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7"/>
  </p:notesMasterIdLst>
  <p:sldIdLst>
    <p:sldId id="355" r:id="rId2"/>
    <p:sldId id="373" r:id="rId3"/>
    <p:sldId id="372" r:id="rId4"/>
    <p:sldId id="374" r:id="rId5"/>
    <p:sldId id="419" r:id="rId6"/>
    <p:sldId id="369" r:id="rId7"/>
    <p:sldId id="385" r:id="rId8"/>
    <p:sldId id="409" r:id="rId9"/>
    <p:sldId id="411" r:id="rId10"/>
    <p:sldId id="410" r:id="rId11"/>
    <p:sldId id="412" r:id="rId12"/>
    <p:sldId id="413" r:id="rId13"/>
    <p:sldId id="414" r:id="rId14"/>
    <p:sldId id="416" r:id="rId15"/>
    <p:sldId id="415" r:id="rId16"/>
    <p:sldId id="386" r:id="rId17"/>
    <p:sldId id="388" r:id="rId18"/>
    <p:sldId id="389" r:id="rId19"/>
    <p:sldId id="390" r:id="rId20"/>
    <p:sldId id="418" r:id="rId21"/>
    <p:sldId id="384" r:id="rId22"/>
    <p:sldId id="364" r:id="rId23"/>
    <p:sldId id="387" r:id="rId24"/>
    <p:sldId id="375" r:id="rId25"/>
    <p:sldId id="417" r:id="rId26"/>
    <p:sldId id="391" r:id="rId27"/>
    <p:sldId id="376" r:id="rId28"/>
    <p:sldId id="377" r:id="rId29"/>
    <p:sldId id="378" r:id="rId30"/>
    <p:sldId id="379" r:id="rId31"/>
    <p:sldId id="380" r:id="rId32"/>
    <p:sldId id="381" r:id="rId33"/>
    <p:sldId id="382" r:id="rId34"/>
    <p:sldId id="383" r:id="rId35"/>
    <p:sldId id="40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A5A5"/>
    <a:srgbClr val="919195"/>
    <a:srgbClr val="CBB677"/>
    <a:srgbClr val="B06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3" autoAdjust="0"/>
  </p:normalViewPr>
  <p:slideViewPr>
    <p:cSldViewPr>
      <p:cViewPr>
        <p:scale>
          <a:sx n="66" d="100"/>
          <a:sy n="66" d="100"/>
        </p:scale>
        <p:origin x="-1020"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40" tIns="44070" rIns="88140" bIns="44070" rtlCol="0"/>
          <a:lstStyle>
            <a:lvl1pPr algn="l">
              <a:defRPr sz="1200"/>
            </a:lvl1pPr>
          </a:lstStyle>
          <a:p>
            <a:endParaRPr lang="en-US" dirty="0"/>
          </a:p>
        </p:txBody>
      </p:sp>
      <p:sp>
        <p:nvSpPr>
          <p:cNvPr id="3" name="Date Placeholder 2"/>
          <p:cNvSpPr>
            <a:spLocks noGrp="1"/>
          </p:cNvSpPr>
          <p:nvPr>
            <p:ph type="dt" idx="1"/>
          </p:nvPr>
        </p:nvSpPr>
        <p:spPr>
          <a:xfrm>
            <a:off x="3970735" y="1"/>
            <a:ext cx="3038145" cy="464205"/>
          </a:xfrm>
          <a:prstGeom prst="rect">
            <a:avLst/>
          </a:prstGeom>
        </p:spPr>
        <p:txBody>
          <a:bodyPr vert="horz" lIns="88140" tIns="44070" rIns="88140" bIns="44070" rtlCol="0"/>
          <a:lstStyle>
            <a:lvl1pPr algn="r">
              <a:defRPr sz="1200"/>
            </a:lvl1pPr>
          </a:lstStyle>
          <a:p>
            <a:fld id="{998F4E56-F847-430B-9FE8-72A2DCD91C64}" type="datetimeFigureOut">
              <a:rPr lang="en-US" smtClean="0"/>
              <a:pPr/>
              <a:t>3/17/2016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8140" tIns="44070" rIns="88140"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40" tIns="44070" rIns="88140"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0"/>
            <a:ext cx="3038145" cy="464205"/>
          </a:xfrm>
          <a:prstGeom prst="rect">
            <a:avLst/>
          </a:prstGeom>
        </p:spPr>
        <p:txBody>
          <a:bodyPr vert="horz" lIns="88140" tIns="44070" rIns="88140"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5" y="8830660"/>
            <a:ext cx="3038145" cy="464205"/>
          </a:xfrm>
          <a:prstGeom prst="rect">
            <a:avLst/>
          </a:prstGeom>
        </p:spPr>
        <p:txBody>
          <a:bodyPr vert="horz" lIns="88140" tIns="44070" rIns="88140" bIns="44070" rtlCol="0" anchor="b"/>
          <a:lstStyle>
            <a:lvl1pPr algn="r">
              <a:defRPr sz="1200"/>
            </a:lvl1pPr>
          </a:lstStyle>
          <a:p>
            <a:fld id="{C27E41DE-1289-422F-8AB6-388BAF5F2989}" type="slidenum">
              <a:rPr lang="en-US" smtClean="0"/>
              <a:pPr/>
              <a:t>‹#›</a:t>
            </a:fld>
            <a:endParaRPr lang="en-US" dirty="0"/>
          </a:p>
        </p:txBody>
      </p:sp>
    </p:spTree>
    <p:extLst>
      <p:ext uri="{BB962C8B-B14F-4D97-AF65-F5344CB8AC3E}">
        <p14:creationId xmlns:p14="http://schemas.microsoft.com/office/powerpoint/2010/main" val="157348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E41DE-1289-422F-8AB6-388BAF5F2989}" type="slidenum">
              <a:rPr lang="en-US" smtClean="0"/>
              <a:pPr/>
              <a:t>22</a:t>
            </a:fld>
            <a:endParaRPr lang="en-US" dirty="0"/>
          </a:p>
        </p:txBody>
      </p:sp>
    </p:spTree>
    <p:extLst>
      <p:ext uri="{BB962C8B-B14F-4D97-AF65-F5344CB8AC3E}">
        <p14:creationId xmlns:p14="http://schemas.microsoft.com/office/powerpoint/2010/main" val="235417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854F50-53F1-4DAC-B5CE-83EE2CA9C17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07070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54F50-53F1-4DAC-B5CE-83EE2CA9C17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415294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54F50-53F1-4DAC-B5CE-83EE2CA9C17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3068925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228600" y="609600"/>
            <a:ext cx="8686800" cy="914400"/>
          </a:xfrm>
        </p:spPr>
        <p:txBody>
          <a:bodyPr/>
          <a:lstStyle>
            <a:lvl1pPr>
              <a:lnSpc>
                <a:spcPct val="80000"/>
              </a:lnSpc>
              <a:defRPr baseline="0"/>
            </a:lvl1pPr>
          </a:lstStyle>
          <a:p>
            <a:r>
              <a:rPr kumimoji="0" lang="en-US" dirty="0" smtClean="0"/>
              <a:t>Click Here for Title</a:t>
            </a:r>
            <a:endParaRPr kumimoji="0" lang="en-US" dirty="0"/>
          </a:p>
        </p:txBody>
      </p:sp>
      <p:sp>
        <p:nvSpPr>
          <p:cNvPr id="7" name="Content Placeholder 10"/>
          <p:cNvSpPr>
            <a:spLocks noGrp="1"/>
          </p:cNvSpPr>
          <p:nvPr>
            <p:ph sz="half" idx="2"/>
          </p:nvPr>
        </p:nvSpPr>
        <p:spPr>
          <a:xfrm>
            <a:off x="228600" y="1676400"/>
            <a:ext cx="8686800" cy="4495800"/>
          </a:xfrm>
        </p:spPr>
        <p:txBody>
          <a:bodyPr vert="horz"/>
          <a:lstStyle>
            <a:lvl1pPr>
              <a:spcBef>
                <a:spcPts val="0"/>
              </a:spcBef>
              <a:spcAft>
                <a:spcPts val="1200"/>
              </a:spcAft>
              <a:defRPr/>
            </a:lvl1pPr>
            <a:lvl3pPr marL="231775" indent="-231775">
              <a:buNone/>
              <a:defRPr/>
            </a:lvl3pPr>
          </a:lstStyle>
          <a:p>
            <a:pPr lvl="0" eaLnBrk="1" latinLnBrk="0" hangingPunct="1"/>
            <a:r>
              <a:rPr lang="en-US" dirty="0" smtClean="0"/>
              <a:t>Click to edit Master text styles</a:t>
            </a:r>
          </a:p>
          <a:p>
            <a:pPr lvl="0" eaLnBrk="1" latinLnBrk="0" hangingPunct="1"/>
            <a:endParaRPr lang="en-US" dirty="0" smtClean="0"/>
          </a:p>
          <a:p>
            <a:pPr lvl="1" eaLnBrk="1" latinLnBrk="0" hangingPunct="1"/>
            <a:r>
              <a:rPr lang="en-US" dirty="0" smtClean="0"/>
              <a:t>Second level</a:t>
            </a:r>
          </a:p>
          <a:p>
            <a:pPr lvl="2" eaLnBrk="1" latinLnBrk="0" hangingPunct="1"/>
            <a:r>
              <a:rPr lang="en-US" dirty="0" smtClean="0"/>
              <a:t>	- Third level</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54F50-53F1-4DAC-B5CE-83EE2CA9C17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16120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854F50-53F1-4DAC-B5CE-83EE2CA9C17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88220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854F50-53F1-4DAC-B5CE-83EE2CA9C17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408519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54F50-53F1-4DAC-B5CE-83EE2CA9C17E}"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66194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54F50-53F1-4DAC-B5CE-83EE2CA9C17E}"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0382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54F50-53F1-4DAC-B5CE-83EE2CA9C17E}"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55269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54F50-53F1-4DAC-B5CE-83EE2CA9C17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130908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854F50-53F1-4DAC-B5CE-83EE2CA9C17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E338-22A9-4FF2-9DF0-5D0501E4BDD0}" type="slidenum">
              <a:rPr lang="en-US" smtClean="0"/>
              <a:t>‹#›</a:t>
            </a:fld>
            <a:endParaRPr lang="en-US"/>
          </a:p>
        </p:txBody>
      </p:sp>
    </p:spTree>
    <p:extLst>
      <p:ext uri="{BB962C8B-B14F-4D97-AF65-F5344CB8AC3E}">
        <p14:creationId xmlns:p14="http://schemas.microsoft.com/office/powerpoint/2010/main" val="324224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854F50-53F1-4DAC-B5CE-83EE2CA9C17E}" type="datetimeFigureOut">
              <a:rPr lang="en-US" smtClean="0"/>
              <a:t>3/17/2016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4CE338-22A9-4FF2-9DF0-5D0501E4BDD0}" type="slidenum">
              <a:rPr lang="en-US" smtClean="0"/>
              <a:t>‹#›</a:t>
            </a:fld>
            <a:endParaRPr lang="en-US"/>
          </a:p>
        </p:txBody>
      </p:sp>
      <p:pic>
        <p:nvPicPr>
          <p:cNvPr id="7"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
            <a:ext cx="9144000" cy="3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3"/>
          <p:cNvSpPr txBox="1">
            <a:spLocks/>
          </p:cNvSpPr>
          <p:nvPr userDrawn="1"/>
        </p:nvSpPr>
        <p:spPr>
          <a:xfrm>
            <a:off x="6705600" y="76200"/>
            <a:ext cx="2286000" cy="381000"/>
          </a:xfrm>
          <a:prstGeom prst="rect">
            <a:avLst/>
          </a:prstGeom>
        </p:spPr>
        <p:txBody>
          <a:bodyPr/>
          <a:lstStyle>
            <a:defPPr>
              <a:defRPr lang="en-US"/>
            </a:defPPr>
            <a:lvl1pPr marL="0" algn="l" defTabSz="914400" rtl="0" eaLnBrk="1" latinLnBrk="0" hangingPunct="1">
              <a:defRPr sz="1200" kern="1200">
                <a:solidFill>
                  <a:schemeClr val="bg1"/>
                </a:solidFill>
                <a:latin typeface="Ubuntu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64CF2E0-CCC4-4E1E-9902-C3C36AB3FDA4}" type="datetimeFigureOut">
              <a:rPr lang="en-US" smtClean="0">
                <a:latin typeface="Adobe Garamond Pro" pitchFamily="18" charset="0"/>
                <a:cs typeface="Arial" pitchFamily="34" charset="0"/>
              </a:rPr>
              <a:pPr algn="r"/>
              <a:t>3/17/2016</a:t>
            </a:fld>
            <a:endParaRPr lang="en-US" dirty="0">
              <a:latin typeface="Adobe Garamond Pro" pitchFamily="18" charset="0"/>
              <a:cs typeface="Arial" pitchFamily="34" charset="0"/>
            </a:endParaRPr>
          </a:p>
        </p:txBody>
      </p:sp>
      <p:sp>
        <p:nvSpPr>
          <p:cNvPr id="9" name="Slide Number Placeholder 5"/>
          <p:cNvSpPr txBox="1">
            <a:spLocks/>
          </p:cNvSpPr>
          <p:nvPr userDrawn="1"/>
        </p:nvSpPr>
        <p:spPr>
          <a:xfrm>
            <a:off x="4048225" y="6438499"/>
            <a:ext cx="1066800" cy="328613"/>
          </a:xfrm>
          <a:prstGeom prst="ellipse">
            <a:avLst/>
          </a:prstGeom>
          <a:noFill/>
          <a:ln>
            <a:noFill/>
          </a:ln>
        </p:spPr>
        <p:txBody>
          <a:bodyPr/>
          <a:lstStyle>
            <a:defPPr>
              <a:defRPr lang="en-US"/>
            </a:defPPr>
            <a:lvl1pPr marL="0" algn="l" defTabSz="914400" rtl="0" eaLnBrk="1" latinLnBrk="0" hangingPunct="1">
              <a:defRPr sz="1000" kern="1200">
                <a:solidFill>
                  <a:srgbClr val="B06010"/>
                </a:solidFill>
                <a:latin typeface="Ubuntu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443FA85-F253-4525-9FAE-10D567F921A5}" type="slidenum">
              <a:rPr lang="en-US" sz="1200" smtClean="0">
                <a:latin typeface="Adobe Garamond Pro" pitchFamily="18" charset="0"/>
                <a:cs typeface="Arial" pitchFamily="34" charset="0"/>
              </a:rPr>
              <a:pPr algn="ctr">
                <a:defRPr/>
              </a:pPr>
              <a:t>‹#›</a:t>
            </a:fld>
            <a:endParaRPr lang="en-US" sz="1200" dirty="0">
              <a:latin typeface="Adobe Garamond Pro" pitchFamily="18" charset="0"/>
              <a:cs typeface="Arial" pitchFamily="34" charset="0"/>
            </a:endParaRPr>
          </a:p>
        </p:txBody>
      </p:sp>
      <p:pic>
        <p:nvPicPr>
          <p:cNvPr id="10"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467600" y="6324600"/>
            <a:ext cx="1447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448733" y="60960"/>
            <a:ext cx="1261195" cy="461665"/>
          </a:xfrm>
          <a:prstGeom prst="rect">
            <a:avLst/>
          </a:prstGeom>
          <a:ln>
            <a:noFill/>
          </a:ln>
        </p:spPr>
        <p:txBody>
          <a:bodyPr wrap="square">
            <a:spAutoFit/>
          </a:bodyPr>
          <a:lstStyle/>
          <a:p>
            <a:r>
              <a:rPr lang="en-US" sz="1200" dirty="0" smtClean="0">
                <a:solidFill>
                  <a:schemeClr val="bg1"/>
                </a:solidFill>
                <a:latin typeface="Adobe Garamond Pro" pitchFamily="18" charset="0"/>
                <a:cs typeface="Arial" pitchFamily="34" charset="0"/>
              </a:rPr>
              <a:t>dzhphillips.com</a:t>
            </a:r>
            <a:endParaRPr lang="en-US" sz="1200" dirty="0">
              <a:solidFill>
                <a:schemeClr val="bg1"/>
              </a:solidFill>
              <a:latin typeface="Adobe Garamond Pro" pitchFamily="18" charset="0"/>
              <a:cs typeface="Arial" pitchFamily="34" charset="0"/>
            </a:endParaRPr>
          </a:p>
        </p:txBody>
      </p:sp>
      <p:cxnSp>
        <p:nvCxnSpPr>
          <p:cNvPr id="12" name="Straight Connector 11"/>
          <p:cNvCxnSpPr/>
          <p:nvPr userDrawn="1"/>
        </p:nvCxnSpPr>
        <p:spPr>
          <a:xfrm>
            <a:off x="268563" y="60960"/>
            <a:ext cx="0" cy="228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8392" y="60960"/>
            <a:ext cx="0" cy="228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48733" y="60960"/>
            <a:ext cx="0" cy="228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19843" y="60960"/>
            <a:ext cx="0" cy="228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659480" y="60960"/>
            <a:ext cx="0" cy="228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7562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1" r:id="rId12"/>
    <p:sldLayoutId id="214748366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koconnell@dzhphillips.com" TargetMode="External"/><Relationship Id="rId2" Type="http://schemas.openxmlformats.org/officeDocument/2006/relationships/hyperlink" Target="mailto:hghaffari@dzhphillips.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 y="2743200"/>
            <a:ext cx="9144000" cy="5486400"/>
          </a:xfrm>
          <a:prstGeom prst="rect">
            <a:avLst/>
          </a:prstGeom>
        </p:spPr>
      </p:pic>
      <p:sp>
        <p:nvSpPr>
          <p:cNvPr id="2" name="Title 1"/>
          <p:cNvSpPr>
            <a:spLocks noGrp="1"/>
          </p:cNvSpPr>
          <p:nvPr>
            <p:ph type="title"/>
          </p:nvPr>
        </p:nvSpPr>
        <p:spPr/>
        <p:txBody>
          <a:bodyPr/>
          <a:lstStyle/>
          <a:p>
            <a:pPr algn="ctr"/>
            <a:r>
              <a:rPr lang="en-US" sz="3600" dirty="0" smtClean="0">
                <a:latin typeface="Helvetica Neue" panose="02000803000000090004" pitchFamily="2"/>
              </a:rPr>
              <a:t>2016 Nonprofit Accounting Updates </a:t>
            </a:r>
            <a:endParaRPr lang="en-US" sz="3600" dirty="0">
              <a:latin typeface="Helvetica Neue" panose="02000803000000090004" pitchFamily="2"/>
            </a:endParaRPr>
          </a:p>
        </p:txBody>
      </p:sp>
      <p:sp>
        <p:nvSpPr>
          <p:cNvPr id="7" name="AutoShape 92"/>
          <p:cNvSpPr>
            <a:spLocks/>
          </p:cNvSpPr>
          <p:nvPr/>
        </p:nvSpPr>
        <p:spPr bwMode="auto">
          <a:xfrm rot="1880913">
            <a:off x="2479568" y="3667257"/>
            <a:ext cx="796756" cy="667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lumMod val="7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 name="AutoShape 85"/>
          <p:cNvSpPr>
            <a:spLocks/>
          </p:cNvSpPr>
          <p:nvPr/>
        </p:nvSpPr>
        <p:spPr bwMode="auto">
          <a:xfrm rot="1036506">
            <a:off x="4167746" y="3319633"/>
            <a:ext cx="607135" cy="593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lumMod val="50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9" name="Group 8"/>
          <p:cNvGrpSpPr/>
          <p:nvPr/>
        </p:nvGrpSpPr>
        <p:grpSpPr>
          <a:xfrm rot="20541899">
            <a:off x="7918888" y="3353786"/>
            <a:ext cx="394751" cy="525250"/>
            <a:chOff x="7913686" y="-280987"/>
            <a:chExt cx="1733550" cy="2306638"/>
          </a:xfrm>
          <a:solidFill>
            <a:schemeClr val="bg1">
              <a:lumMod val="65000"/>
            </a:schemeClr>
          </a:solidFill>
        </p:grpSpPr>
        <p:sp>
          <p:nvSpPr>
            <p:cNvPr id="10"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1"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2" name="Freeform 31"/>
            <p:cNvSpPr>
              <a:spLocks noEditPoints="1"/>
            </p:cNvSpPr>
            <p:nvPr/>
          </p:nvSpPr>
          <p:spPr bwMode="auto">
            <a:xfrm>
              <a:off x="7913686" y="-280987"/>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3"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4"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5"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6"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7"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grpSp>
      <p:sp>
        <p:nvSpPr>
          <p:cNvPr id="18" name="Freeform 441"/>
          <p:cNvSpPr>
            <a:spLocks noChangeArrowheads="1"/>
          </p:cNvSpPr>
          <p:nvPr/>
        </p:nvSpPr>
        <p:spPr bwMode="auto">
          <a:xfrm rot="718350">
            <a:off x="784905" y="3319634"/>
            <a:ext cx="672288" cy="670316"/>
          </a:xfrm>
          <a:custGeom>
            <a:avLst/>
            <a:gdLst>
              <a:gd name="T0" fmla="*/ 1531341 w 1348"/>
              <a:gd name="T1" fmla="*/ 813503 h 1347"/>
              <a:gd name="T2" fmla="*/ 1440979 w 1348"/>
              <a:gd name="T3" fmla="*/ 742607 h 1347"/>
              <a:gd name="T4" fmla="*/ 1279531 w 1348"/>
              <a:gd name="T5" fmla="*/ 541935 h 1347"/>
              <a:gd name="T6" fmla="*/ 1219290 w 1348"/>
              <a:gd name="T7" fmla="*/ 702953 h 1347"/>
              <a:gd name="T8" fmla="*/ 1279531 w 1348"/>
              <a:gd name="T9" fmla="*/ 200672 h 1347"/>
              <a:gd name="T10" fmla="*/ 1008444 w 1348"/>
              <a:gd name="T11" fmla="*/ 431385 h 1347"/>
              <a:gd name="T12" fmla="*/ 897600 w 1348"/>
              <a:gd name="T13" fmla="*/ 401344 h 1347"/>
              <a:gd name="T14" fmla="*/ 665067 w 1348"/>
              <a:gd name="T15" fmla="*/ 401344 h 1347"/>
              <a:gd name="T16" fmla="*/ 140965 w 1348"/>
              <a:gd name="T17" fmla="*/ 833931 h 1347"/>
              <a:gd name="T18" fmla="*/ 71085 w 1348"/>
              <a:gd name="T19" fmla="*/ 773849 h 1347"/>
              <a:gd name="T20" fmla="*/ 151809 w 1348"/>
              <a:gd name="T21" fmla="*/ 742607 h 1347"/>
              <a:gd name="T22" fmla="*/ 0 w 1348"/>
              <a:gd name="T23" fmla="*/ 783462 h 1347"/>
              <a:gd name="T24" fmla="*/ 131327 w 1348"/>
              <a:gd name="T25" fmla="*/ 944481 h 1347"/>
              <a:gd name="T26" fmla="*/ 312051 w 1348"/>
              <a:gd name="T27" fmla="*/ 1315784 h 1347"/>
              <a:gd name="T28" fmla="*/ 353016 w 1348"/>
              <a:gd name="T29" fmla="*/ 1416721 h 1347"/>
              <a:gd name="T30" fmla="*/ 322895 w 1348"/>
              <a:gd name="T31" fmla="*/ 1566925 h 1347"/>
              <a:gd name="T32" fmla="*/ 614464 w 1348"/>
              <a:gd name="T33" fmla="*/ 1617393 h 1347"/>
              <a:gd name="T34" fmla="*/ 634946 w 1348"/>
              <a:gd name="T35" fmla="*/ 1527271 h 1347"/>
              <a:gd name="T36" fmla="*/ 725309 w 1348"/>
              <a:gd name="T37" fmla="*/ 1476803 h 1347"/>
              <a:gd name="T38" fmla="*/ 816876 w 1348"/>
              <a:gd name="T39" fmla="*/ 1486416 h 1347"/>
              <a:gd name="T40" fmla="*/ 916877 w 1348"/>
              <a:gd name="T41" fmla="*/ 1476803 h 1347"/>
              <a:gd name="T42" fmla="*/ 987962 w 1348"/>
              <a:gd name="T43" fmla="*/ 1516456 h 1347"/>
              <a:gd name="T44" fmla="*/ 1008444 w 1348"/>
              <a:gd name="T45" fmla="*/ 1617393 h 1347"/>
              <a:gd name="T46" fmla="*/ 1300013 w 1348"/>
              <a:gd name="T47" fmla="*/ 1566925 h 1347"/>
              <a:gd name="T48" fmla="*/ 1269893 w 1348"/>
              <a:gd name="T49" fmla="*/ 1405907 h 1347"/>
              <a:gd name="T50" fmla="*/ 1300013 w 1348"/>
              <a:gd name="T51" fmla="*/ 1336212 h 1347"/>
              <a:gd name="T52" fmla="*/ 1400014 w 1348"/>
              <a:gd name="T53" fmla="*/ 1214847 h 1347"/>
              <a:gd name="T54" fmla="*/ 1510859 w 1348"/>
              <a:gd name="T55" fmla="*/ 1145153 h 1347"/>
              <a:gd name="T56" fmla="*/ 1622908 w 1348"/>
              <a:gd name="T57" fmla="*/ 1145153 h 1347"/>
              <a:gd name="T58" fmla="*/ 1622908 w 1348"/>
              <a:gd name="T59" fmla="*/ 813503 h 1347"/>
              <a:gd name="T60" fmla="*/ 1531341 w 1348"/>
              <a:gd name="T61" fmla="*/ 813503 h 1347"/>
              <a:gd name="T62" fmla="*/ 1249410 w 1348"/>
              <a:gd name="T63" fmla="*/ 1014175 h 1347"/>
              <a:gd name="T64" fmla="*/ 1149409 w 1348"/>
              <a:gd name="T65" fmla="*/ 914440 h 1347"/>
              <a:gd name="T66" fmla="*/ 1249410 w 1348"/>
              <a:gd name="T67" fmla="*/ 813503 h 1347"/>
              <a:gd name="T68" fmla="*/ 1350616 w 1348"/>
              <a:gd name="T69" fmla="*/ 914440 h 1347"/>
              <a:gd name="T70" fmla="*/ 1249410 w 1348"/>
              <a:gd name="T71" fmla="*/ 1014175 h 1347"/>
              <a:gd name="T72" fmla="*/ 493981 w 1348"/>
              <a:gd name="T73" fmla="*/ 331650 h 1347"/>
              <a:gd name="T74" fmla="*/ 473499 w 1348"/>
              <a:gd name="T75" fmla="*/ 230713 h 1347"/>
              <a:gd name="T76" fmla="*/ 706031 w 1348"/>
              <a:gd name="T77" fmla="*/ 0 h 1347"/>
              <a:gd name="T78" fmla="*/ 946998 w 1348"/>
              <a:gd name="T79" fmla="*/ 230713 h 1347"/>
              <a:gd name="T80" fmla="*/ 927720 w 1348"/>
              <a:gd name="T81" fmla="*/ 331650 h 1347"/>
              <a:gd name="T82" fmla="*/ 493981 w 1348"/>
              <a:gd name="T83" fmla="*/ 331650 h 1347"/>
              <a:gd name="T84" fmla="*/ 493981 w 1348"/>
              <a:gd name="T85" fmla="*/ 331650 h 1347"/>
              <a:gd name="T86" fmla="*/ 493981 w 1348"/>
              <a:gd name="T87" fmla="*/ 331650 h 13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48" h="1347">
                <a:moveTo>
                  <a:pt x="1271" y="677"/>
                </a:moveTo>
                <a:cubicBezTo>
                  <a:pt x="1221" y="677"/>
                  <a:pt x="1204" y="635"/>
                  <a:pt x="1196" y="618"/>
                </a:cubicBezTo>
                <a:cubicBezTo>
                  <a:pt x="1171" y="568"/>
                  <a:pt x="1129" y="493"/>
                  <a:pt x="1062" y="451"/>
                </a:cubicBezTo>
                <a:cubicBezTo>
                  <a:pt x="1037" y="493"/>
                  <a:pt x="1029" y="518"/>
                  <a:pt x="1012" y="585"/>
                </a:cubicBezTo>
                <a:cubicBezTo>
                  <a:pt x="970" y="368"/>
                  <a:pt x="1054" y="234"/>
                  <a:pt x="1062" y="167"/>
                </a:cubicBezTo>
                <a:cubicBezTo>
                  <a:pt x="987" y="184"/>
                  <a:pt x="878" y="259"/>
                  <a:pt x="837" y="359"/>
                </a:cubicBezTo>
                <a:cubicBezTo>
                  <a:pt x="820" y="343"/>
                  <a:pt x="761" y="334"/>
                  <a:pt x="745" y="334"/>
                </a:cubicBezTo>
                <a:cubicBezTo>
                  <a:pt x="552" y="334"/>
                  <a:pt x="552" y="334"/>
                  <a:pt x="552" y="334"/>
                </a:cubicBezTo>
                <a:cubicBezTo>
                  <a:pt x="360" y="334"/>
                  <a:pt x="159" y="476"/>
                  <a:pt x="117" y="694"/>
                </a:cubicBezTo>
                <a:cubicBezTo>
                  <a:pt x="92" y="702"/>
                  <a:pt x="59" y="685"/>
                  <a:pt x="59" y="644"/>
                </a:cubicBezTo>
                <a:cubicBezTo>
                  <a:pt x="59" y="585"/>
                  <a:pt x="126" y="594"/>
                  <a:pt x="126" y="618"/>
                </a:cubicBezTo>
                <a:cubicBezTo>
                  <a:pt x="126" y="535"/>
                  <a:pt x="0" y="543"/>
                  <a:pt x="0" y="652"/>
                </a:cubicBezTo>
                <a:cubicBezTo>
                  <a:pt x="0" y="761"/>
                  <a:pt x="67" y="786"/>
                  <a:pt x="109" y="786"/>
                </a:cubicBezTo>
                <a:cubicBezTo>
                  <a:pt x="109" y="903"/>
                  <a:pt x="168" y="1011"/>
                  <a:pt x="259" y="1095"/>
                </a:cubicBezTo>
                <a:cubicBezTo>
                  <a:pt x="276" y="1103"/>
                  <a:pt x="301" y="1129"/>
                  <a:pt x="293" y="1179"/>
                </a:cubicBezTo>
                <a:cubicBezTo>
                  <a:pt x="285" y="1220"/>
                  <a:pt x="268" y="1304"/>
                  <a:pt x="268" y="1304"/>
                </a:cubicBezTo>
                <a:cubicBezTo>
                  <a:pt x="510" y="1346"/>
                  <a:pt x="510" y="1346"/>
                  <a:pt x="510" y="1346"/>
                </a:cubicBezTo>
                <a:cubicBezTo>
                  <a:pt x="510" y="1346"/>
                  <a:pt x="519" y="1312"/>
                  <a:pt x="527" y="1271"/>
                </a:cubicBezTo>
                <a:cubicBezTo>
                  <a:pt x="536" y="1237"/>
                  <a:pt x="569" y="1229"/>
                  <a:pt x="602" y="1229"/>
                </a:cubicBezTo>
                <a:cubicBezTo>
                  <a:pt x="627" y="1237"/>
                  <a:pt x="653" y="1237"/>
                  <a:pt x="678" y="1237"/>
                </a:cubicBezTo>
                <a:cubicBezTo>
                  <a:pt x="703" y="1237"/>
                  <a:pt x="736" y="1237"/>
                  <a:pt x="761" y="1229"/>
                </a:cubicBezTo>
                <a:cubicBezTo>
                  <a:pt x="778" y="1229"/>
                  <a:pt x="811" y="1229"/>
                  <a:pt x="820" y="1262"/>
                </a:cubicBezTo>
                <a:cubicBezTo>
                  <a:pt x="828" y="1296"/>
                  <a:pt x="837" y="1346"/>
                  <a:pt x="837" y="1346"/>
                </a:cubicBezTo>
                <a:cubicBezTo>
                  <a:pt x="1079" y="1304"/>
                  <a:pt x="1079" y="1304"/>
                  <a:pt x="1079" y="1304"/>
                </a:cubicBezTo>
                <a:cubicBezTo>
                  <a:pt x="1079" y="1304"/>
                  <a:pt x="1062" y="1204"/>
                  <a:pt x="1054" y="1170"/>
                </a:cubicBezTo>
                <a:cubicBezTo>
                  <a:pt x="1046" y="1145"/>
                  <a:pt x="1071" y="1120"/>
                  <a:pt x="1079" y="1112"/>
                </a:cubicBezTo>
                <a:cubicBezTo>
                  <a:pt x="1121" y="1078"/>
                  <a:pt x="1146" y="1045"/>
                  <a:pt x="1162" y="1011"/>
                </a:cubicBezTo>
                <a:cubicBezTo>
                  <a:pt x="1171" y="986"/>
                  <a:pt x="1204" y="953"/>
                  <a:pt x="1254" y="953"/>
                </a:cubicBezTo>
                <a:cubicBezTo>
                  <a:pt x="1347" y="953"/>
                  <a:pt x="1347" y="953"/>
                  <a:pt x="1347" y="953"/>
                </a:cubicBezTo>
                <a:cubicBezTo>
                  <a:pt x="1347" y="677"/>
                  <a:pt x="1347" y="677"/>
                  <a:pt x="1347" y="677"/>
                </a:cubicBezTo>
                <a:lnTo>
                  <a:pt x="1271" y="677"/>
                </a:lnTo>
                <a:close/>
                <a:moveTo>
                  <a:pt x="1037" y="844"/>
                </a:moveTo>
                <a:cubicBezTo>
                  <a:pt x="995" y="844"/>
                  <a:pt x="954" y="802"/>
                  <a:pt x="954" y="761"/>
                </a:cubicBezTo>
                <a:cubicBezTo>
                  <a:pt x="954" y="710"/>
                  <a:pt x="995" y="677"/>
                  <a:pt x="1037" y="677"/>
                </a:cubicBezTo>
                <a:cubicBezTo>
                  <a:pt x="1087" y="677"/>
                  <a:pt x="1121" y="710"/>
                  <a:pt x="1121" y="761"/>
                </a:cubicBezTo>
                <a:cubicBezTo>
                  <a:pt x="1121" y="802"/>
                  <a:pt x="1087" y="844"/>
                  <a:pt x="1037" y="844"/>
                </a:cubicBezTo>
                <a:close/>
                <a:moveTo>
                  <a:pt x="410" y="276"/>
                </a:moveTo>
                <a:cubicBezTo>
                  <a:pt x="402" y="251"/>
                  <a:pt x="393" y="226"/>
                  <a:pt x="393" y="192"/>
                </a:cubicBezTo>
                <a:cubicBezTo>
                  <a:pt x="393" y="83"/>
                  <a:pt x="477" y="0"/>
                  <a:pt x="586" y="0"/>
                </a:cubicBezTo>
                <a:cubicBezTo>
                  <a:pt x="694" y="0"/>
                  <a:pt x="786" y="83"/>
                  <a:pt x="786" y="192"/>
                </a:cubicBezTo>
                <a:cubicBezTo>
                  <a:pt x="786" y="226"/>
                  <a:pt x="778" y="251"/>
                  <a:pt x="770" y="276"/>
                </a:cubicBezTo>
                <a:lnTo>
                  <a:pt x="410" y="276"/>
                </a:lnTo>
                <a:close/>
                <a:moveTo>
                  <a:pt x="410" y="276"/>
                </a:moveTo>
                <a:lnTo>
                  <a:pt x="410" y="276"/>
                </a:lnTo>
                <a:close/>
              </a:path>
            </a:pathLst>
          </a:custGeom>
          <a:solidFill>
            <a:schemeClr val="bg1">
              <a:lumMod val="65000"/>
            </a:schemeClr>
          </a:solidFill>
          <a:ln>
            <a:noFill/>
          </a:ln>
        </p:spPr>
        <p:txBody>
          <a:bodyPr wrap="none" lIns="243852" tIns="121926" rIns="243852" bIns="121926" anchor="ctr"/>
          <a:lstStyle/>
          <a:p>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551233"/>
            <a:ext cx="2819400" cy="1691640"/>
          </a:xfrm>
          <a:prstGeom prst="rect">
            <a:avLst/>
          </a:prstGeom>
        </p:spPr>
      </p:pic>
      <p:sp>
        <p:nvSpPr>
          <p:cNvPr id="21" name="AutoShape 42"/>
          <p:cNvSpPr>
            <a:spLocks/>
          </p:cNvSpPr>
          <p:nvPr/>
        </p:nvSpPr>
        <p:spPr bwMode="auto">
          <a:xfrm>
            <a:off x="6245137" y="3814732"/>
            <a:ext cx="49847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lumMod val="6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Tree>
    <p:extLst>
      <p:ext uri="{BB962C8B-B14F-4D97-AF65-F5344CB8AC3E}">
        <p14:creationId xmlns:p14="http://schemas.microsoft.com/office/powerpoint/2010/main" val="908539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609600" y="1690689"/>
            <a:ext cx="7848600" cy="3231654"/>
          </a:xfrm>
          <a:prstGeom prst="rect">
            <a:avLst/>
          </a:prstGeom>
        </p:spPr>
        <p:txBody>
          <a:bodyPr wrap="square">
            <a:spAutoFit/>
          </a:bodyPr>
          <a:lstStyle/>
          <a:p>
            <a:pPr lvl="0"/>
            <a:r>
              <a:rPr lang="en-US" sz="2400" dirty="0" smtClean="0">
                <a:solidFill>
                  <a:schemeClr val="accent1"/>
                </a:solidFill>
                <a:latin typeface="Helvetica Neue" panose="02000803000000090004" pitchFamily="2"/>
              </a:rPr>
              <a:t>The following revenue streams are likely to be subject to ASC 606:</a:t>
            </a:r>
            <a:endParaRPr lang="en-US" sz="2400" dirty="0">
              <a:solidFill>
                <a:schemeClr val="accent1"/>
              </a:solidFill>
              <a:latin typeface="Helvetica Neue" panose="02000803000000090004" pitchFamily="2"/>
            </a:endParaRPr>
          </a:p>
          <a:p>
            <a:pPr lvl="0"/>
            <a:endParaRPr lang="en-US" sz="2000" dirty="0">
              <a:solidFill>
                <a:prstClr val="white">
                  <a:lumMod val="50000"/>
                </a:prstClr>
              </a:solidFill>
              <a:latin typeface="Helvetica Neue" panose="02000803000000090004" pitchFamily="2"/>
            </a:endParaRP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Government contracts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Licensing</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Memberships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Products and services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Royalty agreements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Sponsorships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Subscriptions</a:t>
            </a:r>
          </a:p>
          <a:p>
            <a:pPr marL="800100" lvl="1" indent="-342900">
              <a:buFont typeface="Arial" panose="020B0604020202020204" pitchFamily="34" charset="0"/>
              <a:buChar char="•"/>
            </a:pPr>
            <a:r>
              <a:rPr lang="en-US" sz="2000" dirty="0">
                <a:solidFill>
                  <a:prstClr val="white">
                    <a:lumMod val="50000"/>
                  </a:prstClr>
                </a:solidFill>
                <a:latin typeface="Helvetica Neue" panose="02000803000000090004" pitchFamily="2"/>
              </a:rPr>
              <a:t>Tuition</a:t>
            </a:r>
          </a:p>
        </p:txBody>
      </p:sp>
    </p:spTree>
    <p:extLst>
      <p:ext uri="{BB962C8B-B14F-4D97-AF65-F5344CB8AC3E}">
        <p14:creationId xmlns:p14="http://schemas.microsoft.com/office/powerpoint/2010/main" val="156111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690689"/>
            <a:ext cx="7315200" cy="3908762"/>
          </a:xfrm>
          <a:prstGeom prst="rect">
            <a:avLst/>
          </a:prstGeom>
        </p:spPr>
        <p:txBody>
          <a:bodyPr wrap="square">
            <a:spAutoFit/>
          </a:bodyPr>
          <a:lstStyle/>
          <a:p>
            <a:pPr lvl="0"/>
            <a:r>
              <a:rPr lang="en-US" sz="2400" dirty="0" smtClean="0">
                <a:solidFill>
                  <a:schemeClr val="accent1"/>
                </a:solidFill>
                <a:latin typeface="Helvetica Neue" panose="02000803000000090004" pitchFamily="2"/>
              </a:rPr>
              <a:t>An </a:t>
            </a:r>
            <a:r>
              <a:rPr lang="en-US" sz="2400" dirty="0">
                <a:solidFill>
                  <a:schemeClr val="accent1"/>
                </a:solidFill>
                <a:latin typeface="Helvetica Neue" panose="02000803000000090004" pitchFamily="2"/>
              </a:rPr>
              <a:t>entity recognizes revenue in accordance with the core principle by applying the following steps:</a:t>
            </a:r>
          </a:p>
          <a:p>
            <a:pPr lvl="0"/>
            <a:endParaRPr lang="en-US" sz="2000" dirty="0">
              <a:solidFill>
                <a:prstClr val="white">
                  <a:lumMod val="50000"/>
                </a:prstClr>
              </a:solidFill>
              <a:latin typeface="Helvetica Neue" panose="02000803000000090004" pitchFamily="2"/>
            </a:endParaRPr>
          </a:p>
          <a:p>
            <a:pPr marL="744538" lvl="0" indent="-744538"/>
            <a:r>
              <a:rPr lang="en-US" sz="2000" dirty="0">
                <a:solidFill>
                  <a:prstClr val="white">
                    <a:lumMod val="50000"/>
                  </a:prstClr>
                </a:solidFill>
                <a:latin typeface="Helvetica Neue" panose="02000803000000090004" pitchFamily="2"/>
              </a:rPr>
              <a:t>Step 1: Identify the contract(s) with a customer: A contract is an agreement between two or more parties that creates enforceable rights and obligations </a:t>
            </a:r>
          </a:p>
          <a:p>
            <a:pPr lvl="0"/>
            <a:r>
              <a:rPr lang="en-US" sz="2000" dirty="0">
                <a:solidFill>
                  <a:prstClr val="white">
                    <a:lumMod val="50000"/>
                  </a:prstClr>
                </a:solidFill>
                <a:latin typeface="Helvetica Neue" panose="02000803000000090004" pitchFamily="2"/>
              </a:rPr>
              <a:t>Step 2: Identify the performance obligations in the contract</a:t>
            </a:r>
          </a:p>
          <a:p>
            <a:pPr lvl="0"/>
            <a:r>
              <a:rPr lang="en-US" sz="2000" dirty="0">
                <a:solidFill>
                  <a:prstClr val="white">
                    <a:lumMod val="50000"/>
                  </a:prstClr>
                </a:solidFill>
                <a:latin typeface="Helvetica Neue" panose="02000803000000090004" pitchFamily="2"/>
              </a:rPr>
              <a:t>Step 3: Determine the transaction price</a:t>
            </a:r>
          </a:p>
          <a:p>
            <a:pPr marL="744538" lvl="0" indent="-744538"/>
            <a:r>
              <a:rPr lang="en-US" sz="2000" dirty="0">
                <a:solidFill>
                  <a:prstClr val="white">
                    <a:lumMod val="50000"/>
                  </a:prstClr>
                </a:solidFill>
                <a:latin typeface="Helvetica Neue" panose="02000803000000090004" pitchFamily="2"/>
              </a:rPr>
              <a:t>Step 4: Allocate the transaction price to the performance obligations in the  contract </a:t>
            </a:r>
          </a:p>
          <a:p>
            <a:pPr marL="744538" lvl="0" indent="-744538"/>
            <a:r>
              <a:rPr lang="en-US" sz="2000" dirty="0">
                <a:solidFill>
                  <a:prstClr val="white">
                    <a:lumMod val="50000"/>
                  </a:prstClr>
                </a:solidFill>
                <a:latin typeface="Helvetica Neue" panose="02000803000000090004" pitchFamily="2"/>
              </a:rPr>
              <a:t>Step 5: Recognize revenue when (or as) the entity satisfies a performance obligation</a:t>
            </a:r>
          </a:p>
        </p:txBody>
      </p:sp>
    </p:spTree>
    <p:extLst>
      <p:ext uri="{BB962C8B-B14F-4D97-AF65-F5344CB8AC3E}">
        <p14:creationId xmlns:p14="http://schemas.microsoft.com/office/powerpoint/2010/main" val="143172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1"/>
            <a:ext cx="7886700" cy="685800"/>
          </a:xfrm>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459856"/>
            <a:ext cx="7315200" cy="461665"/>
          </a:xfrm>
          <a:prstGeom prst="rect">
            <a:avLst/>
          </a:prstGeom>
        </p:spPr>
        <p:txBody>
          <a:bodyPr wrap="square">
            <a:spAutoFit/>
          </a:bodyPr>
          <a:lstStyle/>
          <a:p>
            <a:pPr lvl="0" algn="ctr"/>
            <a:r>
              <a:rPr lang="en-US" sz="2400" dirty="0" smtClean="0">
                <a:solidFill>
                  <a:schemeClr val="accent1"/>
                </a:solidFill>
                <a:latin typeface="Helvetica Neue" panose="02000803000000090004" pitchFamily="2"/>
              </a:rPr>
              <a:t>Example – Quarterly Newsletters</a:t>
            </a:r>
            <a:endParaRPr lang="en-US" sz="2400" dirty="0">
              <a:solidFill>
                <a:schemeClr val="accent1"/>
              </a:solidFill>
              <a:latin typeface="Helvetica Neue" panose="02000803000000090004" pitchFamily="2"/>
            </a:endParaRPr>
          </a:p>
        </p:txBody>
      </p:sp>
      <p:sp>
        <p:nvSpPr>
          <p:cNvPr id="3" name="TextBox 2"/>
          <p:cNvSpPr txBox="1"/>
          <p:nvPr/>
        </p:nvSpPr>
        <p:spPr>
          <a:xfrm>
            <a:off x="762000" y="1921521"/>
            <a:ext cx="7620000" cy="646331"/>
          </a:xfrm>
          <a:prstGeom prst="rect">
            <a:avLst/>
          </a:prstGeom>
          <a:noFill/>
        </p:spPr>
        <p:txBody>
          <a:bodyPr wrap="square" rtlCol="0">
            <a:spAutoFit/>
          </a:bodyPr>
          <a:lstStyle/>
          <a:p>
            <a:pPr algn="ctr"/>
            <a:r>
              <a:rPr lang="en-US" dirty="0">
                <a:solidFill>
                  <a:schemeClr val="accent1"/>
                </a:solidFill>
                <a:latin typeface="Helvetica Neue" panose="02000803000000090004" pitchFamily="2"/>
              </a:rPr>
              <a:t>NPO has dues of $500 per year. Member benefits include the right to use facilities and quarterly newsletters with a fair value of $25 per issue.</a:t>
            </a:r>
          </a:p>
        </p:txBody>
      </p:sp>
      <p:sp>
        <p:nvSpPr>
          <p:cNvPr id="6" name="TextBox 5"/>
          <p:cNvSpPr txBox="1"/>
          <p:nvPr/>
        </p:nvSpPr>
        <p:spPr>
          <a:xfrm>
            <a:off x="723900" y="2757268"/>
            <a:ext cx="7696200" cy="2893100"/>
          </a:xfrm>
          <a:prstGeom prst="rect">
            <a:avLst/>
          </a:prstGeom>
          <a:noFill/>
        </p:spPr>
        <p:txBody>
          <a:bodyPr wrap="square" rtlCol="0">
            <a:spAutoFit/>
          </a:bodyPr>
          <a:lstStyle/>
          <a:p>
            <a:r>
              <a:rPr lang="en-US" sz="1600" u="sng" dirty="0" smtClean="0">
                <a:solidFill>
                  <a:prstClr val="white">
                    <a:lumMod val="50000"/>
                  </a:prstClr>
                </a:solidFill>
                <a:latin typeface="Helvetica Neue" panose="02000803000000090004" pitchFamily="2"/>
              </a:rPr>
              <a:t>Step 1: Identify the contract</a:t>
            </a:r>
            <a:endParaRPr lang="en-US" sz="1600" dirty="0" smtClean="0">
              <a:solidFill>
                <a:prstClr val="white">
                  <a:lumMod val="50000"/>
                </a:prstClr>
              </a:solidFill>
              <a:latin typeface="Helvetica Neue" panose="02000803000000090004" pitchFamily="2"/>
            </a:endParaRPr>
          </a:p>
          <a:p>
            <a:r>
              <a:rPr lang="en-US" sz="1600" dirty="0" smtClean="0">
                <a:solidFill>
                  <a:prstClr val="white">
                    <a:lumMod val="50000"/>
                  </a:prstClr>
                </a:solidFill>
                <a:latin typeface="Helvetica Neue" panose="02000803000000090004" pitchFamily="2"/>
              </a:rPr>
              <a:t>A contract exists between the NPO and member related to dues for the right to use facilities and the quarterly newsletters</a:t>
            </a:r>
          </a:p>
          <a:p>
            <a:endParaRPr lang="en-US" sz="1600" dirty="0">
              <a:solidFill>
                <a:prstClr val="white">
                  <a:lumMod val="50000"/>
                </a:prstClr>
              </a:solidFill>
              <a:latin typeface="Helvetica Neue" panose="02000803000000090004" pitchFamily="2"/>
            </a:endParaRPr>
          </a:p>
          <a:p>
            <a:r>
              <a:rPr lang="en-US" sz="1600" u="sng" dirty="0" smtClean="0">
                <a:solidFill>
                  <a:prstClr val="white">
                    <a:lumMod val="50000"/>
                  </a:prstClr>
                </a:solidFill>
                <a:latin typeface="Helvetica Neue" panose="02000803000000090004" pitchFamily="2"/>
              </a:rPr>
              <a:t>Step 2: Identify the performance obligations</a:t>
            </a:r>
            <a:endParaRPr lang="en-US" sz="1600" dirty="0" smtClean="0">
              <a:solidFill>
                <a:prstClr val="white">
                  <a:lumMod val="50000"/>
                </a:prstClr>
              </a:solidFill>
              <a:latin typeface="Helvetica Neue" panose="02000803000000090004" pitchFamily="2"/>
            </a:endParaRPr>
          </a:p>
          <a:p>
            <a:r>
              <a:rPr lang="en-US" sz="1600" dirty="0" smtClean="0">
                <a:solidFill>
                  <a:prstClr val="white">
                    <a:lumMod val="50000"/>
                  </a:prstClr>
                </a:solidFill>
                <a:latin typeface="Helvetica Neue" panose="02000803000000090004" pitchFamily="2"/>
              </a:rPr>
              <a:t>	Obligation 1: Use of facilities</a:t>
            </a:r>
          </a:p>
          <a:p>
            <a:r>
              <a:rPr lang="en-US" sz="1600" dirty="0">
                <a:solidFill>
                  <a:prstClr val="white">
                    <a:lumMod val="50000"/>
                  </a:prstClr>
                </a:solidFill>
                <a:latin typeface="Helvetica Neue" panose="02000803000000090004" pitchFamily="2"/>
              </a:rPr>
              <a:t>	</a:t>
            </a:r>
            <a:r>
              <a:rPr lang="en-US" sz="1600" dirty="0" smtClean="0">
                <a:solidFill>
                  <a:prstClr val="white">
                    <a:lumMod val="50000"/>
                  </a:prstClr>
                </a:solidFill>
                <a:latin typeface="Helvetica Neue" panose="02000803000000090004" pitchFamily="2"/>
              </a:rPr>
              <a:t>Obligation 2: Subscription to quarterly newsletter</a:t>
            </a:r>
          </a:p>
          <a:p>
            <a:endParaRPr lang="en-US" sz="1600" dirty="0">
              <a:solidFill>
                <a:prstClr val="white">
                  <a:lumMod val="50000"/>
                </a:prstClr>
              </a:solidFill>
              <a:latin typeface="Helvetica Neue" panose="02000803000000090004" pitchFamily="2"/>
            </a:endParaRPr>
          </a:p>
          <a:p>
            <a:r>
              <a:rPr lang="en-US" sz="1600" u="sng" dirty="0" smtClean="0">
                <a:solidFill>
                  <a:prstClr val="white">
                    <a:lumMod val="50000"/>
                  </a:prstClr>
                </a:solidFill>
                <a:latin typeface="Helvetica Neue" panose="02000803000000090004" pitchFamily="2"/>
              </a:rPr>
              <a:t>Step 3: Determine the transaction price</a:t>
            </a:r>
          </a:p>
          <a:p>
            <a:r>
              <a:rPr lang="en-US" sz="1600" dirty="0" smtClean="0">
                <a:solidFill>
                  <a:prstClr val="white">
                    <a:lumMod val="50000"/>
                  </a:prstClr>
                </a:solidFill>
                <a:latin typeface="Helvetica Neue" panose="02000803000000090004" pitchFamily="2"/>
              </a:rPr>
              <a:t>The total transaction price is $500 per year for membership which includes the right to use facilities and quarterly newsletters</a:t>
            </a:r>
          </a:p>
        </p:txBody>
      </p:sp>
    </p:spTree>
    <p:extLst>
      <p:ext uri="{BB962C8B-B14F-4D97-AF65-F5344CB8AC3E}">
        <p14:creationId xmlns:p14="http://schemas.microsoft.com/office/powerpoint/2010/main" val="841507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1"/>
            <a:ext cx="7886700" cy="685800"/>
          </a:xfrm>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459856"/>
            <a:ext cx="7315200" cy="461665"/>
          </a:xfrm>
          <a:prstGeom prst="rect">
            <a:avLst/>
          </a:prstGeom>
        </p:spPr>
        <p:txBody>
          <a:bodyPr wrap="square">
            <a:spAutoFit/>
          </a:bodyPr>
          <a:lstStyle/>
          <a:p>
            <a:pPr lvl="0" algn="ctr"/>
            <a:r>
              <a:rPr lang="en-US" sz="2400" dirty="0" smtClean="0">
                <a:solidFill>
                  <a:schemeClr val="accent1"/>
                </a:solidFill>
                <a:latin typeface="Helvetica Neue" panose="02000803000000090004" pitchFamily="2"/>
              </a:rPr>
              <a:t>Example – Quarterly Newsletters</a:t>
            </a:r>
            <a:endParaRPr lang="en-US" sz="2400" dirty="0">
              <a:solidFill>
                <a:schemeClr val="accent1"/>
              </a:solidFill>
              <a:latin typeface="Helvetica Neue" panose="02000803000000090004" pitchFamily="2"/>
            </a:endParaRPr>
          </a:p>
        </p:txBody>
      </p:sp>
      <p:sp>
        <p:nvSpPr>
          <p:cNvPr id="3" name="TextBox 2"/>
          <p:cNvSpPr txBox="1"/>
          <p:nvPr/>
        </p:nvSpPr>
        <p:spPr>
          <a:xfrm>
            <a:off x="762000" y="1921521"/>
            <a:ext cx="7620000" cy="646331"/>
          </a:xfrm>
          <a:prstGeom prst="rect">
            <a:avLst/>
          </a:prstGeom>
          <a:noFill/>
        </p:spPr>
        <p:txBody>
          <a:bodyPr wrap="square" rtlCol="0">
            <a:spAutoFit/>
          </a:bodyPr>
          <a:lstStyle/>
          <a:p>
            <a:pPr algn="ctr"/>
            <a:r>
              <a:rPr lang="en-US" dirty="0">
                <a:solidFill>
                  <a:schemeClr val="accent1"/>
                </a:solidFill>
                <a:latin typeface="Helvetica Neue" panose="02000803000000090004" pitchFamily="2"/>
              </a:rPr>
              <a:t>NPO has dues of $500 per year. Member benefits include the right to use facilities and quarterly newsletters with a fair value of $25 per issue.</a:t>
            </a:r>
          </a:p>
        </p:txBody>
      </p:sp>
      <p:sp>
        <p:nvSpPr>
          <p:cNvPr id="6" name="TextBox 5"/>
          <p:cNvSpPr txBox="1"/>
          <p:nvPr/>
        </p:nvSpPr>
        <p:spPr>
          <a:xfrm>
            <a:off x="723900" y="2757268"/>
            <a:ext cx="7696200" cy="3139321"/>
          </a:xfrm>
          <a:prstGeom prst="rect">
            <a:avLst/>
          </a:prstGeom>
          <a:noFill/>
        </p:spPr>
        <p:txBody>
          <a:bodyPr wrap="square" rtlCol="0">
            <a:spAutoFit/>
          </a:bodyPr>
          <a:lstStyle/>
          <a:p>
            <a:r>
              <a:rPr lang="en-US" sz="1600" u="sng" dirty="0" smtClean="0">
                <a:solidFill>
                  <a:prstClr val="white">
                    <a:lumMod val="50000"/>
                  </a:prstClr>
                </a:solidFill>
                <a:latin typeface="Helvetica Neue" panose="02000803000000090004" pitchFamily="2"/>
              </a:rPr>
              <a:t>Step 4: Allocate the transaction price to the performance obligations in the contract</a:t>
            </a:r>
            <a:endParaRPr lang="en-US" sz="1600" dirty="0" smtClean="0">
              <a:solidFill>
                <a:prstClr val="white">
                  <a:lumMod val="50000"/>
                </a:prstClr>
              </a:solidFill>
              <a:latin typeface="Helvetica Neue" panose="02000803000000090004" pitchFamily="2"/>
            </a:endParaRPr>
          </a:p>
          <a:p>
            <a:r>
              <a:rPr lang="en-US" sz="1600" dirty="0" smtClean="0">
                <a:solidFill>
                  <a:prstClr val="white">
                    <a:lumMod val="50000"/>
                  </a:prstClr>
                </a:solidFill>
                <a:latin typeface="Helvetica Neue" panose="02000803000000090004" pitchFamily="2"/>
              </a:rPr>
              <a:t>Since the NPO sells its quarterly newsletters for $25 per issue for nonmembers, that would create a standalone selling price for the newsletter subscription.</a:t>
            </a:r>
          </a:p>
          <a:p>
            <a:endParaRPr lang="en-US" sz="1600" dirty="0">
              <a:solidFill>
                <a:prstClr val="white">
                  <a:lumMod val="50000"/>
                </a:prstClr>
              </a:solidFill>
              <a:latin typeface="Helvetica Neue" panose="02000803000000090004" pitchFamily="2"/>
            </a:endParaRPr>
          </a:p>
          <a:p>
            <a:r>
              <a:rPr lang="en-US" sz="1600" dirty="0" smtClean="0">
                <a:solidFill>
                  <a:prstClr val="white">
                    <a:lumMod val="50000"/>
                  </a:prstClr>
                </a:solidFill>
                <a:latin typeface="Helvetica Neue" panose="02000803000000090004" pitchFamily="2"/>
              </a:rPr>
              <a:t>$100 would be allocated to the newsletters</a:t>
            </a:r>
          </a:p>
          <a:p>
            <a:r>
              <a:rPr lang="en-US" sz="1600" dirty="0" smtClean="0">
                <a:solidFill>
                  <a:prstClr val="white">
                    <a:lumMod val="50000"/>
                  </a:prstClr>
                </a:solidFill>
                <a:latin typeface="Helvetica Neue" panose="02000803000000090004" pitchFamily="2"/>
              </a:rPr>
              <a:t>$400 would be allocated to the membership</a:t>
            </a:r>
          </a:p>
          <a:p>
            <a:endParaRPr lang="en-US" sz="1600" dirty="0">
              <a:solidFill>
                <a:prstClr val="white">
                  <a:lumMod val="50000"/>
                </a:prstClr>
              </a:solidFill>
              <a:latin typeface="Helvetica Neue" panose="02000803000000090004" pitchFamily="2"/>
            </a:endParaRPr>
          </a:p>
          <a:p>
            <a:r>
              <a:rPr lang="en-US" sz="1600" u="sng" dirty="0" smtClean="0">
                <a:solidFill>
                  <a:prstClr val="white">
                    <a:lumMod val="50000"/>
                  </a:prstClr>
                </a:solidFill>
                <a:latin typeface="Helvetica Neue" panose="02000803000000090004" pitchFamily="2"/>
              </a:rPr>
              <a:t>Step 5: Recognize revenue when each performance obligation is satisfied</a:t>
            </a:r>
          </a:p>
          <a:p>
            <a:r>
              <a:rPr lang="en-US" sz="1600" dirty="0" smtClean="0">
                <a:solidFill>
                  <a:prstClr val="white">
                    <a:lumMod val="50000"/>
                  </a:prstClr>
                </a:solidFill>
                <a:latin typeface="Helvetica Neue" panose="02000803000000090004" pitchFamily="2"/>
              </a:rPr>
              <a:t>Membership dues (paid annually) would be recognized over a 12-month period</a:t>
            </a:r>
          </a:p>
          <a:p>
            <a:endParaRPr lang="en-US" sz="1600" dirty="0">
              <a:solidFill>
                <a:prstClr val="white">
                  <a:lumMod val="50000"/>
                </a:prstClr>
              </a:solidFill>
              <a:latin typeface="Helvetica Neue" panose="02000803000000090004" pitchFamily="2"/>
            </a:endParaRPr>
          </a:p>
          <a:p>
            <a:r>
              <a:rPr lang="en-US" sz="1600" dirty="0" smtClean="0">
                <a:solidFill>
                  <a:prstClr val="white">
                    <a:lumMod val="50000"/>
                  </a:prstClr>
                </a:solidFill>
                <a:latin typeface="Helvetica Neue" panose="02000803000000090004" pitchFamily="2"/>
              </a:rPr>
              <a:t>Newsletter subscription revenue would be recognized quarterly, as each issue is delivered to the subscribers.</a:t>
            </a:r>
          </a:p>
        </p:txBody>
      </p:sp>
    </p:spTree>
    <p:extLst>
      <p:ext uri="{BB962C8B-B14F-4D97-AF65-F5344CB8AC3E}">
        <p14:creationId xmlns:p14="http://schemas.microsoft.com/office/powerpoint/2010/main" val="2040697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Accounting for Leases</a:t>
            </a:r>
            <a:endParaRPr lang="en-US" sz="3600" dirty="0">
              <a:latin typeface="Helvetica Neue" panose="02000803000000090004" pitchFamily="2"/>
            </a:endParaRPr>
          </a:p>
        </p:txBody>
      </p:sp>
      <p:sp>
        <p:nvSpPr>
          <p:cNvPr id="4" name="Rectangle 3"/>
          <p:cNvSpPr/>
          <p:nvPr/>
        </p:nvSpPr>
        <p:spPr>
          <a:xfrm>
            <a:off x="914400" y="1690689"/>
            <a:ext cx="7315200" cy="4278094"/>
          </a:xfrm>
          <a:prstGeom prst="rect">
            <a:avLst/>
          </a:prstGeom>
        </p:spPr>
        <p:txBody>
          <a:bodyPr wrap="square">
            <a:spAutoFit/>
          </a:bodyPr>
          <a:lstStyle/>
          <a:p>
            <a:pPr lvl="0"/>
            <a:r>
              <a:rPr lang="en-US" sz="2400" u="sng" dirty="0">
                <a:solidFill>
                  <a:prstClr val="white">
                    <a:lumMod val="50000"/>
                  </a:prstClr>
                </a:solidFill>
                <a:latin typeface="Helvetica Neue" panose="02000803000000090004" pitchFamily="2"/>
              </a:rPr>
              <a:t>What?</a:t>
            </a:r>
            <a:endParaRPr lang="en-US" sz="2400" dirty="0">
              <a:solidFill>
                <a:prstClr val="white">
                  <a:lumMod val="50000"/>
                </a:prstClr>
              </a:solidFill>
              <a:latin typeface="Helvetica Neue" panose="02000803000000090004" pitchFamily="2"/>
            </a:endParaRPr>
          </a:p>
          <a:p>
            <a:pPr lvl="0"/>
            <a:endParaRPr lang="en-US" sz="2000" u="sng" dirty="0">
              <a:solidFill>
                <a:prstClr val="white">
                  <a:lumMod val="50000"/>
                </a:prstClr>
              </a:solidFill>
              <a:latin typeface="Helvetica Neue" panose="02000803000000090004" pitchFamily="2"/>
            </a:endParaRPr>
          </a:p>
          <a:p>
            <a:pPr lvl="0"/>
            <a:r>
              <a:rPr lang="en-US" sz="2000" dirty="0" smtClean="0">
                <a:solidFill>
                  <a:prstClr val="white">
                    <a:lumMod val="50000"/>
                  </a:prstClr>
                </a:solidFill>
                <a:latin typeface="Helvetica Neue" panose="02000803000000090004" pitchFamily="2"/>
              </a:rPr>
              <a:t>Accounting Standards Update (ASU) 2016-02 </a:t>
            </a:r>
            <a:r>
              <a:rPr lang="en-US" sz="2000" i="1" dirty="0" smtClean="0">
                <a:solidFill>
                  <a:prstClr val="white">
                    <a:lumMod val="50000"/>
                  </a:prstClr>
                </a:solidFill>
                <a:latin typeface="Helvetica Neue" panose="02000803000000090004" pitchFamily="2"/>
              </a:rPr>
              <a:t>Leases (Topic 842)</a:t>
            </a:r>
            <a:endParaRPr lang="en-US" sz="2000" i="1" u="sng" dirty="0">
              <a:solidFill>
                <a:prstClr val="white">
                  <a:lumMod val="50000"/>
                </a:prstClr>
              </a:solidFill>
              <a:latin typeface="Helvetica Neue" panose="02000803000000090004" pitchFamily="2"/>
            </a:endParaRPr>
          </a:p>
          <a:p>
            <a:pPr lvl="0"/>
            <a:endParaRPr lang="en-US" sz="2000" i="1" u="sng" dirty="0">
              <a:solidFill>
                <a:prstClr val="white">
                  <a:lumMod val="50000"/>
                </a:prstClr>
              </a:solidFill>
              <a:latin typeface="Helvetica Neue" panose="02000803000000090004" pitchFamily="2"/>
            </a:endParaRPr>
          </a:p>
          <a:p>
            <a:pPr lvl="0"/>
            <a:r>
              <a:rPr lang="en-US" sz="2400" u="sng" dirty="0" smtClean="0">
                <a:solidFill>
                  <a:prstClr val="white">
                    <a:lumMod val="50000"/>
                  </a:prstClr>
                </a:solidFill>
                <a:latin typeface="Helvetica Neue" panose="02000803000000090004" pitchFamily="2"/>
              </a:rPr>
              <a:t>Why?</a:t>
            </a:r>
          </a:p>
          <a:p>
            <a:pPr lvl="0"/>
            <a:endParaRPr lang="en-US" sz="2000" u="sng" dirty="0">
              <a:solidFill>
                <a:prstClr val="white">
                  <a:lumMod val="50000"/>
                </a:prstClr>
              </a:solidFill>
              <a:latin typeface="Helvetica Neue" panose="02000803000000090004" pitchFamily="2"/>
            </a:endParaRPr>
          </a:p>
          <a:p>
            <a:pPr marL="457200" lvl="0" indent="-457200">
              <a:buAutoNum type="arabicParenR"/>
            </a:pPr>
            <a:r>
              <a:rPr lang="en-US" sz="2000" dirty="0" smtClean="0">
                <a:solidFill>
                  <a:prstClr val="white">
                    <a:lumMod val="50000"/>
                  </a:prstClr>
                </a:solidFill>
                <a:latin typeface="Helvetica Neue" panose="02000803000000090004" pitchFamily="2"/>
              </a:rPr>
              <a:t>Convergence with International Accounting Standards Board</a:t>
            </a:r>
          </a:p>
          <a:p>
            <a:pPr marL="457200" lvl="0" indent="-457200">
              <a:buAutoNum type="arabicParenR"/>
            </a:pPr>
            <a:r>
              <a:rPr lang="en-US" sz="2000" dirty="0" smtClean="0">
                <a:solidFill>
                  <a:prstClr val="white">
                    <a:lumMod val="50000"/>
                  </a:prstClr>
                </a:solidFill>
                <a:latin typeface="Helvetica Neue" panose="02000803000000090004" pitchFamily="2"/>
              </a:rPr>
              <a:t>Put true liabilities on the balance sheet</a:t>
            </a:r>
          </a:p>
          <a:p>
            <a:pPr lvl="0"/>
            <a:endParaRPr lang="en-US" sz="2000" dirty="0">
              <a:solidFill>
                <a:prstClr val="white">
                  <a:lumMod val="50000"/>
                </a:prstClr>
              </a:solidFill>
              <a:latin typeface="Helvetica Neue" panose="02000803000000090004" pitchFamily="2"/>
            </a:endParaRPr>
          </a:p>
          <a:p>
            <a:pPr lvl="0"/>
            <a:r>
              <a:rPr lang="en-US" sz="2400" u="sng" dirty="0" smtClean="0">
                <a:solidFill>
                  <a:prstClr val="white">
                    <a:lumMod val="50000"/>
                  </a:prstClr>
                </a:solidFill>
                <a:latin typeface="Helvetica Neue" panose="02000803000000090004" pitchFamily="2"/>
              </a:rPr>
              <a:t>When?</a:t>
            </a:r>
            <a:endParaRPr lang="en-US" sz="2400" dirty="0">
              <a:solidFill>
                <a:schemeClr val="bg1">
                  <a:lumMod val="65000"/>
                </a:schemeClr>
              </a:solidFill>
              <a:latin typeface="Helvetica Neue" panose="02000803000000090004" pitchFamily="2"/>
            </a:endParaRPr>
          </a:p>
          <a:p>
            <a:pPr lvl="0"/>
            <a:endParaRPr lang="en-US" sz="2000" dirty="0" smtClean="0">
              <a:solidFill>
                <a:prstClr val="white">
                  <a:lumMod val="50000"/>
                </a:prstClr>
              </a:solidFill>
              <a:latin typeface="Helvetica Neue" panose="02000803000000090004" pitchFamily="2"/>
            </a:endParaRPr>
          </a:p>
          <a:p>
            <a:pPr lvl="0"/>
            <a:r>
              <a:rPr lang="en-US" sz="2000" dirty="0" smtClean="0">
                <a:solidFill>
                  <a:prstClr val="white">
                    <a:lumMod val="50000"/>
                  </a:prstClr>
                </a:solidFill>
                <a:latin typeface="Helvetica Neue" panose="02000803000000090004" pitchFamily="2"/>
              </a:rPr>
              <a:t>Annual reporting periods beginning after December 31, 2019. Early adoption is permitted.</a:t>
            </a:r>
          </a:p>
        </p:txBody>
      </p:sp>
    </p:spTree>
    <p:extLst>
      <p:ext uri="{BB962C8B-B14F-4D97-AF65-F5344CB8AC3E}">
        <p14:creationId xmlns:p14="http://schemas.microsoft.com/office/powerpoint/2010/main" val="2144789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92"/>
          <p:cNvSpPr>
            <a:spLocks/>
          </p:cNvSpPr>
          <p:nvPr/>
        </p:nvSpPr>
        <p:spPr bwMode="auto">
          <a:xfrm>
            <a:off x="171450" y="3962400"/>
            <a:ext cx="2084070" cy="1746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lumMod val="9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Content Placeholder 2"/>
          <p:cNvSpPr>
            <a:spLocks noGrp="1"/>
          </p:cNvSpPr>
          <p:nvPr>
            <p:ph idx="1"/>
          </p:nvPr>
        </p:nvSpPr>
        <p:spPr>
          <a:xfrm>
            <a:off x="836295" y="1905000"/>
            <a:ext cx="3202305" cy="3352800"/>
          </a:xfrm>
        </p:spPr>
        <p:txBody>
          <a:bodyPr>
            <a:normAutofit fontScale="92500" lnSpcReduction="20000"/>
          </a:bodyPr>
          <a:lstStyle/>
          <a:p>
            <a:endParaRPr lang="en-US" sz="2400" dirty="0" smtClean="0"/>
          </a:p>
          <a:p>
            <a:pPr marL="0" indent="0">
              <a:buNone/>
            </a:pPr>
            <a:r>
              <a:rPr lang="en-US" sz="3400" b="1" dirty="0" smtClean="0">
                <a:solidFill>
                  <a:schemeClr val="accent1"/>
                </a:solidFill>
                <a:latin typeface="Helvetica Neue" panose="02000803000000090004" pitchFamily="2"/>
              </a:rPr>
              <a:t>Current GAAP</a:t>
            </a:r>
          </a:p>
          <a:p>
            <a:pPr marL="0" indent="0">
              <a:buNone/>
            </a:pPr>
            <a:r>
              <a:rPr lang="en-US" sz="2600" dirty="0" smtClean="0">
                <a:solidFill>
                  <a:schemeClr val="bg1">
                    <a:lumMod val="50000"/>
                  </a:schemeClr>
                </a:solidFill>
                <a:latin typeface="Helvetica Neue" panose="02000803000000090004" pitchFamily="2"/>
              </a:rPr>
              <a:t>Two Classifications:</a:t>
            </a:r>
          </a:p>
          <a:p>
            <a:r>
              <a:rPr lang="en-US" sz="2000" dirty="0" smtClean="0">
                <a:solidFill>
                  <a:schemeClr val="bg1">
                    <a:lumMod val="65000"/>
                  </a:schemeClr>
                </a:solidFill>
                <a:latin typeface="Helvetica Neue" panose="02000803000000090004" pitchFamily="2"/>
              </a:rPr>
              <a:t>Operating leases</a:t>
            </a:r>
          </a:p>
          <a:p>
            <a:pPr lvl="1"/>
            <a:r>
              <a:rPr lang="en-US" sz="1700" dirty="0" smtClean="0">
                <a:solidFill>
                  <a:schemeClr val="bg1">
                    <a:lumMod val="65000"/>
                  </a:schemeClr>
                </a:solidFill>
                <a:latin typeface="Helvetica Neue" panose="02000803000000090004" pitchFamily="2"/>
              </a:rPr>
              <a:t>No liability for future commitments</a:t>
            </a:r>
          </a:p>
          <a:p>
            <a:pPr lvl="1"/>
            <a:r>
              <a:rPr lang="en-US" sz="1700" dirty="0" smtClean="0">
                <a:solidFill>
                  <a:schemeClr val="bg1">
                    <a:lumMod val="65000"/>
                  </a:schemeClr>
                </a:solidFill>
                <a:latin typeface="Helvetica Neue" panose="02000803000000090004" pitchFamily="2"/>
              </a:rPr>
              <a:t>Future commitments disclosed</a:t>
            </a:r>
          </a:p>
          <a:p>
            <a:r>
              <a:rPr lang="en-US" sz="2000" dirty="0" smtClean="0">
                <a:solidFill>
                  <a:schemeClr val="bg1">
                    <a:lumMod val="65000"/>
                  </a:schemeClr>
                </a:solidFill>
                <a:latin typeface="Helvetica Neue" panose="02000803000000090004" pitchFamily="2"/>
              </a:rPr>
              <a:t>Capital leases</a:t>
            </a:r>
          </a:p>
          <a:p>
            <a:pPr lvl="1"/>
            <a:r>
              <a:rPr lang="en-US" sz="1700" dirty="0" smtClean="0">
                <a:solidFill>
                  <a:schemeClr val="bg1">
                    <a:lumMod val="65000"/>
                  </a:schemeClr>
                </a:solidFill>
                <a:latin typeface="Helvetica Neue" panose="02000803000000090004" pitchFamily="2"/>
              </a:rPr>
              <a:t>Record asset and amortize over life of lease</a:t>
            </a:r>
          </a:p>
          <a:p>
            <a:pPr lvl="1"/>
            <a:r>
              <a:rPr lang="en-US" sz="1700" dirty="0" smtClean="0">
                <a:solidFill>
                  <a:schemeClr val="bg1">
                    <a:lumMod val="65000"/>
                  </a:schemeClr>
                </a:solidFill>
                <a:latin typeface="Helvetica Neue" panose="02000803000000090004" pitchFamily="2"/>
              </a:rPr>
              <a:t>Record liability to be reduced as lease payments are made</a:t>
            </a: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a:xfrm>
            <a:off x="609600" y="381000"/>
            <a:ext cx="7886700" cy="1325563"/>
          </a:xfrm>
        </p:spPr>
        <p:txBody>
          <a:bodyPr>
            <a:normAutofit/>
          </a:bodyPr>
          <a:lstStyle/>
          <a:p>
            <a:pPr algn="ctr"/>
            <a:r>
              <a:rPr lang="en-US" sz="3600" dirty="0" smtClean="0">
                <a:latin typeface="Helvetica Neue" panose="02000803000000090004" pitchFamily="2"/>
              </a:rPr>
              <a:t>Accounting for Leases</a:t>
            </a:r>
            <a:endParaRPr lang="en-US" sz="3600" dirty="0">
              <a:latin typeface="Helvetica Neue" panose="02000803000000090004" pitchFamily="2"/>
            </a:endParaRPr>
          </a:p>
        </p:txBody>
      </p:sp>
      <p:sp>
        <p:nvSpPr>
          <p:cNvPr id="9" name="Rectangle 8"/>
          <p:cNvSpPr/>
          <p:nvPr/>
        </p:nvSpPr>
        <p:spPr>
          <a:xfrm>
            <a:off x="4953000" y="2057400"/>
            <a:ext cx="3733800" cy="3708708"/>
          </a:xfrm>
          <a:prstGeom prst="rect">
            <a:avLst/>
          </a:prstGeom>
        </p:spPr>
        <p:txBody>
          <a:bodyPr wrap="square">
            <a:spAutoFit/>
          </a:bodyPr>
          <a:lstStyle/>
          <a:p>
            <a:r>
              <a:rPr lang="en-US" sz="3100" b="1" dirty="0" smtClean="0">
                <a:solidFill>
                  <a:schemeClr val="accent1"/>
                </a:solidFill>
                <a:latin typeface="Helvetica Neue" panose="02000803000000090004" pitchFamily="2"/>
              </a:rPr>
              <a:t>Future GAAP</a:t>
            </a:r>
            <a:endParaRPr lang="en-US" sz="3100" b="1" dirty="0">
              <a:solidFill>
                <a:schemeClr val="accent1"/>
              </a:solidFill>
              <a:latin typeface="Helvetica Neue" panose="02000803000000090004" pitchFamily="2"/>
            </a:endParaRPr>
          </a:p>
          <a:p>
            <a:r>
              <a:rPr lang="en-US" sz="2400" dirty="0" smtClean="0">
                <a:solidFill>
                  <a:schemeClr val="bg1">
                    <a:lumMod val="50000"/>
                  </a:schemeClr>
                </a:solidFill>
                <a:latin typeface="Helvetica Neue" panose="02000803000000090004" pitchFamily="2"/>
              </a:rPr>
              <a:t>Two classifications:</a:t>
            </a:r>
          </a:p>
          <a:p>
            <a:pPr marL="285750" indent="-285750">
              <a:buFont typeface="Arial" panose="020B0604020202020204" pitchFamily="34" charset="0"/>
              <a:buChar char="•"/>
            </a:pPr>
            <a:r>
              <a:rPr lang="en-US" sz="1900" dirty="0" smtClean="0">
                <a:solidFill>
                  <a:schemeClr val="bg1">
                    <a:lumMod val="65000"/>
                  </a:schemeClr>
                </a:solidFill>
                <a:latin typeface="Helvetica Neue" panose="02000803000000090004" pitchFamily="2"/>
              </a:rPr>
              <a:t>Finance lease</a:t>
            </a:r>
          </a:p>
          <a:p>
            <a:pPr marL="742950" lvl="1" indent="-285750">
              <a:buFont typeface="Arial" panose="020B0604020202020204" pitchFamily="34" charset="0"/>
              <a:buChar char="•"/>
            </a:pPr>
            <a:r>
              <a:rPr lang="en-US" sz="1600" dirty="0" smtClean="0">
                <a:solidFill>
                  <a:schemeClr val="bg1">
                    <a:lumMod val="65000"/>
                  </a:schemeClr>
                </a:solidFill>
                <a:latin typeface="Helvetica Neue" panose="02000803000000090004" pitchFamily="2"/>
              </a:rPr>
              <a:t>Similar to capital leases in current GAAP</a:t>
            </a:r>
          </a:p>
          <a:p>
            <a:pPr marL="285750" indent="-285750">
              <a:buFont typeface="Arial" panose="020B0604020202020204" pitchFamily="34" charset="0"/>
              <a:buChar char="•"/>
            </a:pPr>
            <a:r>
              <a:rPr lang="en-US" sz="1900" dirty="0" smtClean="0">
                <a:solidFill>
                  <a:schemeClr val="bg1">
                    <a:lumMod val="65000"/>
                  </a:schemeClr>
                </a:solidFill>
                <a:latin typeface="Helvetica Neue" panose="02000803000000090004" pitchFamily="2"/>
              </a:rPr>
              <a:t>Operating lease</a:t>
            </a:r>
          </a:p>
          <a:p>
            <a:pPr marL="742950" lvl="1" indent="-285750">
              <a:buFont typeface="Arial" panose="020B0604020202020204" pitchFamily="34" charset="0"/>
              <a:buChar char="•"/>
            </a:pPr>
            <a:r>
              <a:rPr lang="en-US" sz="1600" dirty="0" smtClean="0">
                <a:solidFill>
                  <a:schemeClr val="bg1">
                    <a:lumMod val="65000"/>
                  </a:schemeClr>
                </a:solidFill>
                <a:latin typeface="Helvetica Neue" panose="02000803000000090004" pitchFamily="2"/>
              </a:rPr>
              <a:t>Recognize a right-to-use asset and a lease liability measured at the PV of future lease payments</a:t>
            </a:r>
          </a:p>
          <a:p>
            <a:pPr marL="742950" lvl="1" indent="-285750">
              <a:buFont typeface="Arial" panose="020B0604020202020204" pitchFamily="34" charset="0"/>
              <a:buChar char="•"/>
            </a:pPr>
            <a:r>
              <a:rPr lang="en-US" sz="1600" dirty="0" smtClean="0">
                <a:solidFill>
                  <a:schemeClr val="bg1">
                    <a:lumMod val="65000"/>
                  </a:schemeClr>
                </a:solidFill>
                <a:latin typeface="Helvetica Neue" panose="02000803000000090004" pitchFamily="2"/>
              </a:rPr>
              <a:t>Total cost of lease over the lease term recognized generally on a straight-line basis</a:t>
            </a:r>
          </a:p>
          <a:p>
            <a:endParaRPr lang="en-US" sz="1400" dirty="0">
              <a:solidFill>
                <a:schemeClr val="bg1">
                  <a:lumMod val="65000"/>
                </a:schemeClr>
              </a:solidFill>
              <a:latin typeface="Helvetica Neue" panose="02000803000000090004" pitchFamily="2"/>
            </a:endParaRPr>
          </a:p>
        </p:txBody>
      </p:sp>
      <p:cxnSp>
        <p:nvCxnSpPr>
          <p:cNvPr id="10" name="Straight Connector 9"/>
          <p:cNvCxnSpPr/>
          <p:nvPr/>
        </p:nvCxnSpPr>
        <p:spPr>
          <a:xfrm>
            <a:off x="4572000" y="1904999"/>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81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Accounting for Leases</a:t>
            </a:r>
            <a:endParaRPr lang="en-US" sz="3600" dirty="0">
              <a:latin typeface="Helvetica Neue" panose="02000803000000090004" pitchFamily="2"/>
            </a:endParaRPr>
          </a:p>
        </p:txBody>
      </p:sp>
      <p:sp>
        <p:nvSpPr>
          <p:cNvPr id="4" name="Rectangle 3"/>
          <p:cNvSpPr/>
          <p:nvPr/>
        </p:nvSpPr>
        <p:spPr>
          <a:xfrm>
            <a:off x="3472780" y="2094587"/>
            <a:ext cx="4885162" cy="2800767"/>
          </a:xfrm>
          <a:prstGeom prst="rect">
            <a:avLst/>
          </a:prstGeom>
        </p:spPr>
        <p:txBody>
          <a:bodyPr wrap="square">
            <a:spAutoFit/>
          </a:bodyPr>
          <a:lstStyle/>
          <a:p>
            <a:r>
              <a:rPr lang="en-US" b="1" dirty="0" smtClean="0">
                <a:solidFill>
                  <a:schemeClr val="accent1"/>
                </a:solidFill>
                <a:latin typeface="Helvetica Neue" panose="02000803000000090004" pitchFamily="2"/>
              </a:rPr>
              <a:t>Other key provisions</a:t>
            </a:r>
            <a:endParaRPr lang="en-US" b="1" dirty="0">
              <a:solidFill>
                <a:schemeClr val="accent1"/>
              </a:solidFill>
              <a:latin typeface="Helvetica Neue" panose="02000803000000090004" pitchFamily="2"/>
            </a:endParaRPr>
          </a:p>
          <a:p>
            <a:pPr lvl="0"/>
            <a:endParaRPr lang="en-US" sz="1400" dirty="0" smtClean="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600" dirty="0" smtClean="0">
                <a:solidFill>
                  <a:prstClr val="white">
                    <a:lumMod val="50000"/>
                  </a:prstClr>
                </a:solidFill>
                <a:latin typeface="Helvetica Neue" panose="02000803000000090004" pitchFamily="2"/>
              </a:rPr>
              <a:t>Short </a:t>
            </a:r>
            <a:r>
              <a:rPr lang="en-US" sz="1600" dirty="0">
                <a:solidFill>
                  <a:prstClr val="white">
                    <a:lumMod val="50000"/>
                  </a:prstClr>
                </a:solidFill>
                <a:latin typeface="Helvetica Neue" panose="02000803000000090004" pitchFamily="2"/>
              </a:rPr>
              <a:t>term leases excluded (12 months or less</a:t>
            </a:r>
            <a:r>
              <a:rPr lang="en-US" sz="1600" dirty="0" smtClean="0">
                <a:solidFill>
                  <a:prstClr val="white">
                    <a:lumMod val="50000"/>
                  </a:prstClr>
                </a:solidFill>
                <a:latin typeface="Helvetica Neue" panose="02000803000000090004" pitchFamily="2"/>
              </a:rPr>
              <a:t>)</a:t>
            </a:r>
          </a:p>
          <a:p>
            <a:pPr marL="285750" lvl="0" indent="-285750">
              <a:buFont typeface="Arial" panose="020B0604020202020204" pitchFamily="34" charset="0"/>
              <a:buChar char="•"/>
            </a:pPr>
            <a:endParaRPr lang="en-US" sz="16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600" dirty="0">
                <a:solidFill>
                  <a:prstClr val="white">
                    <a:lumMod val="50000"/>
                  </a:prstClr>
                </a:solidFill>
                <a:latin typeface="Helvetica Neue" panose="02000803000000090004" pitchFamily="2"/>
              </a:rPr>
              <a:t>Include lease options only if reasonably certain that option will be </a:t>
            </a:r>
            <a:r>
              <a:rPr lang="en-US" sz="1600" dirty="0" smtClean="0">
                <a:solidFill>
                  <a:prstClr val="white">
                    <a:lumMod val="50000"/>
                  </a:prstClr>
                </a:solidFill>
                <a:latin typeface="Helvetica Neue" panose="02000803000000090004" pitchFamily="2"/>
              </a:rPr>
              <a:t>exercised</a:t>
            </a:r>
          </a:p>
          <a:p>
            <a:pPr marL="285750" lvl="0" indent="-285750">
              <a:buFont typeface="Arial" panose="020B0604020202020204" pitchFamily="34" charset="0"/>
              <a:buChar char="•"/>
            </a:pPr>
            <a:endParaRPr lang="en-US" sz="16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600" dirty="0">
                <a:solidFill>
                  <a:prstClr val="white">
                    <a:lumMod val="50000"/>
                  </a:prstClr>
                </a:solidFill>
                <a:latin typeface="Helvetica Neue" panose="02000803000000090004" pitchFamily="2"/>
              </a:rPr>
              <a:t>Lease modification/subleases = separate </a:t>
            </a:r>
            <a:r>
              <a:rPr lang="en-US" sz="1600" dirty="0" smtClean="0">
                <a:solidFill>
                  <a:prstClr val="white">
                    <a:lumMod val="50000"/>
                  </a:prstClr>
                </a:solidFill>
                <a:latin typeface="Helvetica Neue" panose="02000803000000090004" pitchFamily="2"/>
              </a:rPr>
              <a:t>contracts</a:t>
            </a:r>
          </a:p>
          <a:p>
            <a:pPr marL="285750" lvl="0" indent="-285750">
              <a:buFont typeface="Arial" panose="020B0604020202020204" pitchFamily="34" charset="0"/>
              <a:buChar char="•"/>
            </a:pPr>
            <a:endParaRPr lang="en-US" sz="16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600" dirty="0">
                <a:solidFill>
                  <a:prstClr val="white">
                    <a:lumMod val="50000"/>
                  </a:prstClr>
                </a:solidFill>
                <a:latin typeface="Helvetica Neue" panose="02000803000000090004" pitchFamily="2"/>
              </a:rPr>
              <a:t>Initial direct costs are amortized over the lease </a:t>
            </a:r>
            <a:r>
              <a:rPr lang="en-US" sz="1600" dirty="0" smtClean="0">
                <a:solidFill>
                  <a:prstClr val="white">
                    <a:lumMod val="50000"/>
                  </a:prstClr>
                </a:solidFill>
                <a:latin typeface="Helvetica Neue" panose="02000803000000090004" pitchFamily="2"/>
              </a:rPr>
              <a:t>term</a:t>
            </a:r>
          </a:p>
          <a:p>
            <a:pPr lvl="0"/>
            <a:endParaRPr lang="en-US" sz="1600" dirty="0">
              <a:solidFill>
                <a:prstClr val="white">
                  <a:lumMod val="50000"/>
                </a:prstClr>
              </a:solidFill>
              <a:latin typeface="Helvetica Neue" panose="02000803000000090004" pitchFamily="2"/>
            </a:endParaRPr>
          </a:p>
        </p:txBody>
      </p:sp>
      <p:sp>
        <p:nvSpPr>
          <p:cNvPr id="5" name="Oval 4"/>
          <p:cNvSpPr/>
          <p:nvPr/>
        </p:nvSpPr>
        <p:spPr>
          <a:xfrm>
            <a:off x="914400" y="2667000"/>
            <a:ext cx="1912938" cy="1912938"/>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087444" fontAlgn="auto">
              <a:spcBef>
                <a:spcPts val="0"/>
              </a:spcBef>
              <a:spcAft>
                <a:spcPts val="0"/>
              </a:spcAft>
              <a:defRPr/>
            </a:pPr>
            <a:endParaRPr lang="en-US" dirty="0">
              <a:latin typeface="Open Sans Light"/>
            </a:endParaRPr>
          </a:p>
        </p:txBody>
      </p:sp>
      <p:grpSp>
        <p:nvGrpSpPr>
          <p:cNvPr id="6" name="Group 5"/>
          <p:cNvGrpSpPr/>
          <p:nvPr/>
        </p:nvGrpSpPr>
        <p:grpSpPr>
          <a:xfrm>
            <a:off x="1559842" y="3209620"/>
            <a:ext cx="622054" cy="827697"/>
            <a:chOff x="7913688" y="-280988"/>
            <a:chExt cx="1733550" cy="2306638"/>
          </a:xfrm>
          <a:solidFill>
            <a:schemeClr val="bg1"/>
          </a:solidFill>
        </p:grpSpPr>
        <p:sp>
          <p:nvSpPr>
            <p:cNvPr id="7"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8"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0"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1"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2"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3"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14"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grpSp>
    </p:spTree>
    <p:extLst>
      <p:ext uri="{BB962C8B-B14F-4D97-AF65-F5344CB8AC3E}">
        <p14:creationId xmlns:p14="http://schemas.microsoft.com/office/powerpoint/2010/main" val="133981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Changes to Going </a:t>
            </a:r>
            <a:r>
              <a:rPr lang="en-US" sz="3600" dirty="0">
                <a:latin typeface="Helvetica Neue" panose="02000803000000090004" pitchFamily="2"/>
              </a:rPr>
              <a:t>C</a:t>
            </a:r>
            <a:r>
              <a:rPr lang="en-US" sz="3600" dirty="0" smtClean="0">
                <a:latin typeface="Helvetica Neue" panose="02000803000000090004" pitchFamily="2"/>
              </a:rPr>
              <a:t>oncern </a:t>
            </a:r>
            <a:r>
              <a:rPr lang="en-US" sz="3600" dirty="0">
                <a:latin typeface="Helvetica Neue" panose="02000803000000090004" pitchFamily="2"/>
              </a:rPr>
              <a:t>C</a:t>
            </a:r>
            <a:r>
              <a:rPr lang="en-US" sz="3600" dirty="0" smtClean="0">
                <a:latin typeface="Helvetica Neue" panose="02000803000000090004" pitchFamily="2"/>
              </a:rPr>
              <a:t>onsiderations</a:t>
            </a:r>
            <a:endParaRPr lang="en-US" sz="3600" dirty="0">
              <a:latin typeface="Helvetica Neue" panose="02000803000000090004" pitchFamily="2"/>
            </a:endParaRPr>
          </a:p>
        </p:txBody>
      </p:sp>
      <p:sp>
        <p:nvSpPr>
          <p:cNvPr id="4" name="Rectangle 3"/>
          <p:cNvSpPr/>
          <p:nvPr/>
        </p:nvSpPr>
        <p:spPr>
          <a:xfrm>
            <a:off x="3505200" y="1981200"/>
            <a:ext cx="5224252" cy="3816429"/>
          </a:xfrm>
          <a:prstGeom prst="rect">
            <a:avLst/>
          </a:prstGeom>
        </p:spPr>
        <p:txBody>
          <a:bodyPr wrap="square">
            <a:spAutoFit/>
          </a:bodyPr>
          <a:lstStyle/>
          <a:p>
            <a:pPr lvl="0"/>
            <a:r>
              <a:rPr lang="en-US" dirty="0">
                <a:solidFill>
                  <a:schemeClr val="accent6"/>
                </a:solidFill>
                <a:latin typeface="Helvetica Neue" panose="02000803000000090004" pitchFamily="2"/>
              </a:rPr>
              <a:t>Issued August </a:t>
            </a:r>
            <a:r>
              <a:rPr lang="en-US" dirty="0" smtClean="0">
                <a:solidFill>
                  <a:schemeClr val="accent6"/>
                </a:solidFill>
                <a:latin typeface="Helvetica Neue" panose="02000803000000090004" pitchFamily="2"/>
              </a:rPr>
              <a:t>2014</a:t>
            </a:r>
          </a:p>
          <a:p>
            <a:pPr lvl="0"/>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a:solidFill>
                  <a:prstClr val="white">
                    <a:lumMod val="50000"/>
                  </a:prstClr>
                </a:solidFill>
                <a:latin typeface="Helvetica Neue" panose="02000803000000090004" pitchFamily="2"/>
              </a:rPr>
              <a:t>Applies to all </a:t>
            </a:r>
            <a:r>
              <a:rPr lang="en-US" sz="1400" dirty="0" smtClean="0">
                <a:solidFill>
                  <a:prstClr val="white">
                    <a:lumMod val="50000"/>
                  </a:prstClr>
                </a:solidFill>
                <a:latin typeface="Helvetica Neue" panose="02000803000000090004" pitchFamily="2"/>
              </a:rPr>
              <a:t>entities</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a:solidFill>
                  <a:prstClr val="white">
                    <a:lumMod val="50000"/>
                  </a:prstClr>
                </a:solidFill>
                <a:latin typeface="Helvetica Neue" panose="02000803000000090004" pitchFamily="2"/>
              </a:rPr>
              <a:t>Incorporates and expands upon certain principles that are currently in U.S. auditing </a:t>
            </a:r>
            <a:r>
              <a:rPr lang="en-US" sz="1400" dirty="0" smtClean="0">
                <a:solidFill>
                  <a:prstClr val="white">
                    <a:lumMod val="50000"/>
                  </a:prstClr>
                </a:solidFill>
                <a:latin typeface="Helvetica Neue" panose="02000803000000090004" pitchFamily="2"/>
              </a:rPr>
              <a:t>standards </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a:solidFill>
                  <a:prstClr val="white">
                    <a:lumMod val="50000"/>
                  </a:prstClr>
                </a:solidFill>
                <a:latin typeface="Helvetica Neue" panose="02000803000000090004" pitchFamily="2"/>
              </a:rPr>
              <a:t>Requires </a:t>
            </a:r>
            <a:r>
              <a:rPr lang="en-US" sz="1400" dirty="0" smtClean="0">
                <a:solidFill>
                  <a:prstClr val="white">
                    <a:lumMod val="50000"/>
                  </a:prstClr>
                </a:solidFill>
                <a:latin typeface="Helvetica Neue" panose="02000803000000090004" pitchFamily="2"/>
              </a:rPr>
              <a:t>management </a:t>
            </a:r>
            <a:r>
              <a:rPr lang="en-US" sz="1400" dirty="0">
                <a:solidFill>
                  <a:prstClr val="white">
                    <a:lumMod val="50000"/>
                  </a:prstClr>
                </a:solidFill>
                <a:latin typeface="Helvetica Neue" panose="02000803000000090004" pitchFamily="2"/>
              </a:rPr>
              <a:t>to evaluate </a:t>
            </a:r>
            <a:r>
              <a:rPr lang="en-US" sz="1400" dirty="0" smtClean="0">
                <a:solidFill>
                  <a:prstClr val="white">
                    <a:lumMod val="50000"/>
                  </a:prstClr>
                </a:solidFill>
                <a:latin typeface="Helvetica Neue" panose="02000803000000090004" pitchFamily="2"/>
              </a:rPr>
              <a:t>going concern status</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Effective for periods beginning after December, 15, 2016</a:t>
            </a:r>
          </a:p>
          <a:p>
            <a:pPr marL="285750" lvl="0" indent="-285750">
              <a:buFont typeface="Arial" panose="020B0604020202020204" pitchFamily="34" charset="0"/>
              <a:buChar char="•"/>
            </a:pPr>
            <a:endParaRPr lang="en-US" sz="1400" dirty="0" smtClean="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Should </a:t>
            </a:r>
            <a:r>
              <a:rPr lang="en-US" sz="1400" dirty="0">
                <a:solidFill>
                  <a:prstClr val="white">
                    <a:lumMod val="50000"/>
                  </a:prstClr>
                </a:solidFill>
                <a:latin typeface="Helvetica Neue" panose="02000803000000090004" pitchFamily="2"/>
              </a:rPr>
              <a:t>be based on events known or knowable at the date that the financial statements are </a:t>
            </a:r>
            <a:r>
              <a:rPr lang="en-US" sz="1400" dirty="0" smtClean="0">
                <a:solidFill>
                  <a:prstClr val="white">
                    <a:lumMod val="50000"/>
                  </a:prstClr>
                </a:solidFill>
                <a:latin typeface="Helvetica Neue" panose="02000803000000090004" pitchFamily="2"/>
              </a:rPr>
              <a:t>issued</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Evaluation considers events within one year after the date that the financial statements are available to be issued</a:t>
            </a:r>
            <a:endParaRPr lang="en-US" sz="1400" dirty="0">
              <a:solidFill>
                <a:prstClr val="white">
                  <a:lumMod val="50000"/>
                </a:prstClr>
              </a:solidFill>
              <a:latin typeface="Helvetica Neue" panose="02000803000000090004" pitchFamily="2"/>
            </a:endParaRPr>
          </a:p>
        </p:txBody>
      </p:sp>
      <p:sp>
        <p:nvSpPr>
          <p:cNvPr id="5" name="Oval 4"/>
          <p:cNvSpPr/>
          <p:nvPr/>
        </p:nvSpPr>
        <p:spPr>
          <a:xfrm>
            <a:off x="914400" y="2667000"/>
            <a:ext cx="1912938" cy="19129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087444" fontAlgn="auto">
              <a:spcBef>
                <a:spcPts val="0"/>
              </a:spcBef>
              <a:spcAft>
                <a:spcPts val="0"/>
              </a:spcAft>
              <a:defRPr/>
            </a:pPr>
            <a:endParaRPr lang="en-US" dirty="0">
              <a:latin typeface="Open Sans Light"/>
            </a:endParaRPr>
          </a:p>
        </p:txBody>
      </p:sp>
      <p:grpSp>
        <p:nvGrpSpPr>
          <p:cNvPr id="6" name="Group 5"/>
          <p:cNvGrpSpPr/>
          <p:nvPr/>
        </p:nvGrpSpPr>
        <p:grpSpPr>
          <a:xfrm>
            <a:off x="1524000" y="3276600"/>
            <a:ext cx="682106" cy="596814"/>
            <a:chOff x="3175" y="-3175"/>
            <a:chExt cx="4964113" cy="4343400"/>
          </a:xfrm>
          <a:solidFill>
            <a:schemeClr val="bg1"/>
          </a:solidFill>
        </p:grpSpPr>
        <p:sp>
          <p:nvSpPr>
            <p:cNvPr id="7" name="Freeform 14"/>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sp>
          <p:nvSpPr>
            <p:cNvPr id="8" name="Rectangle 15"/>
            <p:cNvSpPr>
              <a:spLocks noChangeArrowheads="1"/>
            </p:cNvSpPr>
            <p:nvPr/>
          </p:nvSpPr>
          <p:spPr bwMode="auto">
            <a:xfrm>
              <a:off x="1731963" y="4200525"/>
              <a:ext cx="3232150"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087444" fontAlgn="auto">
                <a:spcBef>
                  <a:spcPts val="0"/>
                </a:spcBef>
                <a:spcAft>
                  <a:spcPts val="0"/>
                </a:spcAft>
                <a:defRPr/>
              </a:pPr>
              <a:endParaRPr lang="id-ID" dirty="0">
                <a:latin typeface="Open Sans Light"/>
                <a:ea typeface="+mn-ea"/>
              </a:endParaRPr>
            </a:p>
          </p:txBody>
        </p:sp>
      </p:grpSp>
    </p:spTree>
    <p:extLst>
      <p:ext uri="{BB962C8B-B14F-4D97-AF65-F5344CB8AC3E}">
        <p14:creationId xmlns:p14="http://schemas.microsoft.com/office/powerpoint/2010/main" val="353412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Changes to Going </a:t>
            </a:r>
            <a:r>
              <a:rPr lang="en-US" sz="3600" dirty="0">
                <a:latin typeface="Helvetica Neue" panose="02000803000000090004" pitchFamily="2"/>
              </a:rPr>
              <a:t>C</a:t>
            </a:r>
            <a:r>
              <a:rPr lang="en-US" sz="3600" dirty="0" smtClean="0">
                <a:latin typeface="Helvetica Neue" panose="02000803000000090004" pitchFamily="2"/>
              </a:rPr>
              <a:t>oncern </a:t>
            </a:r>
            <a:r>
              <a:rPr lang="en-US" sz="3600" dirty="0">
                <a:latin typeface="Helvetica Neue" panose="02000803000000090004" pitchFamily="2"/>
              </a:rPr>
              <a:t>C</a:t>
            </a:r>
            <a:r>
              <a:rPr lang="en-US" sz="3600" dirty="0" smtClean="0">
                <a:latin typeface="Helvetica Neue" panose="02000803000000090004" pitchFamily="2"/>
              </a:rPr>
              <a:t>onsiderations</a:t>
            </a:r>
            <a:endParaRPr lang="en-US" sz="3600" dirty="0">
              <a:latin typeface="Helvetica Neue" panose="02000803000000090004" pitchFamily="2"/>
            </a:endParaRPr>
          </a:p>
        </p:txBody>
      </p:sp>
      <p:sp>
        <p:nvSpPr>
          <p:cNvPr id="4" name="Rectangle 3"/>
          <p:cNvSpPr/>
          <p:nvPr/>
        </p:nvSpPr>
        <p:spPr>
          <a:xfrm>
            <a:off x="3291098" y="1919033"/>
            <a:ext cx="5224252" cy="3908762"/>
          </a:xfrm>
          <a:prstGeom prst="rect">
            <a:avLst/>
          </a:prstGeom>
        </p:spPr>
        <p:txBody>
          <a:bodyPr wrap="square">
            <a:spAutoFit/>
          </a:bodyPr>
          <a:lstStyle/>
          <a:p>
            <a:pPr lvl="0"/>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Management must consider </a:t>
            </a:r>
            <a:r>
              <a:rPr lang="en-US" sz="1400" dirty="0" smtClean="0">
                <a:solidFill>
                  <a:prstClr val="white">
                    <a:lumMod val="50000"/>
                  </a:prstClr>
                </a:solidFill>
                <a:latin typeface="Helvetica Neue" panose="02000803000000090004" pitchFamily="2"/>
              </a:rPr>
              <a:t>whether it is probable </a:t>
            </a:r>
            <a:r>
              <a:rPr lang="en-US" sz="1400" dirty="0">
                <a:solidFill>
                  <a:prstClr val="white">
                    <a:lumMod val="50000"/>
                  </a:prstClr>
                </a:solidFill>
                <a:latin typeface="Helvetica Neue" panose="02000803000000090004" pitchFamily="2"/>
              </a:rPr>
              <a:t>that plans will be effectively implemented and that the plans will mitigate the conditions that raised substantial doubt about the </a:t>
            </a:r>
            <a:r>
              <a:rPr lang="en-US" sz="1400" dirty="0" smtClean="0">
                <a:solidFill>
                  <a:prstClr val="white">
                    <a:lumMod val="50000"/>
                  </a:prstClr>
                </a:solidFill>
                <a:latin typeface="Helvetica Neue" panose="02000803000000090004" pitchFamily="2"/>
              </a:rPr>
              <a:t>entities </a:t>
            </a:r>
            <a:r>
              <a:rPr lang="en-US" sz="1400" dirty="0">
                <a:solidFill>
                  <a:prstClr val="white">
                    <a:lumMod val="50000"/>
                  </a:prstClr>
                </a:solidFill>
                <a:latin typeface="Helvetica Neue" panose="02000803000000090004" pitchFamily="2"/>
              </a:rPr>
              <a:t>ability to continue as a going </a:t>
            </a:r>
            <a:r>
              <a:rPr lang="en-US" sz="1400" dirty="0" smtClean="0">
                <a:solidFill>
                  <a:prstClr val="white">
                    <a:lumMod val="50000"/>
                  </a:prstClr>
                </a:solidFill>
                <a:latin typeface="Helvetica Neue" panose="02000803000000090004" pitchFamily="2"/>
              </a:rPr>
              <a:t>concern</a:t>
            </a:r>
          </a:p>
          <a:p>
            <a:pPr lvl="0"/>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Disclosure </a:t>
            </a:r>
            <a:r>
              <a:rPr lang="en-US" sz="1400" dirty="0" smtClean="0">
                <a:solidFill>
                  <a:prstClr val="white">
                    <a:lumMod val="50000"/>
                  </a:prstClr>
                </a:solidFill>
                <a:latin typeface="Helvetica Neue" panose="02000803000000090004" pitchFamily="2"/>
              </a:rPr>
              <a:t>requirements</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If plans alleviate doubt based on consideration of managements plans:</a:t>
            </a:r>
          </a:p>
          <a:p>
            <a:pPr marL="285750" lvl="0" indent="-285750">
              <a:buFont typeface="Arial" panose="020B0604020202020204" pitchFamily="34" charset="0"/>
              <a:buChar char="•"/>
            </a:pPr>
            <a:r>
              <a:rPr lang="en-US" sz="1200" dirty="0">
                <a:solidFill>
                  <a:schemeClr val="bg1">
                    <a:lumMod val="65000"/>
                  </a:schemeClr>
                </a:solidFill>
                <a:latin typeface="Helvetica Neue" panose="02000803000000090004" pitchFamily="2"/>
              </a:rPr>
              <a:t>Principal conditions or events that raised substantial doubt about the </a:t>
            </a:r>
            <a:r>
              <a:rPr lang="en-US" sz="1200" dirty="0" smtClean="0">
                <a:solidFill>
                  <a:schemeClr val="bg1">
                    <a:lumMod val="65000"/>
                  </a:schemeClr>
                </a:solidFill>
                <a:latin typeface="Helvetica Neue" panose="02000803000000090004" pitchFamily="2"/>
              </a:rPr>
              <a:t>Organizations </a:t>
            </a:r>
            <a:r>
              <a:rPr lang="en-US" sz="1200" dirty="0">
                <a:solidFill>
                  <a:schemeClr val="bg1">
                    <a:lumMod val="65000"/>
                  </a:schemeClr>
                </a:solidFill>
                <a:latin typeface="Helvetica Neue" panose="02000803000000090004" pitchFamily="2"/>
              </a:rPr>
              <a:t>ability to continue as a going concern (before consideration of </a:t>
            </a:r>
            <a:r>
              <a:rPr lang="en-US" sz="1200" dirty="0" smtClean="0">
                <a:solidFill>
                  <a:schemeClr val="bg1">
                    <a:lumMod val="65000"/>
                  </a:schemeClr>
                </a:solidFill>
                <a:latin typeface="Helvetica Neue" panose="02000803000000090004" pitchFamily="2"/>
              </a:rPr>
              <a:t>managements </a:t>
            </a:r>
            <a:r>
              <a:rPr lang="en-US" sz="1200" dirty="0">
                <a:solidFill>
                  <a:schemeClr val="bg1">
                    <a:lumMod val="65000"/>
                  </a:schemeClr>
                </a:solidFill>
                <a:latin typeface="Helvetica Neue" panose="02000803000000090004" pitchFamily="2"/>
              </a:rPr>
              <a:t>plans</a:t>
            </a:r>
            <a:r>
              <a:rPr lang="en-US" sz="1200" dirty="0" smtClean="0">
                <a:solidFill>
                  <a:schemeClr val="bg1">
                    <a:lumMod val="65000"/>
                  </a:schemeClr>
                </a:solidFill>
                <a:latin typeface="Helvetica Neue" panose="02000803000000090004" pitchFamily="2"/>
              </a:rPr>
              <a:t>)</a:t>
            </a:r>
          </a:p>
          <a:p>
            <a:pPr marL="285750" lvl="0" indent="-285750">
              <a:buFont typeface="Arial" panose="020B0604020202020204" pitchFamily="34" charset="0"/>
              <a:buChar char="•"/>
            </a:pPr>
            <a:endParaRPr lang="en-US" sz="1200" dirty="0">
              <a:solidFill>
                <a:schemeClr val="bg1">
                  <a:lumMod val="65000"/>
                </a:schemeClr>
              </a:solidFill>
              <a:latin typeface="Helvetica Neue" panose="02000803000000090004" pitchFamily="2"/>
            </a:endParaRPr>
          </a:p>
          <a:p>
            <a:pPr marL="285750" lvl="0" indent="-285750">
              <a:buFont typeface="Arial" panose="020B0604020202020204" pitchFamily="34" charset="0"/>
              <a:buChar char="•"/>
            </a:pPr>
            <a:r>
              <a:rPr lang="en-US" sz="1200" dirty="0" smtClean="0">
                <a:solidFill>
                  <a:schemeClr val="bg1">
                    <a:lumMod val="65000"/>
                  </a:schemeClr>
                </a:solidFill>
                <a:latin typeface="Helvetica Neue" panose="02000803000000090004" pitchFamily="2"/>
              </a:rPr>
              <a:t>Management</a:t>
            </a:r>
            <a:r>
              <a:rPr lang="en-US" sz="1200" dirty="0">
                <a:solidFill>
                  <a:schemeClr val="bg1">
                    <a:lumMod val="65000"/>
                  </a:schemeClr>
                </a:solidFill>
                <a:latin typeface="Aharoni" panose="02010803020104030203" pitchFamily="2" charset="-79"/>
                <a:cs typeface="Aharoni" panose="02010803020104030203" pitchFamily="2" charset="-79"/>
              </a:rPr>
              <a:t>’</a:t>
            </a:r>
            <a:r>
              <a:rPr lang="en-US" sz="1200" dirty="0" smtClean="0">
                <a:solidFill>
                  <a:schemeClr val="bg1">
                    <a:lumMod val="65000"/>
                  </a:schemeClr>
                </a:solidFill>
                <a:latin typeface="Helvetica Neue" panose="02000803000000090004" pitchFamily="2"/>
              </a:rPr>
              <a:t>s </a:t>
            </a:r>
            <a:r>
              <a:rPr lang="en-US" sz="1200" dirty="0">
                <a:solidFill>
                  <a:schemeClr val="bg1">
                    <a:lumMod val="65000"/>
                  </a:schemeClr>
                </a:solidFill>
                <a:latin typeface="Helvetica Neue" panose="02000803000000090004" pitchFamily="2"/>
              </a:rPr>
              <a:t>evaluation of the conditions in relation to the </a:t>
            </a:r>
            <a:r>
              <a:rPr lang="en-US" sz="1200" dirty="0" smtClean="0">
                <a:solidFill>
                  <a:schemeClr val="bg1">
                    <a:lumMod val="65000"/>
                  </a:schemeClr>
                </a:solidFill>
                <a:latin typeface="Helvetica Neue" panose="02000803000000090004" pitchFamily="2"/>
              </a:rPr>
              <a:t>entities </a:t>
            </a:r>
            <a:r>
              <a:rPr lang="en-US" sz="1200" dirty="0">
                <a:solidFill>
                  <a:schemeClr val="bg1">
                    <a:lumMod val="65000"/>
                  </a:schemeClr>
                </a:solidFill>
                <a:latin typeface="Helvetica Neue" panose="02000803000000090004" pitchFamily="2"/>
              </a:rPr>
              <a:t>ability to meet its </a:t>
            </a:r>
            <a:r>
              <a:rPr lang="en-US" sz="1200" dirty="0" smtClean="0">
                <a:solidFill>
                  <a:schemeClr val="bg1">
                    <a:lumMod val="65000"/>
                  </a:schemeClr>
                </a:solidFill>
                <a:latin typeface="Helvetica Neue" panose="02000803000000090004" pitchFamily="2"/>
              </a:rPr>
              <a:t>obligations</a:t>
            </a:r>
          </a:p>
          <a:p>
            <a:pPr marL="285750" lvl="0" indent="-285750">
              <a:buFont typeface="Arial" panose="020B0604020202020204" pitchFamily="34" charset="0"/>
              <a:buChar char="•"/>
            </a:pPr>
            <a:endParaRPr lang="en-US" sz="1200" dirty="0">
              <a:solidFill>
                <a:schemeClr val="bg1">
                  <a:lumMod val="65000"/>
                </a:schemeClr>
              </a:solidFill>
              <a:latin typeface="Helvetica Neue" panose="02000803000000090004" pitchFamily="2"/>
            </a:endParaRPr>
          </a:p>
          <a:p>
            <a:pPr marL="285750" lvl="0" indent="-285750">
              <a:buFont typeface="Arial" panose="020B0604020202020204" pitchFamily="34" charset="0"/>
              <a:buChar char="•"/>
            </a:pPr>
            <a:r>
              <a:rPr lang="en-US" sz="1200" dirty="0" smtClean="0">
                <a:solidFill>
                  <a:schemeClr val="bg1">
                    <a:lumMod val="65000"/>
                  </a:schemeClr>
                </a:solidFill>
                <a:latin typeface="Helvetica Neue" panose="02000803000000090004" pitchFamily="2"/>
              </a:rPr>
              <a:t>Management</a:t>
            </a:r>
            <a:r>
              <a:rPr lang="en-US" sz="1200" dirty="0">
                <a:solidFill>
                  <a:schemeClr val="bg1">
                    <a:lumMod val="65000"/>
                  </a:schemeClr>
                </a:solidFill>
                <a:latin typeface="Aharoni" panose="02010803020104030203" pitchFamily="2" charset="-79"/>
                <a:cs typeface="Aharoni" panose="02010803020104030203" pitchFamily="2" charset="-79"/>
              </a:rPr>
              <a:t>’</a:t>
            </a:r>
            <a:r>
              <a:rPr lang="en-US" sz="1200" dirty="0" smtClean="0">
                <a:solidFill>
                  <a:schemeClr val="bg1">
                    <a:lumMod val="65000"/>
                  </a:schemeClr>
                </a:solidFill>
                <a:latin typeface="Helvetica Neue" panose="02000803000000090004" pitchFamily="2"/>
              </a:rPr>
              <a:t>s </a:t>
            </a:r>
            <a:r>
              <a:rPr lang="en-US" sz="1200" dirty="0">
                <a:solidFill>
                  <a:schemeClr val="bg1">
                    <a:lumMod val="65000"/>
                  </a:schemeClr>
                </a:solidFill>
                <a:latin typeface="Helvetica Neue" panose="02000803000000090004" pitchFamily="2"/>
              </a:rPr>
              <a:t>plans that alleviated substantial doubt about the </a:t>
            </a:r>
            <a:r>
              <a:rPr lang="en-US" sz="1200" dirty="0" smtClean="0">
                <a:solidFill>
                  <a:schemeClr val="bg1">
                    <a:lumMod val="65000"/>
                  </a:schemeClr>
                </a:solidFill>
                <a:latin typeface="Helvetica Neue" panose="02000803000000090004" pitchFamily="2"/>
              </a:rPr>
              <a:t>entities </a:t>
            </a:r>
            <a:r>
              <a:rPr lang="en-US" sz="1200" dirty="0">
                <a:solidFill>
                  <a:schemeClr val="bg1">
                    <a:lumMod val="65000"/>
                  </a:schemeClr>
                </a:solidFill>
                <a:latin typeface="Helvetica Neue" panose="02000803000000090004" pitchFamily="2"/>
              </a:rPr>
              <a:t>ability to continue as a going concern</a:t>
            </a:r>
          </a:p>
        </p:txBody>
      </p:sp>
      <p:sp>
        <p:nvSpPr>
          <p:cNvPr id="5" name="Oval 4"/>
          <p:cNvSpPr/>
          <p:nvPr/>
        </p:nvSpPr>
        <p:spPr>
          <a:xfrm>
            <a:off x="914400" y="2667000"/>
            <a:ext cx="1912938" cy="19129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087444" fontAlgn="auto">
              <a:spcBef>
                <a:spcPts val="0"/>
              </a:spcBef>
              <a:spcAft>
                <a:spcPts val="0"/>
              </a:spcAft>
              <a:defRPr/>
            </a:pPr>
            <a:endParaRPr lang="en-US" dirty="0">
              <a:latin typeface="Open Sans Light"/>
            </a:endParaRPr>
          </a:p>
        </p:txBody>
      </p:sp>
      <p:sp>
        <p:nvSpPr>
          <p:cNvPr id="9" name="AutoShape 128"/>
          <p:cNvSpPr>
            <a:spLocks/>
          </p:cNvSpPr>
          <p:nvPr/>
        </p:nvSpPr>
        <p:spPr bwMode="auto">
          <a:xfrm>
            <a:off x="1565944" y="3327284"/>
            <a:ext cx="609849" cy="592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bg1"/>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Tree>
    <p:extLst>
      <p:ext uri="{BB962C8B-B14F-4D97-AF65-F5344CB8AC3E}">
        <p14:creationId xmlns:p14="http://schemas.microsoft.com/office/powerpoint/2010/main" val="288204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Changes to Going </a:t>
            </a:r>
            <a:r>
              <a:rPr lang="en-US" sz="3600" dirty="0">
                <a:latin typeface="Helvetica Neue" panose="02000803000000090004" pitchFamily="2"/>
              </a:rPr>
              <a:t>C</a:t>
            </a:r>
            <a:r>
              <a:rPr lang="en-US" sz="3600" dirty="0" smtClean="0">
                <a:latin typeface="Helvetica Neue" panose="02000803000000090004" pitchFamily="2"/>
              </a:rPr>
              <a:t>oncern </a:t>
            </a:r>
            <a:r>
              <a:rPr lang="en-US" sz="3600" dirty="0">
                <a:latin typeface="Helvetica Neue" panose="02000803000000090004" pitchFamily="2"/>
              </a:rPr>
              <a:t>C</a:t>
            </a:r>
            <a:r>
              <a:rPr lang="en-US" sz="3600" dirty="0" smtClean="0">
                <a:latin typeface="Helvetica Neue" panose="02000803000000090004" pitchFamily="2"/>
              </a:rPr>
              <a:t>onsiderations</a:t>
            </a:r>
            <a:endParaRPr lang="en-US" sz="3600" dirty="0">
              <a:latin typeface="Helvetica Neue" panose="02000803000000090004" pitchFamily="2"/>
            </a:endParaRPr>
          </a:p>
        </p:txBody>
      </p:sp>
      <p:sp>
        <p:nvSpPr>
          <p:cNvPr id="4" name="Rectangle 3"/>
          <p:cNvSpPr/>
          <p:nvPr/>
        </p:nvSpPr>
        <p:spPr>
          <a:xfrm>
            <a:off x="3291098" y="2310156"/>
            <a:ext cx="5224252" cy="2677656"/>
          </a:xfrm>
          <a:prstGeom prst="rect">
            <a:avLst/>
          </a:prstGeom>
        </p:spPr>
        <p:txBody>
          <a:bodyPr wrap="square">
            <a:spAutoFit/>
          </a:bodyPr>
          <a:lstStyle/>
          <a:p>
            <a:pPr lvl="0"/>
            <a:endParaRPr lang="en-US" sz="1400" dirty="0">
              <a:solidFill>
                <a:prstClr val="white">
                  <a:lumMod val="50000"/>
                </a:prstClr>
              </a:solidFill>
              <a:latin typeface="Helvetica Neue" panose="02000803000000090004" pitchFamily="2"/>
            </a:endParaRPr>
          </a:p>
          <a:p>
            <a:pPr lvl="0"/>
            <a:r>
              <a:rPr lang="en-US" sz="1400" dirty="0">
                <a:solidFill>
                  <a:schemeClr val="accent6"/>
                </a:solidFill>
                <a:latin typeface="Helvetica Neue" panose="02000803000000090004" pitchFamily="2"/>
              </a:rPr>
              <a:t>Disclosure requirements (continued</a:t>
            </a:r>
            <a:r>
              <a:rPr lang="en-US" sz="1400" dirty="0" smtClean="0">
                <a:solidFill>
                  <a:schemeClr val="accent6"/>
                </a:solidFill>
                <a:latin typeface="Helvetica Neue" panose="02000803000000090004" pitchFamily="2"/>
              </a:rPr>
              <a:t>)</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a:solidFill>
                  <a:prstClr val="white">
                    <a:lumMod val="50000"/>
                  </a:prstClr>
                </a:solidFill>
                <a:latin typeface="Helvetica Neue" panose="02000803000000090004" pitchFamily="2"/>
              </a:rPr>
              <a:t>If plans </a:t>
            </a:r>
            <a:r>
              <a:rPr lang="en-US" sz="1400" dirty="0">
                <a:solidFill>
                  <a:schemeClr val="accent1"/>
                </a:solidFill>
                <a:latin typeface="Helvetica Neue" panose="02000803000000090004" pitchFamily="2"/>
              </a:rPr>
              <a:t>do not </a:t>
            </a:r>
            <a:r>
              <a:rPr lang="en-US" sz="1400" dirty="0">
                <a:solidFill>
                  <a:prstClr val="white">
                    <a:lumMod val="50000"/>
                  </a:prstClr>
                </a:solidFill>
                <a:latin typeface="Helvetica Neue" panose="02000803000000090004" pitchFamily="2"/>
              </a:rPr>
              <a:t>alleviate doubt based on consideration of </a:t>
            </a:r>
            <a:r>
              <a:rPr lang="en-US" sz="1400" dirty="0" smtClean="0">
                <a:solidFill>
                  <a:prstClr val="white">
                    <a:lumMod val="50000"/>
                  </a:prstClr>
                </a:solidFill>
                <a:latin typeface="Helvetica Neue" panose="02000803000000090004" pitchFamily="2"/>
              </a:rPr>
              <a:t>management</a:t>
            </a:r>
            <a:r>
              <a:rPr lang="en-US" sz="1400" dirty="0">
                <a:solidFill>
                  <a:schemeClr val="bg1">
                    <a:lumMod val="50000"/>
                  </a:schemeClr>
                </a:solidFill>
                <a:latin typeface="Aharoni" panose="02010803020104030203" pitchFamily="2" charset="-79"/>
                <a:cs typeface="Aharoni" panose="02010803020104030203" pitchFamily="2" charset="-79"/>
              </a:rPr>
              <a:t>’</a:t>
            </a:r>
            <a:r>
              <a:rPr lang="en-US" sz="1400" dirty="0" smtClean="0">
                <a:solidFill>
                  <a:prstClr val="white">
                    <a:lumMod val="50000"/>
                  </a:prstClr>
                </a:solidFill>
                <a:latin typeface="Helvetica Neue" panose="02000803000000090004" pitchFamily="2"/>
              </a:rPr>
              <a:t>s plans</a:t>
            </a:r>
            <a:r>
              <a:rPr lang="en-US" sz="1400" dirty="0">
                <a:solidFill>
                  <a:prstClr val="white">
                    <a:lumMod val="50000"/>
                  </a:prstClr>
                </a:solidFill>
                <a:latin typeface="Helvetica Neue" panose="02000803000000090004" pitchFamily="2"/>
              </a:rPr>
              <a:t>, would additionally disclose a statement indicating there is substantial doubt about </a:t>
            </a:r>
            <a:r>
              <a:rPr lang="en-US" sz="1400" dirty="0" smtClean="0">
                <a:solidFill>
                  <a:prstClr val="white">
                    <a:lumMod val="50000"/>
                  </a:prstClr>
                </a:solidFill>
                <a:latin typeface="Helvetica Neue" panose="02000803000000090004" pitchFamily="2"/>
              </a:rPr>
              <a:t>the Organizations </a:t>
            </a:r>
            <a:r>
              <a:rPr lang="en-US" sz="1400" dirty="0">
                <a:solidFill>
                  <a:prstClr val="white">
                    <a:lumMod val="50000"/>
                  </a:prstClr>
                </a:solidFill>
                <a:latin typeface="Helvetica Neue" panose="02000803000000090004" pitchFamily="2"/>
              </a:rPr>
              <a:t>ability to continue as a going concern within one year after the financial statements are </a:t>
            </a:r>
            <a:r>
              <a:rPr lang="en-US" sz="1400" dirty="0" smtClean="0">
                <a:solidFill>
                  <a:prstClr val="white">
                    <a:lumMod val="50000"/>
                  </a:prstClr>
                </a:solidFill>
                <a:latin typeface="Helvetica Neue" panose="02000803000000090004" pitchFamily="2"/>
              </a:rPr>
              <a:t>issued</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a:solidFill>
                  <a:prstClr val="white">
                    <a:lumMod val="50000"/>
                  </a:prstClr>
                </a:solidFill>
                <a:latin typeface="Helvetica Neue" panose="02000803000000090004" pitchFamily="2"/>
              </a:rPr>
              <a:t>No change to </a:t>
            </a:r>
            <a:r>
              <a:rPr lang="en-US" sz="1400" dirty="0" smtClean="0">
                <a:solidFill>
                  <a:prstClr val="white">
                    <a:lumMod val="50000"/>
                  </a:prstClr>
                </a:solidFill>
                <a:latin typeface="Helvetica Neue" panose="02000803000000090004" pitchFamily="2"/>
              </a:rPr>
              <a:t>auditors </a:t>
            </a:r>
            <a:r>
              <a:rPr lang="en-US" sz="1400" dirty="0">
                <a:solidFill>
                  <a:prstClr val="white">
                    <a:lumMod val="50000"/>
                  </a:prstClr>
                </a:solidFill>
                <a:latin typeface="Helvetica Neue" panose="02000803000000090004" pitchFamily="2"/>
              </a:rPr>
              <a:t>reporting requirements or </a:t>
            </a:r>
            <a:r>
              <a:rPr lang="en-US" sz="1400" dirty="0" smtClean="0">
                <a:solidFill>
                  <a:prstClr val="white">
                    <a:lumMod val="50000"/>
                  </a:prstClr>
                </a:solidFill>
                <a:latin typeface="Helvetica Neue" panose="02000803000000090004" pitchFamily="2"/>
              </a:rPr>
              <a:t>requirements to </a:t>
            </a:r>
            <a:r>
              <a:rPr lang="en-US" sz="1400" dirty="0">
                <a:solidFill>
                  <a:prstClr val="white">
                    <a:lumMod val="50000"/>
                  </a:prstClr>
                </a:solidFill>
                <a:latin typeface="Helvetica Neue" panose="02000803000000090004" pitchFamily="2"/>
              </a:rPr>
              <a:t>perform procedures on </a:t>
            </a:r>
            <a:r>
              <a:rPr lang="en-US" sz="1400" dirty="0" smtClean="0">
                <a:solidFill>
                  <a:prstClr val="white">
                    <a:lumMod val="50000"/>
                  </a:prstClr>
                </a:solidFill>
                <a:latin typeface="Helvetica Neue" panose="02000803000000090004" pitchFamily="2"/>
              </a:rPr>
              <a:t>management</a:t>
            </a:r>
            <a:r>
              <a:rPr lang="en-US" sz="1400" dirty="0">
                <a:solidFill>
                  <a:schemeClr val="bg1">
                    <a:lumMod val="50000"/>
                  </a:schemeClr>
                </a:solidFill>
                <a:latin typeface="Aharoni" panose="02010803020104030203" pitchFamily="2" charset="-79"/>
                <a:cs typeface="Aharoni" panose="02010803020104030203" pitchFamily="2" charset="-79"/>
              </a:rPr>
              <a:t>’</a:t>
            </a:r>
            <a:r>
              <a:rPr lang="en-US" sz="1400" dirty="0" smtClean="0">
                <a:solidFill>
                  <a:prstClr val="white">
                    <a:lumMod val="50000"/>
                  </a:prstClr>
                </a:solidFill>
                <a:latin typeface="Helvetica Neue" panose="02000803000000090004" pitchFamily="2"/>
              </a:rPr>
              <a:t>s </a:t>
            </a:r>
            <a:r>
              <a:rPr lang="en-US" sz="1400" dirty="0">
                <a:solidFill>
                  <a:prstClr val="white">
                    <a:lumMod val="50000"/>
                  </a:prstClr>
                </a:solidFill>
                <a:latin typeface="Helvetica Neue" panose="02000803000000090004" pitchFamily="2"/>
              </a:rPr>
              <a:t>plans</a:t>
            </a:r>
          </a:p>
        </p:txBody>
      </p:sp>
      <p:sp>
        <p:nvSpPr>
          <p:cNvPr id="5" name="Oval 4"/>
          <p:cNvSpPr/>
          <p:nvPr/>
        </p:nvSpPr>
        <p:spPr>
          <a:xfrm>
            <a:off x="914400" y="2667000"/>
            <a:ext cx="1912938" cy="191293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087444" fontAlgn="auto">
              <a:spcBef>
                <a:spcPts val="0"/>
              </a:spcBef>
              <a:spcAft>
                <a:spcPts val="0"/>
              </a:spcAft>
              <a:defRPr/>
            </a:pPr>
            <a:endParaRPr lang="en-US" dirty="0">
              <a:latin typeface="Open Sans Light"/>
            </a:endParaRPr>
          </a:p>
        </p:txBody>
      </p:sp>
      <p:sp>
        <p:nvSpPr>
          <p:cNvPr id="6" name="AutoShape 15"/>
          <p:cNvSpPr>
            <a:spLocks/>
          </p:cNvSpPr>
          <p:nvPr/>
        </p:nvSpPr>
        <p:spPr bwMode="auto">
          <a:xfrm>
            <a:off x="1623219" y="3382169"/>
            <a:ext cx="495300" cy="4826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Tree>
    <p:extLst>
      <p:ext uri="{BB962C8B-B14F-4D97-AF65-F5344CB8AC3E}">
        <p14:creationId xmlns:p14="http://schemas.microsoft.com/office/powerpoint/2010/main" val="395088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Helvetica Neue" panose="02000803000000090004" pitchFamily="2"/>
              </a:rPr>
              <a:t>About DZH Phillips</a:t>
            </a:r>
            <a:endParaRPr lang="en-US" sz="3600" dirty="0">
              <a:latin typeface="Helvetica Neue" panose="02000803000000090004" pitchFamily="2"/>
            </a:endParaRPr>
          </a:p>
        </p:txBody>
      </p:sp>
      <p:sp>
        <p:nvSpPr>
          <p:cNvPr id="6" name="Subtitle 2"/>
          <p:cNvSpPr txBox="1">
            <a:spLocks/>
          </p:cNvSpPr>
          <p:nvPr/>
        </p:nvSpPr>
        <p:spPr bwMode="auto">
          <a:xfrm>
            <a:off x="1371600" y="1600201"/>
            <a:ext cx="6400800" cy="27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rtlCol="0" anchor="t" anchorCtr="0" compatLnSpc="1">
            <a:prstTxWarp prst="textNoShape">
              <a:avLst/>
            </a:prstTxWarp>
            <a:spAutoFit/>
          </a:bodyPr>
          <a:lstStyle>
            <a:lvl1pPr marL="0" indent="0" algn="ctr" defTabSz="1087438" rtl="0" fontAlgn="base">
              <a:lnSpc>
                <a:spcPct val="120000"/>
              </a:lnSpc>
              <a:spcBef>
                <a:spcPct val="20000"/>
              </a:spcBef>
              <a:spcAft>
                <a:spcPct val="0"/>
              </a:spcAft>
              <a:buFont typeface="Arial" panose="020B0604020202020204" pitchFamily="34" charset="0"/>
              <a:buNone/>
              <a:defRPr sz="2400" kern="1200">
                <a:solidFill>
                  <a:schemeClr val="tx2"/>
                </a:solidFill>
                <a:latin typeface="Open Sans Light"/>
                <a:ea typeface="MS PGothic" panose="020B0600070205080204" pitchFamily="34" charset="-128"/>
                <a:cs typeface="Open Sans Light"/>
              </a:defRPr>
            </a:lvl1pPr>
            <a:lvl2pPr marL="1087444"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2pPr>
            <a:lvl3pPr marL="2174887"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3pPr>
            <a:lvl4pPr marL="3262338"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4pPr>
            <a:lvl5pPr marL="4349779"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lvl="0" indent="-285750" algn="just" defTabSz="1087444" fontAlgn="auto">
              <a:lnSpc>
                <a:spcPct val="110000"/>
              </a:lnSpc>
              <a:spcAft>
                <a:spcPts val="0"/>
              </a:spcAft>
              <a:buFont typeface="Arial" panose="020B0604020202020204" pitchFamily="34" charset="0"/>
              <a:buChar char="•"/>
              <a:defRPr/>
            </a:pPr>
            <a:r>
              <a:rPr lang="en-US" sz="1800" b="1" dirty="0" smtClean="0">
                <a:solidFill>
                  <a:srgbClr val="797979"/>
                </a:solidFill>
                <a:latin typeface="Open Sans"/>
                <a:cs typeface="Open Sans"/>
              </a:rPr>
              <a:t>Specialize in assurance, tax, forensics, and outsourced accounting for nonprofit organizations</a:t>
            </a:r>
          </a:p>
          <a:p>
            <a:pPr marL="285750" lvl="0" indent="-285750" algn="just" defTabSz="1087444" fontAlgn="auto">
              <a:lnSpc>
                <a:spcPct val="110000"/>
              </a:lnSpc>
              <a:spcAft>
                <a:spcPts val="0"/>
              </a:spcAft>
              <a:buFont typeface="Arial" panose="020B0604020202020204" pitchFamily="34" charset="0"/>
              <a:buChar char="•"/>
              <a:defRPr/>
            </a:pPr>
            <a:r>
              <a:rPr lang="en-US" sz="1800" b="1" dirty="0" smtClean="0">
                <a:solidFill>
                  <a:srgbClr val="797979"/>
                </a:solidFill>
                <a:latin typeface="Open Sans"/>
                <a:cs typeface="Open Sans"/>
              </a:rPr>
              <a:t>28</a:t>
            </a:r>
            <a:r>
              <a:rPr lang="en-US" sz="1800" b="1" baseline="30000" dirty="0" smtClean="0">
                <a:solidFill>
                  <a:srgbClr val="797979"/>
                </a:solidFill>
                <a:latin typeface="Open Sans"/>
                <a:cs typeface="Open Sans"/>
              </a:rPr>
              <a:t>th</a:t>
            </a:r>
            <a:r>
              <a:rPr lang="en-US" sz="1800" b="1" dirty="0" smtClean="0">
                <a:solidFill>
                  <a:srgbClr val="797979"/>
                </a:solidFill>
                <a:latin typeface="Open Sans"/>
                <a:cs typeface="Open Sans"/>
              </a:rPr>
              <a:t> Largest Women-Owned Business in the San Francisco Bay Area</a:t>
            </a:r>
          </a:p>
          <a:p>
            <a:pPr marL="285750" lvl="0" indent="-285750" algn="just" defTabSz="1087444" fontAlgn="auto">
              <a:lnSpc>
                <a:spcPct val="110000"/>
              </a:lnSpc>
              <a:spcAft>
                <a:spcPts val="0"/>
              </a:spcAft>
              <a:buFont typeface="Arial" panose="020B0604020202020204" pitchFamily="34" charset="0"/>
              <a:buChar char="•"/>
              <a:defRPr/>
            </a:pPr>
            <a:r>
              <a:rPr lang="en-US" sz="1800" b="1" dirty="0" smtClean="0">
                <a:solidFill>
                  <a:srgbClr val="797979"/>
                </a:solidFill>
                <a:latin typeface="Open Sans"/>
                <a:cs typeface="Open Sans"/>
              </a:rPr>
              <a:t>Top 15 largest accounting firms in the San Francisco Bay Area</a:t>
            </a:r>
          </a:p>
          <a:p>
            <a:pPr marL="285750" lvl="0" indent="-285750" algn="just" defTabSz="1087444" fontAlgn="auto">
              <a:lnSpc>
                <a:spcPct val="110000"/>
              </a:lnSpc>
              <a:spcAft>
                <a:spcPts val="0"/>
              </a:spcAft>
              <a:buFont typeface="Arial" panose="020B0604020202020204" pitchFamily="34" charset="0"/>
              <a:buChar char="•"/>
              <a:defRPr/>
            </a:pPr>
            <a:r>
              <a:rPr lang="en-US" sz="1800" b="1" dirty="0" smtClean="0">
                <a:solidFill>
                  <a:srgbClr val="797979"/>
                </a:solidFill>
                <a:latin typeface="Open Sans"/>
                <a:cs typeface="Open Sans"/>
              </a:rPr>
              <a:t>Top 200 accounting firm in the nation</a:t>
            </a:r>
            <a:endParaRPr lang="en-US" sz="1800" b="1" dirty="0">
              <a:solidFill>
                <a:srgbClr val="797979"/>
              </a:solidFill>
              <a:latin typeface="Open Sans"/>
              <a:cs typeface="Open Sans"/>
            </a:endParaRPr>
          </a:p>
          <a:p>
            <a:pPr marL="285750" lvl="0" indent="-285750" algn="just" defTabSz="1087444" fontAlgn="auto">
              <a:lnSpc>
                <a:spcPct val="110000"/>
              </a:lnSpc>
              <a:spcAft>
                <a:spcPts val="0"/>
              </a:spcAft>
              <a:buFont typeface="Arial" panose="020B0604020202020204" pitchFamily="34" charset="0"/>
              <a:buChar char="•"/>
              <a:defRPr/>
            </a:pPr>
            <a:endParaRPr lang="en-US" sz="1400" b="1" dirty="0" smtClean="0">
              <a:solidFill>
                <a:srgbClr val="797979"/>
              </a:solidFill>
              <a:latin typeface="Open Sans"/>
              <a:cs typeface="Open Sans"/>
            </a:endParaRPr>
          </a:p>
        </p:txBody>
      </p:sp>
      <p:pic>
        <p:nvPicPr>
          <p:cNvPr id="1026" name="Picture 2" descr="C:\Users\koconnell\Desktop\2015-SFBT-Women-Owned-Logo-digita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40225"/>
            <a:ext cx="2114006"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connell\Desktop\2015_IPA-200_Print1-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4389437"/>
            <a:ext cx="1477963" cy="147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77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Statements on Standards for Accounting and Review Services</a:t>
            </a:r>
            <a:endParaRPr lang="en-US" sz="3600" dirty="0">
              <a:latin typeface="Helvetica Neue" panose="02000803000000090004" pitchFamily="2"/>
            </a:endParaRPr>
          </a:p>
        </p:txBody>
      </p:sp>
      <p:sp>
        <p:nvSpPr>
          <p:cNvPr id="4" name="Rectangle 3"/>
          <p:cNvSpPr/>
          <p:nvPr/>
        </p:nvSpPr>
        <p:spPr>
          <a:xfrm>
            <a:off x="1668038" y="1828800"/>
            <a:ext cx="5807923" cy="2677656"/>
          </a:xfrm>
          <a:prstGeom prst="rect">
            <a:avLst/>
          </a:prstGeom>
        </p:spPr>
        <p:txBody>
          <a:bodyPr wrap="square">
            <a:spAutoFit/>
          </a:bodyPr>
          <a:lstStyle/>
          <a:p>
            <a:pPr lvl="0"/>
            <a:endParaRPr lang="en-US"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SSARS </a:t>
            </a:r>
            <a:r>
              <a:rPr lang="en-US" sz="1400" dirty="0" smtClean="0">
                <a:solidFill>
                  <a:prstClr val="white">
                    <a:lumMod val="50000"/>
                  </a:prstClr>
                </a:solidFill>
                <a:latin typeface="Helvetica Neue" panose="02000803000000090004" pitchFamily="2"/>
              </a:rPr>
              <a:t>21:</a:t>
            </a:r>
          </a:p>
          <a:p>
            <a:pPr lvl="0"/>
            <a:r>
              <a:rPr lang="en-US" sz="1200" dirty="0" smtClean="0">
                <a:solidFill>
                  <a:schemeClr val="bg1">
                    <a:lumMod val="65000"/>
                  </a:schemeClr>
                </a:solidFill>
                <a:latin typeface="Helvetica Neue" panose="02000803000000090004" pitchFamily="2"/>
              </a:rPr>
              <a:t>Effective </a:t>
            </a:r>
            <a:r>
              <a:rPr lang="en-US" sz="1200" dirty="0">
                <a:solidFill>
                  <a:schemeClr val="bg1">
                    <a:lumMod val="65000"/>
                  </a:schemeClr>
                </a:solidFill>
                <a:latin typeface="Helvetica Neue" panose="02000803000000090004" pitchFamily="2"/>
              </a:rPr>
              <a:t>for periods ending on or after </a:t>
            </a:r>
            <a:r>
              <a:rPr lang="en-US" sz="1200" dirty="0" smtClean="0">
                <a:solidFill>
                  <a:schemeClr val="bg1">
                    <a:lumMod val="65000"/>
                  </a:schemeClr>
                </a:solidFill>
                <a:latin typeface="Helvetica Neue" panose="02000803000000090004" pitchFamily="2"/>
              </a:rPr>
              <a:t>12/15/15</a:t>
            </a:r>
          </a:p>
          <a:p>
            <a:pPr lvl="0"/>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New report language for compilations and </a:t>
            </a:r>
            <a:r>
              <a:rPr lang="en-US" sz="1400" dirty="0" smtClean="0">
                <a:solidFill>
                  <a:prstClr val="white">
                    <a:lumMod val="50000"/>
                  </a:prstClr>
                </a:solidFill>
                <a:latin typeface="Helvetica Neue" panose="02000803000000090004" pitchFamily="2"/>
              </a:rPr>
              <a:t>reviews</a:t>
            </a:r>
          </a:p>
          <a:p>
            <a:pPr lvl="0"/>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New </a:t>
            </a:r>
            <a:r>
              <a:rPr lang="en-US" sz="1400" dirty="0" smtClean="0">
                <a:solidFill>
                  <a:prstClr val="white">
                    <a:lumMod val="50000"/>
                  </a:prstClr>
                </a:solidFill>
                <a:latin typeface="Helvetica Neue" panose="02000803000000090004" pitchFamily="2"/>
              </a:rPr>
              <a:t>“Preparation” service</a:t>
            </a:r>
          </a:p>
          <a:p>
            <a:pPr lvl="0"/>
            <a:endParaRPr lang="en-US" sz="1400" dirty="0" smtClean="0">
              <a:solidFill>
                <a:prstClr val="white">
                  <a:lumMod val="50000"/>
                </a:prstClr>
              </a:solidFill>
              <a:latin typeface="Helvetica Neue" panose="02000803000000090004" pitchFamily="2"/>
            </a:endParaRPr>
          </a:p>
          <a:p>
            <a:pPr lvl="0"/>
            <a:r>
              <a:rPr lang="en-US" sz="1400" dirty="0" smtClean="0">
                <a:solidFill>
                  <a:prstClr val="white">
                    <a:lumMod val="50000"/>
                  </a:prstClr>
                </a:solidFill>
                <a:latin typeface="Helvetica Neue" panose="02000803000000090004" pitchFamily="2"/>
              </a:rPr>
              <a:t>Eliminates </a:t>
            </a:r>
            <a:r>
              <a:rPr lang="en-US" sz="1400" dirty="0" smtClean="0">
                <a:solidFill>
                  <a:schemeClr val="accent1"/>
                </a:solidFill>
                <a:latin typeface="Helvetica Neue" panose="02000803000000090004" pitchFamily="2"/>
              </a:rPr>
              <a:t>management</a:t>
            </a:r>
            <a:r>
              <a:rPr lang="en-US" sz="1400" dirty="0" smtClean="0">
                <a:solidFill>
                  <a:schemeClr val="accent1"/>
                </a:solidFill>
                <a:latin typeface="Aharoni" panose="02010803020104030203" pitchFamily="2" charset="-79"/>
                <a:cs typeface="Aharoni" panose="02010803020104030203" pitchFamily="2" charset="-79"/>
              </a:rPr>
              <a:t>’</a:t>
            </a:r>
            <a:r>
              <a:rPr lang="en-US" sz="1400" dirty="0" smtClean="0">
                <a:solidFill>
                  <a:schemeClr val="accent1"/>
                </a:solidFill>
                <a:latin typeface="Helvetica Neue" panose="02000803000000090004" pitchFamily="2"/>
              </a:rPr>
              <a:t>s </a:t>
            </a:r>
            <a:r>
              <a:rPr lang="en-US" sz="1400" dirty="0">
                <a:solidFill>
                  <a:schemeClr val="accent1"/>
                </a:solidFill>
                <a:latin typeface="Helvetica Neue" panose="02000803000000090004" pitchFamily="2"/>
              </a:rPr>
              <a:t>use </a:t>
            </a:r>
            <a:r>
              <a:rPr lang="en-US" sz="1400" dirty="0" smtClean="0">
                <a:solidFill>
                  <a:schemeClr val="accent1"/>
                </a:solidFill>
                <a:latin typeface="Helvetica Neue" panose="02000803000000090004" pitchFamily="2"/>
              </a:rPr>
              <a:t>only </a:t>
            </a:r>
            <a:r>
              <a:rPr lang="en-US" sz="1400" dirty="0">
                <a:solidFill>
                  <a:prstClr val="white">
                    <a:lumMod val="50000"/>
                  </a:prstClr>
                </a:solidFill>
                <a:latin typeface="Helvetica Neue" panose="02000803000000090004" pitchFamily="2"/>
              </a:rPr>
              <a:t>financial statements prepared by </a:t>
            </a:r>
            <a:r>
              <a:rPr lang="en-US" sz="1400" dirty="0" smtClean="0">
                <a:solidFill>
                  <a:prstClr val="white">
                    <a:lumMod val="50000"/>
                  </a:prstClr>
                </a:solidFill>
                <a:latin typeface="Helvetica Neue" panose="02000803000000090004" pitchFamily="2"/>
              </a:rPr>
              <a:t>CPAs</a:t>
            </a:r>
          </a:p>
          <a:p>
            <a:pPr lvl="0"/>
            <a:endParaRPr lang="en-US" sz="1400" dirty="0">
              <a:solidFill>
                <a:prstClr val="white">
                  <a:lumMod val="50000"/>
                </a:prstClr>
              </a:solidFill>
              <a:latin typeface="Helvetica Neue" panose="02000803000000090004" pitchFamily="2"/>
            </a:endParaRPr>
          </a:p>
          <a:p>
            <a:pPr lvl="0"/>
            <a:r>
              <a:rPr lang="en-US" sz="1400" dirty="0" smtClean="0">
                <a:solidFill>
                  <a:prstClr val="white">
                    <a:lumMod val="50000"/>
                  </a:prstClr>
                </a:solidFill>
                <a:latin typeface="Helvetica Neue" panose="02000803000000090004" pitchFamily="2"/>
              </a:rPr>
              <a:t>Compilations:</a:t>
            </a:r>
          </a:p>
          <a:p>
            <a:pPr lvl="0"/>
            <a:r>
              <a:rPr lang="en-US" sz="1200" dirty="0">
                <a:solidFill>
                  <a:schemeClr val="bg1">
                    <a:lumMod val="65000"/>
                  </a:schemeClr>
                </a:solidFill>
                <a:latin typeface="Helvetica Neue" panose="02000803000000090004" pitchFamily="2"/>
              </a:rPr>
              <a:t>R</a:t>
            </a:r>
            <a:r>
              <a:rPr lang="en-US" sz="1200" dirty="0" smtClean="0">
                <a:solidFill>
                  <a:schemeClr val="bg1">
                    <a:lumMod val="65000"/>
                  </a:schemeClr>
                </a:solidFill>
                <a:latin typeface="Helvetica Neue" panose="02000803000000090004" pitchFamily="2"/>
              </a:rPr>
              <a:t>etains </a:t>
            </a:r>
            <a:r>
              <a:rPr lang="en-US" sz="1200" dirty="0">
                <a:solidFill>
                  <a:schemeClr val="bg1">
                    <a:lumMod val="65000"/>
                  </a:schemeClr>
                </a:solidFill>
                <a:latin typeface="Helvetica Neue" panose="02000803000000090004" pitchFamily="2"/>
              </a:rPr>
              <a:t>requirement to indicate in report if independence is </a:t>
            </a:r>
            <a:r>
              <a:rPr lang="en-US" sz="1200" dirty="0" smtClean="0">
                <a:solidFill>
                  <a:schemeClr val="bg1">
                    <a:lumMod val="65000"/>
                  </a:schemeClr>
                </a:solidFill>
                <a:latin typeface="Helvetica Neue" panose="02000803000000090004" pitchFamily="2"/>
              </a:rPr>
              <a:t>impaired</a:t>
            </a:r>
            <a:endParaRPr lang="en-US" sz="1200" dirty="0">
              <a:solidFill>
                <a:schemeClr val="bg1">
                  <a:lumMod val="65000"/>
                </a:schemeClr>
              </a:solidFill>
              <a:latin typeface="Helvetica Neue" panose="02000803000000090004" pitchFamily="2"/>
            </a:endParaRPr>
          </a:p>
        </p:txBody>
      </p:sp>
    </p:spTree>
    <p:extLst>
      <p:ext uri="{BB962C8B-B14F-4D97-AF65-F5344CB8AC3E}">
        <p14:creationId xmlns:p14="http://schemas.microsoft.com/office/powerpoint/2010/main" val="124637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Statements on Standards for Accounting and Review Services</a:t>
            </a:r>
            <a:endParaRPr lang="en-US" sz="3600" dirty="0">
              <a:latin typeface="Helvetica Neue" panose="02000803000000090004" pitchFamily="2"/>
            </a:endParaRPr>
          </a:p>
        </p:txBody>
      </p:sp>
      <p:sp>
        <p:nvSpPr>
          <p:cNvPr id="4" name="Rectangle 3"/>
          <p:cNvSpPr/>
          <p:nvPr/>
        </p:nvSpPr>
        <p:spPr>
          <a:xfrm>
            <a:off x="914400" y="2438400"/>
            <a:ext cx="7315200" cy="3354765"/>
          </a:xfrm>
          <a:prstGeom prst="rect">
            <a:avLst/>
          </a:prstGeom>
        </p:spPr>
        <p:txBody>
          <a:bodyPr wrap="square">
            <a:spAutoFit/>
          </a:bodyPr>
          <a:lstStyle/>
          <a:p>
            <a:pPr lvl="0"/>
            <a:r>
              <a:rPr lang="en-US" dirty="0" smtClean="0">
                <a:solidFill>
                  <a:prstClr val="white">
                    <a:lumMod val="50000"/>
                  </a:prstClr>
                </a:solidFill>
                <a:latin typeface="Helvetica Neue" panose="02000803000000090004" pitchFamily="2"/>
              </a:rPr>
              <a:t>When Required</a:t>
            </a:r>
          </a:p>
          <a:p>
            <a:pPr marL="171450" lvl="0" indent="-171450">
              <a:buFont typeface="Arial" panose="020B0604020202020204" pitchFamily="34" charset="0"/>
              <a:buChar char="•"/>
            </a:pPr>
            <a:r>
              <a:rPr lang="en-US" sz="1600" dirty="0" smtClean="0">
                <a:solidFill>
                  <a:schemeClr val="bg1">
                    <a:lumMod val="65000"/>
                  </a:schemeClr>
                </a:solidFill>
                <a:latin typeface="Helvetica Neue" panose="02000803000000090004" pitchFamily="2"/>
              </a:rPr>
              <a:t>When financial statements are provided by a CPA firm to clients (excluding financial statements prepared only for tax preparation purposes)</a:t>
            </a:r>
            <a:endParaRPr lang="en-US" sz="1600" dirty="0">
              <a:solidFill>
                <a:schemeClr val="bg1">
                  <a:lumMod val="65000"/>
                </a:schemeClr>
              </a:solidFill>
              <a:latin typeface="Helvetica Neue" panose="02000803000000090004" pitchFamily="2"/>
            </a:endParaRPr>
          </a:p>
          <a:p>
            <a:pPr lvl="0"/>
            <a:endParaRPr lang="en-US" dirty="0" smtClean="0">
              <a:solidFill>
                <a:prstClr val="white">
                  <a:lumMod val="50000"/>
                </a:prstClr>
              </a:solidFill>
              <a:latin typeface="Helvetica Neue" panose="02000803000000090004" pitchFamily="2"/>
            </a:endParaRPr>
          </a:p>
          <a:p>
            <a:pPr lvl="0"/>
            <a:r>
              <a:rPr lang="en-US" dirty="0" smtClean="0">
                <a:solidFill>
                  <a:prstClr val="white">
                    <a:lumMod val="50000"/>
                  </a:prstClr>
                </a:solidFill>
                <a:latin typeface="Helvetica Neue" panose="02000803000000090004" pitchFamily="2"/>
              </a:rPr>
              <a:t>Requirements</a:t>
            </a:r>
          </a:p>
          <a:p>
            <a:pPr marL="171450" indent="-171450">
              <a:buFont typeface="Arial" panose="020B0604020202020204" pitchFamily="34" charset="0"/>
              <a:buChar char="•"/>
            </a:pPr>
            <a:r>
              <a:rPr lang="en-US" sz="1600" dirty="0">
                <a:solidFill>
                  <a:schemeClr val="bg1">
                    <a:lumMod val="65000"/>
                  </a:schemeClr>
                </a:solidFill>
                <a:latin typeface="Helvetica Neue" panose="02000803000000090004" pitchFamily="2"/>
              </a:rPr>
              <a:t>Engagement letter signed by the accounting firm and </a:t>
            </a:r>
            <a:r>
              <a:rPr lang="en-US" sz="1600" dirty="0" smtClean="0">
                <a:solidFill>
                  <a:schemeClr val="bg1">
                    <a:lumMod val="65000"/>
                  </a:schemeClr>
                </a:solidFill>
                <a:latin typeface="Helvetica Neue" panose="02000803000000090004" pitchFamily="2"/>
              </a:rPr>
              <a:t>management (annually)</a:t>
            </a:r>
            <a:endParaRPr lang="en-US" sz="1600" dirty="0">
              <a:solidFill>
                <a:schemeClr val="bg1">
                  <a:lumMod val="65000"/>
                </a:schemeClr>
              </a:solidFill>
              <a:latin typeface="Helvetica Neue" panose="02000803000000090004" pitchFamily="2"/>
            </a:endParaRPr>
          </a:p>
          <a:p>
            <a:pPr marL="171450" lvl="0" indent="-171450">
              <a:buFont typeface="Arial" panose="020B0604020202020204" pitchFamily="34" charset="0"/>
              <a:buChar char="•"/>
            </a:pPr>
            <a:r>
              <a:rPr lang="en-US" sz="1600" dirty="0" smtClean="0">
                <a:solidFill>
                  <a:schemeClr val="bg1">
                    <a:lumMod val="65000"/>
                  </a:schemeClr>
                </a:solidFill>
                <a:latin typeface="Helvetica Neue" panose="02000803000000090004" pitchFamily="2"/>
              </a:rPr>
              <a:t>No accountant</a:t>
            </a:r>
            <a:r>
              <a:rPr lang="en-US" sz="1600" dirty="0">
                <a:solidFill>
                  <a:schemeClr val="bg1">
                    <a:lumMod val="65000"/>
                  </a:schemeClr>
                </a:solidFill>
                <a:latin typeface="Aharoni" panose="02010803020104030203" pitchFamily="2" charset="-79"/>
                <a:cs typeface="Aharoni" panose="02010803020104030203" pitchFamily="2" charset="-79"/>
              </a:rPr>
              <a:t>’</a:t>
            </a:r>
            <a:r>
              <a:rPr lang="en-US" sz="1600" dirty="0" smtClean="0">
                <a:solidFill>
                  <a:schemeClr val="bg1">
                    <a:lumMod val="65000"/>
                  </a:schemeClr>
                </a:solidFill>
                <a:latin typeface="Helvetica Neue" panose="02000803000000090004" pitchFamily="2"/>
              </a:rPr>
              <a:t>s report</a:t>
            </a:r>
          </a:p>
          <a:p>
            <a:pPr marL="171450" lvl="0" indent="-171450">
              <a:buFont typeface="Arial" panose="020B0604020202020204" pitchFamily="34" charset="0"/>
              <a:buChar char="•"/>
            </a:pPr>
            <a:r>
              <a:rPr lang="en-US" sz="1600" dirty="0">
                <a:solidFill>
                  <a:schemeClr val="bg1">
                    <a:lumMod val="65000"/>
                  </a:schemeClr>
                </a:solidFill>
                <a:latin typeface="Helvetica Neue" panose="02000803000000090004" pitchFamily="2"/>
              </a:rPr>
              <a:t>B</a:t>
            </a:r>
            <a:r>
              <a:rPr lang="en-US" sz="1600" dirty="0" smtClean="0">
                <a:solidFill>
                  <a:schemeClr val="bg1">
                    <a:lumMod val="65000"/>
                  </a:schemeClr>
                </a:solidFill>
                <a:latin typeface="Helvetica Neue" panose="02000803000000090004" pitchFamily="2"/>
              </a:rPr>
              <a:t>asis </a:t>
            </a:r>
            <a:r>
              <a:rPr lang="en-US" sz="1600" dirty="0">
                <a:solidFill>
                  <a:schemeClr val="bg1">
                    <a:lumMod val="65000"/>
                  </a:schemeClr>
                </a:solidFill>
                <a:latin typeface="Helvetica Neue" panose="02000803000000090004" pitchFamily="2"/>
              </a:rPr>
              <a:t>of accounting disclosed in financial </a:t>
            </a:r>
            <a:r>
              <a:rPr lang="en-US" sz="1600" dirty="0" smtClean="0">
                <a:solidFill>
                  <a:schemeClr val="bg1">
                    <a:lumMod val="65000"/>
                  </a:schemeClr>
                </a:solidFill>
                <a:latin typeface="Helvetica Neue" panose="02000803000000090004" pitchFamily="2"/>
              </a:rPr>
              <a:t>statement headings</a:t>
            </a:r>
          </a:p>
          <a:p>
            <a:pPr marL="171450" lvl="0" indent="-171450">
              <a:buFont typeface="Arial" panose="020B0604020202020204" pitchFamily="34" charset="0"/>
              <a:buChar char="•"/>
            </a:pPr>
            <a:r>
              <a:rPr lang="en-US" sz="1600" dirty="0" smtClean="0">
                <a:solidFill>
                  <a:schemeClr val="bg1">
                    <a:lumMod val="65000"/>
                  </a:schemeClr>
                </a:solidFill>
                <a:latin typeface="Helvetica Neue" panose="02000803000000090004" pitchFamily="2"/>
              </a:rPr>
              <a:t>Legend </a:t>
            </a:r>
            <a:r>
              <a:rPr lang="en-US" sz="1600" dirty="0">
                <a:solidFill>
                  <a:schemeClr val="bg1">
                    <a:lumMod val="65000"/>
                  </a:schemeClr>
                </a:solidFill>
                <a:latin typeface="Helvetica Neue" panose="02000803000000090004" pitchFamily="2"/>
              </a:rPr>
              <a:t>indicating no assurance is </a:t>
            </a:r>
            <a:r>
              <a:rPr lang="en-US" sz="1600" dirty="0" smtClean="0">
                <a:solidFill>
                  <a:schemeClr val="bg1">
                    <a:lumMod val="65000"/>
                  </a:schemeClr>
                </a:solidFill>
                <a:latin typeface="Helvetica Neue" panose="02000803000000090004" pitchFamily="2"/>
              </a:rPr>
              <a:t>provided</a:t>
            </a:r>
          </a:p>
          <a:p>
            <a:pPr marL="171450" lvl="0" indent="-171450">
              <a:buFont typeface="Arial" panose="020B0604020202020204" pitchFamily="34" charset="0"/>
              <a:buChar char="•"/>
            </a:pPr>
            <a:r>
              <a:rPr lang="en-US" sz="1600" dirty="0">
                <a:solidFill>
                  <a:schemeClr val="bg1">
                    <a:lumMod val="65000"/>
                  </a:schemeClr>
                </a:solidFill>
                <a:latin typeface="Helvetica Neue" panose="02000803000000090004" pitchFamily="2"/>
              </a:rPr>
              <a:t>D</a:t>
            </a:r>
            <a:r>
              <a:rPr lang="en-US" sz="1600" dirty="0" smtClean="0">
                <a:solidFill>
                  <a:schemeClr val="bg1">
                    <a:lumMod val="65000"/>
                  </a:schemeClr>
                </a:solidFill>
                <a:latin typeface="Helvetica Neue" panose="02000803000000090004" pitchFamily="2"/>
              </a:rPr>
              <a:t>epartures </a:t>
            </a:r>
            <a:r>
              <a:rPr lang="en-US" sz="1600" dirty="0">
                <a:solidFill>
                  <a:schemeClr val="bg1">
                    <a:lumMod val="65000"/>
                  </a:schemeClr>
                </a:solidFill>
                <a:latin typeface="Helvetica Neue" panose="02000803000000090004" pitchFamily="2"/>
              </a:rPr>
              <a:t>from GAAP or other reporting framework need to be </a:t>
            </a:r>
            <a:r>
              <a:rPr lang="en-US" sz="1600" dirty="0" smtClean="0">
                <a:solidFill>
                  <a:schemeClr val="bg1">
                    <a:lumMod val="65000"/>
                  </a:schemeClr>
                </a:solidFill>
                <a:latin typeface="Helvetica Neue" panose="02000803000000090004" pitchFamily="2"/>
              </a:rPr>
              <a:t>disclosed</a:t>
            </a:r>
          </a:p>
          <a:p>
            <a:pPr marL="171450" lvl="0" indent="-171450">
              <a:buFont typeface="Arial" panose="020B0604020202020204" pitchFamily="34" charset="0"/>
              <a:buChar char="•"/>
            </a:pPr>
            <a:r>
              <a:rPr lang="en-US" sz="1600" dirty="0" smtClean="0">
                <a:solidFill>
                  <a:schemeClr val="bg1">
                    <a:lumMod val="65000"/>
                  </a:schemeClr>
                </a:solidFill>
                <a:latin typeface="Helvetica Neue" panose="02000803000000090004" pitchFamily="2"/>
              </a:rPr>
              <a:t>Independence </a:t>
            </a:r>
            <a:r>
              <a:rPr lang="en-US" sz="1600" dirty="0">
                <a:solidFill>
                  <a:schemeClr val="bg1">
                    <a:lumMod val="65000"/>
                  </a:schemeClr>
                </a:solidFill>
                <a:latin typeface="Helvetica Neue" panose="02000803000000090004" pitchFamily="2"/>
              </a:rPr>
              <a:t>does not need to be considered; applies to financial statements with disclosures and no disclosure financial statements</a:t>
            </a:r>
          </a:p>
          <a:p>
            <a:pPr lvl="0"/>
            <a:endParaRPr lang="en-US" sz="1400" dirty="0" smtClean="0">
              <a:solidFill>
                <a:prstClr val="white">
                  <a:lumMod val="50000"/>
                </a:prstClr>
              </a:solidFill>
              <a:latin typeface="Helvetica Neue" panose="02000803000000090004" pitchFamily="2"/>
            </a:endParaRPr>
          </a:p>
        </p:txBody>
      </p:sp>
      <p:sp>
        <p:nvSpPr>
          <p:cNvPr id="5" name="Rectangle 4"/>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Preparation Services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3898278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1657461866"/>
              </p:ext>
            </p:extLst>
          </p:nvPr>
        </p:nvGraphicFramePr>
        <p:xfrm>
          <a:off x="228600" y="1874520"/>
          <a:ext cx="8686800" cy="274320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endParaRPr lang="en-US" dirty="0"/>
                    </a:p>
                  </a:txBody>
                  <a:tcPr>
                    <a:solidFill>
                      <a:schemeClr val="accent4"/>
                    </a:solidFill>
                  </a:tcPr>
                </a:tc>
                <a:tc>
                  <a:txBody>
                    <a:bodyPr/>
                    <a:lstStyle/>
                    <a:p>
                      <a:r>
                        <a:rPr lang="en-US" dirty="0" smtClean="0"/>
                        <a:t>Current</a:t>
                      </a:r>
                      <a:endParaRPr lang="en-US" dirty="0"/>
                    </a:p>
                  </a:txBody>
                  <a:tcPr>
                    <a:solidFill>
                      <a:schemeClr val="accent4"/>
                    </a:solidFill>
                  </a:tcPr>
                </a:tc>
                <a:tc>
                  <a:txBody>
                    <a:bodyPr/>
                    <a:lstStyle/>
                    <a:p>
                      <a:r>
                        <a:rPr lang="en-US" dirty="0" smtClean="0"/>
                        <a:t>New</a:t>
                      </a:r>
                      <a:endParaRPr lang="en-US" dirty="0"/>
                    </a:p>
                  </a:txBody>
                  <a:tcPr>
                    <a:solidFill>
                      <a:schemeClr val="accent4"/>
                    </a:solidFill>
                  </a:tcPr>
                </a:tc>
              </a:tr>
              <a:tr h="370840">
                <a:tc>
                  <a:txBody>
                    <a:bodyPr/>
                    <a:lstStyle/>
                    <a:p>
                      <a:r>
                        <a:rPr lang="en-US" sz="1400" b="0" dirty="0" smtClean="0">
                          <a:solidFill>
                            <a:schemeClr val="bg1">
                              <a:lumMod val="50000"/>
                            </a:schemeClr>
                          </a:solidFill>
                          <a:latin typeface="Helvetica Neue" panose="02000803000000090004" pitchFamily="2"/>
                        </a:rPr>
                        <a:t>Single Audit Threshold</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$500,000</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$750,000</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r>
              <a:tr h="370840">
                <a:tc>
                  <a:txBody>
                    <a:bodyPr/>
                    <a:lstStyle/>
                    <a:p>
                      <a:r>
                        <a:rPr lang="en-US" sz="1400" b="0" dirty="0" smtClean="0">
                          <a:solidFill>
                            <a:schemeClr val="bg1">
                              <a:lumMod val="50000"/>
                            </a:schemeClr>
                          </a:solidFill>
                          <a:latin typeface="Helvetica Neue" panose="02000803000000090004" pitchFamily="2"/>
                        </a:rPr>
                        <a:t>Type A Program Determination</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c>
                  <a:txBody>
                    <a:bodyPr/>
                    <a:lstStyle/>
                    <a:p>
                      <a:pPr algn="ctr"/>
                      <a:r>
                        <a:rPr lang="en-US" sz="1400" b="0" dirty="0" smtClean="0">
                          <a:solidFill>
                            <a:schemeClr val="bg1">
                              <a:lumMod val="50000"/>
                            </a:schemeClr>
                          </a:solidFill>
                          <a:latin typeface="Helvetica Neue" panose="02000803000000090004" pitchFamily="2"/>
                        </a:rPr>
                        <a:t>$300,000</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c>
                  <a:txBody>
                    <a:bodyPr/>
                    <a:lstStyle/>
                    <a:p>
                      <a:pPr algn="ctr"/>
                      <a:r>
                        <a:rPr lang="en-US" sz="1400" b="0" dirty="0" smtClean="0">
                          <a:solidFill>
                            <a:schemeClr val="bg1">
                              <a:lumMod val="50000"/>
                            </a:schemeClr>
                          </a:solidFill>
                          <a:latin typeface="Helvetica Neue" panose="02000803000000090004" pitchFamily="2"/>
                        </a:rPr>
                        <a:t>$750,000</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r>
              <a:tr h="370840">
                <a:tc>
                  <a:txBody>
                    <a:bodyPr/>
                    <a:lstStyle/>
                    <a:p>
                      <a:r>
                        <a:rPr lang="en-US" sz="1400" b="0" dirty="0" smtClean="0">
                          <a:solidFill>
                            <a:schemeClr val="bg1">
                              <a:lumMod val="50000"/>
                            </a:schemeClr>
                          </a:solidFill>
                          <a:latin typeface="Helvetica Neue" panose="02000803000000090004" pitchFamily="2"/>
                        </a:rPr>
                        <a:t>Threshold for reporting a questioned cost</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$10,000</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$25,000</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r>
              <a:tr h="370840">
                <a:tc gridSpan="3">
                  <a:txBody>
                    <a:bodyPr/>
                    <a:lstStyle/>
                    <a:p>
                      <a:r>
                        <a:rPr lang="en-US" sz="1400" b="0" u="sng" dirty="0" smtClean="0">
                          <a:solidFill>
                            <a:schemeClr val="bg1">
                              <a:lumMod val="50000"/>
                            </a:schemeClr>
                          </a:solidFill>
                          <a:latin typeface="Helvetica Neue" panose="02000803000000090004" pitchFamily="2"/>
                        </a:rPr>
                        <a:t>Minimum Coverage</a:t>
                      </a:r>
                      <a:endParaRPr lang="en-US" sz="1400" b="0" u="sng" dirty="0">
                        <a:solidFill>
                          <a:schemeClr val="bg1">
                            <a:lumMod val="50000"/>
                          </a:schemeClr>
                        </a:solidFill>
                        <a:latin typeface="Helvetica Neue" panose="02000803000000090004" pitchFamily="2"/>
                      </a:endParaRPr>
                    </a:p>
                  </a:txBody>
                  <a:tcPr>
                    <a:solidFill>
                      <a:schemeClr val="accent4">
                        <a:lumMod val="60000"/>
                        <a:lumOff val="40000"/>
                      </a:schemeClr>
                    </a:solidFill>
                  </a:tcPr>
                </a:tc>
                <a:tc hMerge="1">
                  <a:txBody>
                    <a:bodyPr/>
                    <a:lstStyle/>
                    <a:p>
                      <a:pPr algn="ct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c hMerge="1">
                  <a:txBody>
                    <a:bodyPr/>
                    <a:lstStyle/>
                    <a:p>
                      <a:pPr algn="ct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r>
              <a:tr h="370840">
                <a:tc>
                  <a:txBody>
                    <a:bodyPr/>
                    <a:lstStyle/>
                    <a:p>
                      <a:pPr lvl="1"/>
                      <a:r>
                        <a:rPr lang="en-US" sz="1400" b="0" dirty="0" smtClean="0">
                          <a:solidFill>
                            <a:schemeClr val="bg1">
                              <a:lumMod val="50000"/>
                            </a:schemeClr>
                          </a:solidFill>
                          <a:latin typeface="Helvetica Neue" panose="02000803000000090004" pitchFamily="2"/>
                        </a:rPr>
                        <a:t>Low</a:t>
                      </a:r>
                      <a:r>
                        <a:rPr lang="en-US" sz="1400" b="0" baseline="0" dirty="0" smtClean="0">
                          <a:solidFill>
                            <a:schemeClr val="bg1">
                              <a:lumMod val="50000"/>
                            </a:schemeClr>
                          </a:solidFill>
                          <a:latin typeface="Helvetica Neue" panose="02000803000000090004" pitchFamily="2"/>
                        </a:rPr>
                        <a:t> risk auditee</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25%</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c>
                  <a:txBody>
                    <a:bodyPr/>
                    <a:lstStyle/>
                    <a:p>
                      <a:pPr algn="ctr"/>
                      <a:r>
                        <a:rPr lang="en-US" sz="1400" b="0" dirty="0" smtClean="0">
                          <a:solidFill>
                            <a:schemeClr val="bg1">
                              <a:lumMod val="50000"/>
                            </a:schemeClr>
                          </a:solidFill>
                          <a:latin typeface="Helvetica Neue" panose="02000803000000090004" pitchFamily="2"/>
                        </a:rPr>
                        <a:t>20%</a:t>
                      </a:r>
                      <a:endParaRPr lang="en-US" sz="1400" b="0" dirty="0">
                        <a:solidFill>
                          <a:schemeClr val="bg1">
                            <a:lumMod val="50000"/>
                          </a:schemeClr>
                        </a:solidFill>
                        <a:latin typeface="Helvetica Neue" panose="02000803000000090004" pitchFamily="2"/>
                      </a:endParaRPr>
                    </a:p>
                  </a:txBody>
                  <a:tcPr>
                    <a:solidFill>
                      <a:schemeClr val="accent4">
                        <a:lumMod val="20000"/>
                        <a:lumOff val="80000"/>
                      </a:schemeClr>
                    </a:solidFill>
                  </a:tcPr>
                </a:tc>
              </a:tr>
              <a:tr h="370840">
                <a:tc>
                  <a:txBody>
                    <a:bodyPr/>
                    <a:lstStyle/>
                    <a:p>
                      <a:pPr lvl="1"/>
                      <a:r>
                        <a:rPr lang="en-US" sz="1400" b="0" dirty="0" smtClean="0">
                          <a:solidFill>
                            <a:schemeClr val="bg1">
                              <a:lumMod val="50000"/>
                            </a:schemeClr>
                          </a:solidFill>
                          <a:latin typeface="Helvetica Neue" panose="02000803000000090004" pitchFamily="2"/>
                        </a:rPr>
                        <a:t>Not</a:t>
                      </a:r>
                      <a:r>
                        <a:rPr lang="en-US" sz="1400" b="0" baseline="0" dirty="0" smtClean="0">
                          <a:solidFill>
                            <a:schemeClr val="bg1">
                              <a:lumMod val="50000"/>
                            </a:schemeClr>
                          </a:solidFill>
                          <a:latin typeface="Helvetica Neue" panose="02000803000000090004" pitchFamily="2"/>
                        </a:rPr>
                        <a:t> low risk auditee</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c>
                  <a:txBody>
                    <a:bodyPr/>
                    <a:lstStyle/>
                    <a:p>
                      <a:pPr algn="ctr"/>
                      <a:r>
                        <a:rPr lang="en-US" sz="1400" b="0" dirty="0" smtClean="0">
                          <a:solidFill>
                            <a:schemeClr val="bg1">
                              <a:lumMod val="50000"/>
                            </a:schemeClr>
                          </a:solidFill>
                          <a:latin typeface="Helvetica Neue" panose="02000803000000090004" pitchFamily="2"/>
                        </a:rPr>
                        <a:t>50%</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c>
                  <a:txBody>
                    <a:bodyPr/>
                    <a:lstStyle/>
                    <a:p>
                      <a:pPr algn="ctr"/>
                      <a:r>
                        <a:rPr lang="en-US" sz="1400" b="0" dirty="0" smtClean="0">
                          <a:solidFill>
                            <a:schemeClr val="bg1">
                              <a:lumMod val="50000"/>
                            </a:schemeClr>
                          </a:solidFill>
                          <a:latin typeface="Helvetica Neue" panose="02000803000000090004" pitchFamily="2"/>
                        </a:rPr>
                        <a:t>40%</a:t>
                      </a:r>
                      <a:endParaRPr lang="en-US" sz="1400" b="0" dirty="0">
                        <a:solidFill>
                          <a:schemeClr val="bg1">
                            <a:lumMod val="50000"/>
                          </a:schemeClr>
                        </a:solidFill>
                        <a:latin typeface="Helvetica Neue" panose="02000803000000090004" pitchFamily="2"/>
                      </a:endParaRPr>
                    </a:p>
                  </a:txBody>
                  <a:tcPr>
                    <a:solidFill>
                      <a:schemeClr val="accent4">
                        <a:lumMod val="60000"/>
                        <a:lumOff val="40000"/>
                      </a:schemeClr>
                    </a:solidFill>
                  </a:tcPr>
                </a:tc>
              </a:tr>
            </a:tbl>
          </a:graphicData>
        </a:graphic>
      </p:graphicFrame>
      <p:sp>
        <p:nvSpPr>
          <p:cNvPr id="6" name="Rectangle 5"/>
          <p:cNvSpPr/>
          <p:nvPr/>
        </p:nvSpPr>
        <p:spPr>
          <a:xfrm>
            <a:off x="0" y="4953000"/>
            <a:ext cx="7696200" cy="830997"/>
          </a:xfrm>
          <a:prstGeom prst="rect">
            <a:avLst/>
          </a:prstGeom>
        </p:spPr>
        <p:txBody>
          <a:bodyPr wrap="square">
            <a:spAutoFit/>
          </a:bodyPr>
          <a:lstStyle/>
          <a:p>
            <a:pPr marL="228600" lvl="3">
              <a:spcBef>
                <a:spcPts val="0"/>
              </a:spcBef>
              <a:spcAft>
                <a:spcPts val="1200"/>
              </a:spcAft>
              <a:buClrTx/>
              <a:buSzPct val="100000"/>
            </a:pPr>
            <a:r>
              <a:rPr lang="en-US" altLang="en-US" sz="2400" dirty="0" smtClean="0">
                <a:solidFill>
                  <a:schemeClr val="bg1">
                    <a:lumMod val="65000"/>
                  </a:schemeClr>
                </a:solidFill>
                <a:latin typeface="Helvetica Neue" panose="02000803000000090004" pitchFamily="2"/>
              </a:rPr>
              <a:t>Effective for fiscal years beginning on or after December 26, 2014</a:t>
            </a:r>
          </a:p>
        </p:txBody>
      </p:sp>
      <p:sp>
        <p:nvSpPr>
          <p:cNvPr id="5" name="Title 1"/>
          <p:cNvSpPr txBox="1">
            <a:spLocks/>
          </p:cNvSpPr>
          <p:nvPr/>
        </p:nvSpPr>
        <p:spPr>
          <a:xfrm>
            <a:off x="631536" y="364692"/>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latin typeface="Helvetica Neue" panose="02000803000000090004" pitchFamily="2"/>
              </a:rPr>
              <a:t>Amendments to Single Audit Act</a:t>
            </a:r>
          </a:p>
        </p:txBody>
      </p:sp>
    </p:spTree>
    <p:extLst>
      <p:ext uri="{BB962C8B-B14F-4D97-AF65-F5344CB8AC3E}">
        <p14:creationId xmlns:p14="http://schemas.microsoft.com/office/powerpoint/2010/main" val="2763986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pPr algn="ctr"/>
            <a:r>
              <a:rPr lang="en-US" sz="3600" dirty="0" smtClean="0">
                <a:latin typeface="Helvetica Neue" panose="02000803000000090004" pitchFamily="2"/>
              </a:rPr>
              <a:t>Amendments to Single Audit Act</a:t>
            </a:r>
            <a:endParaRPr lang="en-US" sz="3600" dirty="0">
              <a:latin typeface="Helvetica Neue" panose="02000803000000090004" pitchFamily="2"/>
            </a:endParaRPr>
          </a:p>
        </p:txBody>
      </p:sp>
      <p:sp>
        <p:nvSpPr>
          <p:cNvPr id="4" name="Rectangle 3"/>
          <p:cNvSpPr/>
          <p:nvPr/>
        </p:nvSpPr>
        <p:spPr>
          <a:xfrm>
            <a:off x="3630188" y="2235500"/>
            <a:ext cx="4885162" cy="2985433"/>
          </a:xfrm>
          <a:prstGeom prst="rect">
            <a:avLst/>
          </a:prstGeom>
        </p:spPr>
        <p:txBody>
          <a:bodyPr wrap="square">
            <a:spAutoFit/>
          </a:bodyPr>
          <a:lstStyle/>
          <a:p>
            <a:pPr lvl="0"/>
            <a:r>
              <a:rPr lang="en-US" sz="1400" dirty="0">
                <a:solidFill>
                  <a:prstClr val="white">
                    <a:lumMod val="50000"/>
                  </a:prstClr>
                </a:solidFill>
                <a:latin typeface="Helvetica Neue" panose="02000803000000090004" pitchFamily="2"/>
              </a:rPr>
              <a:t>OMB Uniform Grant </a:t>
            </a:r>
            <a:r>
              <a:rPr lang="en-US" sz="1400" dirty="0" smtClean="0">
                <a:solidFill>
                  <a:prstClr val="white">
                    <a:lumMod val="50000"/>
                  </a:prstClr>
                </a:solidFill>
                <a:latin typeface="Helvetica Neue" panose="02000803000000090004" pitchFamily="2"/>
              </a:rPr>
              <a:t>Guidance</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lvl="0"/>
            <a:r>
              <a:rPr lang="en-US" sz="1400" dirty="0">
                <a:solidFill>
                  <a:prstClr val="white">
                    <a:lumMod val="50000"/>
                  </a:prstClr>
                </a:solidFill>
                <a:latin typeface="Helvetica Neue" panose="02000803000000090004" pitchFamily="2"/>
              </a:rPr>
              <a:t>Combines the following OMB Circulars into one:</a:t>
            </a:r>
          </a:p>
          <a:p>
            <a:pPr marL="285750" lvl="0" indent="-285750">
              <a:buFont typeface="Arial" panose="020B0604020202020204" pitchFamily="34" charset="0"/>
              <a:buChar char="•"/>
            </a:pPr>
            <a:r>
              <a:rPr lang="en-US" sz="1400" dirty="0">
                <a:solidFill>
                  <a:schemeClr val="bg1">
                    <a:lumMod val="65000"/>
                  </a:schemeClr>
                </a:solidFill>
                <a:latin typeface="Helvetica Neue" panose="02000803000000090004" pitchFamily="2"/>
              </a:rPr>
              <a:t>A-133 (audit</a:t>
            </a:r>
            <a:r>
              <a:rPr lang="en-US" sz="1400" dirty="0" smtClean="0">
                <a:solidFill>
                  <a:schemeClr val="bg1">
                    <a:lumMod val="65000"/>
                  </a:schemeClr>
                </a:solidFill>
                <a:latin typeface="Helvetica Neue" panose="02000803000000090004" pitchFamily="2"/>
              </a:rPr>
              <a:t>)</a:t>
            </a:r>
            <a:endParaRPr lang="en-US" sz="1400" dirty="0">
              <a:solidFill>
                <a:schemeClr val="bg1">
                  <a:lumMod val="65000"/>
                </a:schemeClr>
              </a:solidFill>
              <a:latin typeface="Helvetica Neue" panose="02000803000000090004" pitchFamily="2"/>
            </a:endParaRPr>
          </a:p>
          <a:p>
            <a:pPr marL="285750" lvl="0" indent="-285750">
              <a:buFont typeface="Arial" panose="020B0604020202020204" pitchFamily="34" charset="0"/>
              <a:buChar char="•"/>
            </a:pPr>
            <a:r>
              <a:rPr lang="en-US" sz="1400" dirty="0">
                <a:solidFill>
                  <a:schemeClr val="bg1">
                    <a:lumMod val="65000"/>
                  </a:schemeClr>
                </a:solidFill>
                <a:latin typeface="Helvetica Neue" panose="02000803000000090004" pitchFamily="2"/>
              </a:rPr>
              <a:t>A-102 and A-110 (administrative)</a:t>
            </a:r>
          </a:p>
          <a:p>
            <a:pPr marL="285750" lvl="0" indent="-285750">
              <a:buFont typeface="Arial" panose="020B0604020202020204" pitchFamily="34" charset="0"/>
              <a:buChar char="•"/>
            </a:pPr>
            <a:r>
              <a:rPr lang="en-US" sz="1400" dirty="0">
                <a:solidFill>
                  <a:schemeClr val="bg1">
                    <a:lumMod val="65000"/>
                  </a:schemeClr>
                </a:solidFill>
                <a:latin typeface="Helvetica Neue" panose="02000803000000090004" pitchFamily="2"/>
              </a:rPr>
              <a:t>A-87, A-122 and A-21 (cost principles)</a:t>
            </a:r>
          </a:p>
          <a:p>
            <a:pPr marL="285750" lvl="0" indent="-285750">
              <a:buFont typeface="Arial" panose="020B0604020202020204" pitchFamily="34" charset="0"/>
              <a:buChar char="•"/>
            </a:pPr>
            <a:r>
              <a:rPr lang="en-US" sz="1400" dirty="0">
                <a:solidFill>
                  <a:schemeClr val="bg1">
                    <a:lumMod val="65000"/>
                  </a:schemeClr>
                </a:solidFill>
                <a:latin typeface="Helvetica Neue" panose="02000803000000090004" pitchFamily="2"/>
              </a:rPr>
              <a:t>A-89 (Federal domestic assistance program information)</a:t>
            </a:r>
          </a:p>
          <a:p>
            <a:pPr marL="285750" lvl="0" indent="-285750">
              <a:buFont typeface="Arial" panose="020B0604020202020204" pitchFamily="34" charset="0"/>
              <a:buChar char="•"/>
            </a:pPr>
            <a:r>
              <a:rPr lang="en-US" sz="1400" dirty="0">
                <a:solidFill>
                  <a:schemeClr val="bg1">
                    <a:lumMod val="65000"/>
                  </a:schemeClr>
                </a:solidFill>
                <a:latin typeface="Helvetica Neue" panose="02000803000000090004" pitchFamily="2"/>
              </a:rPr>
              <a:t>A-50 (audit follow-up for single audits)</a:t>
            </a:r>
          </a:p>
          <a:p>
            <a:pPr lvl="0"/>
            <a:endParaRPr lang="en-US" sz="1400" dirty="0" smtClean="0">
              <a:solidFill>
                <a:prstClr val="white">
                  <a:lumMod val="50000"/>
                </a:prstClr>
              </a:solidFill>
              <a:latin typeface="Helvetica Neue" panose="02000803000000090004" pitchFamily="2"/>
            </a:endParaRPr>
          </a:p>
          <a:p>
            <a:pPr lvl="0"/>
            <a:r>
              <a:rPr lang="en-US" dirty="0" smtClean="0">
                <a:solidFill>
                  <a:prstClr val="white">
                    <a:lumMod val="50000"/>
                  </a:prstClr>
                </a:solidFill>
                <a:latin typeface="Helvetica Neue" panose="02000803000000090004" pitchFamily="2"/>
              </a:rPr>
              <a:t>Effective </a:t>
            </a:r>
            <a:r>
              <a:rPr lang="en-US" dirty="0">
                <a:solidFill>
                  <a:prstClr val="white">
                    <a:lumMod val="50000"/>
                  </a:prstClr>
                </a:solidFill>
                <a:latin typeface="Helvetica Neue" panose="02000803000000090004" pitchFamily="2"/>
              </a:rPr>
              <a:t>for some new grants, including new funding from existing grants</a:t>
            </a:r>
          </a:p>
          <a:p>
            <a:pPr lvl="0"/>
            <a:endParaRPr lang="en-US" sz="1200" dirty="0">
              <a:solidFill>
                <a:prstClr val="white">
                  <a:lumMod val="50000"/>
                </a:prstClr>
              </a:solidFill>
              <a:latin typeface="Helvetica Neue" panose="02000803000000090004" pitchFamily="2"/>
            </a:endParaRPr>
          </a:p>
        </p:txBody>
      </p:sp>
      <p:sp>
        <p:nvSpPr>
          <p:cNvPr id="5" name="Oval 4"/>
          <p:cNvSpPr/>
          <p:nvPr/>
        </p:nvSpPr>
        <p:spPr>
          <a:xfrm>
            <a:off x="914400" y="2667000"/>
            <a:ext cx="1912938" cy="1912938"/>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087444" fontAlgn="auto">
              <a:spcBef>
                <a:spcPts val="0"/>
              </a:spcBef>
              <a:spcAft>
                <a:spcPts val="0"/>
              </a:spcAft>
              <a:defRPr/>
            </a:pPr>
            <a:endParaRPr lang="en-US" dirty="0">
              <a:latin typeface="Open Sans Light"/>
            </a:endParaRPr>
          </a:p>
        </p:txBody>
      </p:sp>
      <p:sp>
        <p:nvSpPr>
          <p:cNvPr id="15" name="AutoShape 42"/>
          <p:cNvSpPr>
            <a:spLocks/>
          </p:cNvSpPr>
          <p:nvPr/>
        </p:nvSpPr>
        <p:spPr bwMode="auto">
          <a:xfrm>
            <a:off x="1524000" y="3276600"/>
            <a:ext cx="729043" cy="780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Tree>
    <p:extLst>
      <p:ext uri="{BB962C8B-B14F-4D97-AF65-F5344CB8AC3E}">
        <p14:creationId xmlns:p14="http://schemas.microsoft.com/office/powerpoint/2010/main" val="1561152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914400" y="2286000"/>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Why should we care about proposed changes?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390521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3886200" y="2789643"/>
            <a:ext cx="4495800" cy="2000548"/>
          </a:xfrm>
          <a:prstGeom prst="rect">
            <a:avLst/>
          </a:prstGeom>
        </p:spPr>
        <p:txBody>
          <a:bodyPr wrap="square">
            <a:spAutoFit/>
          </a:bodyPr>
          <a:lstStyle/>
          <a:p>
            <a:r>
              <a:rPr lang="en-US" sz="2400" dirty="0" smtClean="0">
                <a:solidFill>
                  <a:schemeClr val="accent1"/>
                </a:solidFill>
                <a:latin typeface="Helvetica Neue" panose="02000803000000090004" pitchFamily="2"/>
              </a:rPr>
              <a:t>Proposed Changes</a:t>
            </a:r>
          </a:p>
          <a:p>
            <a:endParaRPr lang="en-US" sz="1400" dirty="0" smtClean="0">
              <a:solidFill>
                <a:schemeClr val="bg1">
                  <a:lumMod val="50000"/>
                </a:schemeClr>
              </a:solidFill>
              <a:latin typeface="Helvetica Neue" panose="02000803000000090004" pitchFamily="2"/>
            </a:endParaRPr>
          </a:p>
          <a:p>
            <a:r>
              <a:rPr lang="en-US" dirty="0" smtClean="0">
                <a:solidFill>
                  <a:schemeClr val="bg1">
                    <a:lumMod val="50000"/>
                  </a:schemeClr>
                </a:solidFill>
                <a:latin typeface="Helvetica Neue" panose="02000803000000090004" pitchFamily="2"/>
              </a:rPr>
              <a:t>Still in exposure draft: </a:t>
            </a:r>
          </a:p>
          <a:p>
            <a:pPr marL="285750" indent="-285750">
              <a:buFont typeface="Arial" panose="020B0604020202020204" pitchFamily="34" charset="0"/>
              <a:buChar char="•"/>
            </a:pPr>
            <a:r>
              <a:rPr lang="en-US" dirty="0" smtClean="0">
                <a:solidFill>
                  <a:schemeClr val="bg1">
                    <a:lumMod val="65000"/>
                  </a:schemeClr>
                </a:solidFill>
                <a:latin typeface="Helvetica Neue" panose="02000803000000090004" pitchFamily="2"/>
              </a:rPr>
              <a:t>Comment period ended in August 2015</a:t>
            </a:r>
          </a:p>
          <a:p>
            <a:endParaRPr lang="en-US" dirty="0">
              <a:solidFill>
                <a:schemeClr val="bg1">
                  <a:lumMod val="65000"/>
                </a:schemeClr>
              </a:solidFill>
              <a:latin typeface="Helvetica Neue" panose="02000803000000090004" pitchFamily="2"/>
            </a:endParaRPr>
          </a:p>
          <a:p>
            <a:r>
              <a:rPr lang="en-US" dirty="0" smtClean="0">
                <a:solidFill>
                  <a:schemeClr val="bg1">
                    <a:lumMod val="50000"/>
                  </a:schemeClr>
                </a:solidFill>
                <a:latin typeface="Helvetica Neue" panose="02000803000000090004" pitchFamily="2"/>
              </a:rPr>
              <a:t>Effective date TBD</a:t>
            </a:r>
          </a:p>
          <a:p>
            <a:pPr marL="285750" indent="-285750">
              <a:buFont typeface="Arial" panose="020B0604020202020204" pitchFamily="34" charset="0"/>
              <a:buChar char="•"/>
            </a:pPr>
            <a:endParaRPr lang="en-US" sz="1400" dirty="0">
              <a:solidFill>
                <a:schemeClr val="bg1">
                  <a:lumMod val="65000"/>
                </a:schemeClr>
              </a:solidFill>
              <a:latin typeface="Helvetica Neue" panose="02000803000000090004" pitchFamily="2"/>
            </a:endParaRPr>
          </a:p>
        </p:txBody>
      </p:sp>
      <p:sp>
        <p:nvSpPr>
          <p:cNvPr id="14" name="AutoShape 20"/>
          <p:cNvSpPr>
            <a:spLocks/>
          </p:cNvSpPr>
          <p:nvPr/>
        </p:nvSpPr>
        <p:spPr bwMode="auto">
          <a:xfrm>
            <a:off x="1676400" y="3200400"/>
            <a:ext cx="1209963" cy="11790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lumMod val="6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Tree>
    <p:extLst>
      <p:ext uri="{BB962C8B-B14F-4D97-AF65-F5344CB8AC3E}">
        <p14:creationId xmlns:p14="http://schemas.microsoft.com/office/powerpoint/2010/main" val="1393168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92"/>
          <p:cNvSpPr>
            <a:spLocks/>
          </p:cNvSpPr>
          <p:nvPr/>
        </p:nvSpPr>
        <p:spPr bwMode="auto">
          <a:xfrm>
            <a:off x="171450" y="3962400"/>
            <a:ext cx="2084070" cy="1746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lumMod val="9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Content Placeholder 2"/>
          <p:cNvSpPr>
            <a:spLocks noGrp="1"/>
          </p:cNvSpPr>
          <p:nvPr>
            <p:ph idx="1"/>
          </p:nvPr>
        </p:nvSpPr>
        <p:spPr>
          <a:xfrm>
            <a:off x="1143000" y="2286000"/>
            <a:ext cx="2895600" cy="2648634"/>
          </a:xfrm>
        </p:spPr>
        <p:txBody>
          <a:bodyPr>
            <a:normAutofit fontScale="85000" lnSpcReduction="10000"/>
          </a:bodyPr>
          <a:lstStyle/>
          <a:p>
            <a:pPr marL="0" indent="0">
              <a:buNone/>
            </a:pPr>
            <a:r>
              <a:rPr lang="en-US" sz="2800" b="1" dirty="0" smtClean="0">
                <a:solidFill>
                  <a:schemeClr val="accent1"/>
                </a:solidFill>
                <a:latin typeface="Helvetica Neue" panose="02000803000000090004" pitchFamily="2"/>
              </a:rPr>
              <a:t>Current GAAP</a:t>
            </a:r>
          </a:p>
          <a:p>
            <a:pPr marL="0" indent="0">
              <a:buNone/>
            </a:pPr>
            <a:r>
              <a:rPr lang="en-US" dirty="0" smtClean="0">
                <a:solidFill>
                  <a:schemeClr val="bg1">
                    <a:lumMod val="50000"/>
                  </a:schemeClr>
                </a:solidFill>
                <a:latin typeface="Helvetica Neue" panose="02000803000000090004" pitchFamily="2"/>
              </a:rPr>
              <a:t>Three Net Asset Classifications:</a:t>
            </a:r>
          </a:p>
          <a:p>
            <a:pPr marL="0" indent="0">
              <a:buNone/>
            </a:pPr>
            <a:endParaRPr lang="en-US" sz="2400" dirty="0">
              <a:solidFill>
                <a:schemeClr val="bg1">
                  <a:lumMod val="50000"/>
                </a:schemeClr>
              </a:solidFill>
              <a:latin typeface="Helvetica Neue" panose="02000803000000090004" pitchFamily="2"/>
            </a:endParaRPr>
          </a:p>
          <a:p>
            <a:r>
              <a:rPr lang="en-US" sz="2000" dirty="0" smtClean="0">
                <a:solidFill>
                  <a:schemeClr val="bg1">
                    <a:lumMod val="65000"/>
                  </a:schemeClr>
                </a:solidFill>
                <a:latin typeface="Helvetica Neue" panose="02000803000000090004" pitchFamily="2"/>
              </a:rPr>
              <a:t>Unrestricted</a:t>
            </a:r>
          </a:p>
          <a:p>
            <a:endParaRPr lang="en-US" sz="2000" dirty="0">
              <a:solidFill>
                <a:schemeClr val="bg1">
                  <a:lumMod val="65000"/>
                </a:schemeClr>
              </a:solidFill>
              <a:latin typeface="Helvetica Neue" panose="02000803000000090004" pitchFamily="2"/>
            </a:endParaRPr>
          </a:p>
          <a:p>
            <a:r>
              <a:rPr lang="en-US" sz="2000" dirty="0" smtClean="0">
                <a:solidFill>
                  <a:schemeClr val="bg1">
                    <a:lumMod val="65000"/>
                  </a:schemeClr>
                </a:solidFill>
                <a:latin typeface="Helvetica Neue" panose="02000803000000090004" pitchFamily="2"/>
              </a:rPr>
              <a:t>Temporary Restricted</a:t>
            </a:r>
          </a:p>
          <a:p>
            <a:endParaRPr lang="en-US" sz="2000" dirty="0">
              <a:solidFill>
                <a:schemeClr val="bg1">
                  <a:lumMod val="65000"/>
                </a:schemeClr>
              </a:solidFill>
              <a:latin typeface="Helvetica Neue" panose="02000803000000090004" pitchFamily="2"/>
            </a:endParaRPr>
          </a:p>
          <a:p>
            <a:r>
              <a:rPr lang="en-US" sz="2000" dirty="0" smtClean="0">
                <a:solidFill>
                  <a:schemeClr val="bg1">
                    <a:lumMod val="65000"/>
                  </a:schemeClr>
                </a:solidFill>
                <a:latin typeface="Helvetica Neue" panose="02000803000000090004" pitchFamily="2"/>
              </a:rPr>
              <a:t>Permanently Restricted</a:t>
            </a: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5029200" y="2215177"/>
            <a:ext cx="3429000" cy="3046988"/>
          </a:xfrm>
          <a:prstGeom prst="rect">
            <a:avLst/>
          </a:prstGeom>
        </p:spPr>
        <p:txBody>
          <a:bodyPr wrap="square">
            <a:spAutoFit/>
          </a:bodyPr>
          <a:lstStyle/>
          <a:p>
            <a:r>
              <a:rPr lang="en-US" sz="2400" b="1" dirty="0" smtClean="0">
                <a:solidFill>
                  <a:schemeClr val="accent1"/>
                </a:solidFill>
                <a:latin typeface="Helvetica Neue" panose="02000803000000090004" pitchFamily="2"/>
              </a:rPr>
              <a:t>Proposed Changes</a:t>
            </a:r>
          </a:p>
          <a:p>
            <a:r>
              <a:rPr lang="en-US" dirty="0" smtClean="0">
                <a:solidFill>
                  <a:schemeClr val="bg1">
                    <a:lumMod val="50000"/>
                  </a:schemeClr>
                </a:solidFill>
                <a:latin typeface="Helvetica Neue" panose="02000803000000090004" pitchFamily="2"/>
              </a:rPr>
              <a:t>Two Net Asset Classifications:</a:t>
            </a:r>
          </a:p>
          <a:p>
            <a:endParaRPr lang="en-US" sz="2400" dirty="0">
              <a:solidFill>
                <a:schemeClr val="bg1">
                  <a:lumMod val="50000"/>
                </a:schemeClr>
              </a:solidFill>
              <a:latin typeface="Helvetica Neue" panose="02000803000000090004" pitchFamily="2"/>
            </a:endParaRPr>
          </a:p>
          <a:p>
            <a:pPr marL="285750" indent="-285750">
              <a:buFont typeface="Arial" panose="020B0604020202020204" pitchFamily="34" charset="0"/>
              <a:buChar char="•"/>
            </a:pPr>
            <a:r>
              <a:rPr lang="en-US" sz="1400" dirty="0" smtClean="0">
                <a:solidFill>
                  <a:schemeClr val="bg1">
                    <a:lumMod val="65000"/>
                  </a:schemeClr>
                </a:solidFill>
                <a:latin typeface="Helvetica Neue" panose="02000803000000090004" pitchFamily="2"/>
              </a:rPr>
              <a:t>Without Donor Restrictions </a:t>
            </a:r>
          </a:p>
          <a:p>
            <a:pPr marL="285750" indent="-285750">
              <a:buFont typeface="Arial" panose="020B0604020202020204" pitchFamily="34" charset="0"/>
              <a:buChar char="•"/>
            </a:pPr>
            <a:endParaRPr lang="en-US" sz="1400" dirty="0">
              <a:solidFill>
                <a:schemeClr val="bg1">
                  <a:lumMod val="65000"/>
                </a:schemeClr>
              </a:solidFill>
              <a:latin typeface="Helvetica Neue" panose="02000803000000090004" pitchFamily="2"/>
            </a:endParaRPr>
          </a:p>
          <a:p>
            <a:pPr marL="285750" indent="-285750">
              <a:buFont typeface="Arial" panose="020B0604020202020204" pitchFamily="34" charset="0"/>
              <a:buChar char="•"/>
            </a:pPr>
            <a:r>
              <a:rPr lang="en-US" sz="1400" dirty="0" smtClean="0">
                <a:solidFill>
                  <a:schemeClr val="bg1">
                    <a:lumMod val="65000"/>
                  </a:schemeClr>
                </a:solidFill>
                <a:latin typeface="Helvetica Neue" panose="02000803000000090004" pitchFamily="2"/>
              </a:rPr>
              <a:t>With Donor Restrictions</a:t>
            </a:r>
          </a:p>
          <a:p>
            <a:endParaRPr lang="en-US" sz="1400" dirty="0">
              <a:solidFill>
                <a:schemeClr val="bg1">
                  <a:lumMod val="65000"/>
                </a:schemeClr>
              </a:solidFill>
              <a:latin typeface="Helvetica Neue" panose="02000803000000090004" pitchFamily="2"/>
            </a:endParaRPr>
          </a:p>
          <a:p>
            <a:r>
              <a:rPr lang="en-US" sz="1400" dirty="0" smtClean="0">
                <a:solidFill>
                  <a:schemeClr val="bg1">
                    <a:lumMod val="65000"/>
                  </a:schemeClr>
                </a:solidFill>
                <a:latin typeface="Helvetica Neue" panose="02000803000000090004" pitchFamily="2"/>
              </a:rPr>
              <a:t>*Plus disclosure of nature and amounts of different types of donor-imposed restrictions, governing board designations and information about how these restrictions affect use of resources and liquidity. </a:t>
            </a:r>
            <a:endParaRPr lang="en-US" sz="1400" dirty="0">
              <a:solidFill>
                <a:schemeClr val="bg1">
                  <a:lumMod val="65000"/>
                </a:schemeClr>
              </a:solidFill>
              <a:latin typeface="Helvetica Neue" panose="02000803000000090004" pitchFamily="2"/>
            </a:endParaRPr>
          </a:p>
        </p:txBody>
      </p:sp>
      <p:cxnSp>
        <p:nvCxnSpPr>
          <p:cNvPr id="10" name="Straight Connector 9"/>
          <p:cNvCxnSpPr/>
          <p:nvPr/>
        </p:nvCxnSpPr>
        <p:spPr>
          <a:xfrm>
            <a:off x="4572000" y="2215177"/>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Net Asset Classifications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3354561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43000" y="2215177"/>
            <a:ext cx="3278505" cy="2209800"/>
          </a:xfrm>
        </p:spPr>
        <p:txBody>
          <a:bodyPr>
            <a:normAutofit/>
          </a:bodyPr>
          <a:lstStyle/>
          <a:p>
            <a:pPr marL="0" indent="0">
              <a:lnSpc>
                <a:spcPct val="100000"/>
              </a:lnSpc>
              <a:buNone/>
            </a:pPr>
            <a:r>
              <a:rPr lang="en-US" sz="2400" b="1" dirty="0" smtClean="0">
                <a:solidFill>
                  <a:schemeClr val="accent1"/>
                </a:solidFill>
                <a:latin typeface="Helvetica Neue" panose="02000803000000090004" pitchFamily="2"/>
              </a:rPr>
              <a:t>Current GAAP</a:t>
            </a:r>
          </a:p>
          <a:p>
            <a:pPr marL="0" indent="0">
              <a:lnSpc>
                <a:spcPct val="100000"/>
              </a:lnSpc>
              <a:buNone/>
            </a:pPr>
            <a:endParaRPr lang="en-US" sz="1800" dirty="0" smtClean="0">
              <a:solidFill>
                <a:schemeClr val="bg1">
                  <a:lumMod val="50000"/>
                </a:schemeClr>
              </a:solidFill>
              <a:latin typeface="Helvetica Neue" panose="02000803000000090004" pitchFamily="2"/>
            </a:endParaRPr>
          </a:p>
          <a:p>
            <a:pPr marL="0" indent="0">
              <a:lnSpc>
                <a:spcPct val="100000"/>
              </a:lnSpc>
              <a:buNone/>
            </a:pPr>
            <a:r>
              <a:rPr lang="en-US" sz="1800" dirty="0" smtClean="0">
                <a:solidFill>
                  <a:schemeClr val="bg1">
                    <a:lumMod val="50000"/>
                  </a:schemeClr>
                </a:solidFill>
                <a:latin typeface="Helvetica Neue" panose="02000803000000090004" pitchFamily="2"/>
              </a:rPr>
              <a:t>Underwater endowment amounts reported in unrestricted net assets</a:t>
            </a:r>
          </a:p>
          <a:p>
            <a:pPr marL="0" indent="0">
              <a:buNone/>
            </a:pPr>
            <a:endParaRPr lang="en-US" sz="2400" dirty="0">
              <a:solidFill>
                <a:schemeClr val="bg1">
                  <a:lumMod val="50000"/>
                </a:schemeClr>
              </a:solidFill>
              <a:latin typeface="Helvetica Neue" panose="02000803000000090004" pitchFamily="2"/>
            </a:endParaRP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5029200" y="2213627"/>
            <a:ext cx="3733800" cy="1846659"/>
          </a:xfrm>
          <a:prstGeom prst="rect">
            <a:avLst/>
          </a:prstGeom>
        </p:spPr>
        <p:txBody>
          <a:bodyPr wrap="square">
            <a:spAutoFit/>
          </a:bodyPr>
          <a:lstStyle/>
          <a:p>
            <a:r>
              <a:rPr lang="en-US" sz="2400" b="1" dirty="0" smtClean="0">
                <a:solidFill>
                  <a:schemeClr val="accent1"/>
                </a:solidFill>
                <a:latin typeface="Helvetica Neue" panose="02000803000000090004" pitchFamily="2"/>
              </a:rPr>
              <a:t>Proposed Changes</a:t>
            </a:r>
          </a:p>
          <a:p>
            <a:endParaRPr lang="en-US" dirty="0">
              <a:solidFill>
                <a:schemeClr val="bg1">
                  <a:lumMod val="50000"/>
                </a:schemeClr>
              </a:solidFill>
              <a:latin typeface="Helvetica Neue" panose="02000803000000090004" pitchFamily="2"/>
            </a:endParaRPr>
          </a:p>
          <a:p>
            <a:endParaRPr lang="en-US" dirty="0" smtClean="0">
              <a:solidFill>
                <a:schemeClr val="bg1">
                  <a:lumMod val="50000"/>
                </a:schemeClr>
              </a:solidFill>
              <a:latin typeface="Helvetica Neue" panose="02000803000000090004" pitchFamily="2"/>
            </a:endParaRPr>
          </a:p>
          <a:p>
            <a:r>
              <a:rPr lang="en-US" dirty="0" smtClean="0">
                <a:solidFill>
                  <a:schemeClr val="bg1">
                    <a:lumMod val="50000"/>
                  </a:schemeClr>
                </a:solidFill>
                <a:latin typeface="Helvetica Neue" panose="02000803000000090004" pitchFamily="2"/>
              </a:rPr>
              <a:t>Underwater endowment amounts reported in net assets with donor restrictions, with enhanced disclosures</a:t>
            </a:r>
            <a:endParaRPr lang="en-US" sz="1400" dirty="0">
              <a:solidFill>
                <a:schemeClr val="bg1">
                  <a:lumMod val="65000"/>
                </a:schemeClr>
              </a:solidFill>
              <a:latin typeface="Helvetica Neue" panose="02000803000000090004" pitchFamily="2"/>
            </a:endParaRPr>
          </a:p>
        </p:txBody>
      </p:sp>
      <p:cxnSp>
        <p:nvCxnSpPr>
          <p:cNvPr id="10" name="Straight Connector 9"/>
          <p:cNvCxnSpPr/>
          <p:nvPr/>
        </p:nvCxnSpPr>
        <p:spPr>
          <a:xfrm>
            <a:off x="4572000" y="2215177"/>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AutoShape 35"/>
          <p:cNvSpPr>
            <a:spLocks/>
          </p:cNvSpPr>
          <p:nvPr/>
        </p:nvSpPr>
        <p:spPr bwMode="auto">
          <a:xfrm rot="21203761">
            <a:off x="401442" y="4204606"/>
            <a:ext cx="1624087" cy="1080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1">
              <a:lumMod val="95000"/>
            </a:schemeClr>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 name="Rectangle 10"/>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Underwater Endowments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1096228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41095" y="2221489"/>
            <a:ext cx="3354705" cy="2420034"/>
          </a:xfrm>
        </p:spPr>
        <p:txBody>
          <a:bodyPr>
            <a:normAutofit/>
          </a:bodyPr>
          <a:lstStyle/>
          <a:p>
            <a:pPr marL="0" indent="0">
              <a:lnSpc>
                <a:spcPct val="100000"/>
              </a:lnSpc>
              <a:buNone/>
            </a:pPr>
            <a:r>
              <a:rPr lang="en-US" sz="2400" b="1" dirty="0" smtClean="0">
                <a:solidFill>
                  <a:schemeClr val="accent1"/>
                </a:solidFill>
                <a:latin typeface="Helvetica Neue" panose="02000803000000090004" pitchFamily="2"/>
              </a:rPr>
              <a:t>Current GAAP</a:t>
            </a:r>
          </a:p>
          <a:p>
            <a:pPr marL="0" indent="0">
              <a:lnSpc>
                <a:spcPct val="100000"/>
              </a:lnSpc>
              <a:buNone/>
            </a:pPr>
            <a:endParaRPr lang="en-US" sz="1800" dirty="0" smtClean="0">
              <a:solidFill>
                <a:schemeClr val="bg1">
                  <a:lumMod val="50000"/>
                </a:schemeClr>
              </a:solidFill>
              <a:latin typeface="Helvetica Neue" panose="02000803000000090004" pitchFamily="2"/>
            </a:endParaRPr>
          </a:p>
          <a:p>
            <a:pPr>
              <a:lnSpc>
                <a:spcPct val="100000"/>
              </a:lnSpc>
            </a:pPr>
            <a:r>
              <a:rPr lang="en-US" sz="1800" dirty="0" smtClean="0">
                <a:solidFill>
                  <a:schemeClr val="bg1">
                    <a:lumMod val="50000"/>
                  </a:schemeClr>
                </a:solidFill>
                <a:latin typeface="Helvetica Neue" panose="02000803000000090004" pitchFamily="2"/>
              </a:rPr>
              <a:t>Present the amounts of the net change in </a:t>
            </a:r>
            <a:r>
              <a:rPr lang="en-US" sz="1800" dirty="0" smtClean="0">
                <a:solidFill>
                  <a:schemeClr val="accent1">
                    <a:lumMod val="60000"/>
                    <a:lumOff val="40000"/>
                  </a:schemeClr>
                </a:solidFill>
                <a:latin typeface="Helvetica Neue" panose="02000803000000090004" pitchFamily="2"/>
              </a:rPr>
              <a:t>three</a:t>
            </a:r>
            <a:r>
              <a:rPr lang="en-US" sz="1800" dirty="0" smtClean="0">
                <a:solidFill>
                  <a:schemeClr val="bg1">
                    <a:lumMod val="50000"/>
                  </a:schemeClr>
                </a:solidFill>
                <a:latin typeface="Helvetica Neue" panose="02000803000000090004" pitchFamily="2"/>
              </a:rPr>
              <a:t> classes of net assets and of total net assets</a:t>
            </a:r>
          </a:p>
          <a:p>
            <a:pPr marL="0" indent="0">
              <a:buNone/>
            </a:pPr>
            <a:endParaRPr lang="en-US" sz="2400" dirty="0">
              <a:solidFill>
                <a:schemeClr val="bg1">
                  <a:lumMod val="50000"/>
                </a:schemeClr>
              </a:solidFill>
              <a:latin typeface="Helvetica Neue" panose="02000803000000090004" pitchFamily="2"/>
            </a:endParaRP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5029200" y="2215177"/>
            <a:ext cx="3733800" cy="3170099"/>
          </a:xfrm>
          <a:prstGeom prst="rect">
            <a:avLst/>
          </a:prstGeom>
        </p:spPr>
        <p:txBody>
          <a:bodyPr wrap="square">
            <a:spAutoFit/>
          </a:bodyPr>
          <a:lstStyle/>
          <a:p>
            <a:r>
              <a:rPr lang="en-US" sz="2400" b="1" dirty="0" smtClean="0">
                <a:solidFill>
                  <a:schemeClr val="accent1"/>
                </a:solidFill>
                <a:latin typeface="Helvetica Neue" panose="02000803000000090004" pitchFamily="2"/>
              </a:rPr>
              <a:t>Proposed Changes</a:t>
            </a:r>
          </a:p>
          <a:p>
            <a:endParaRPr lang="en-US" dirty="0">
              <a:solidFill>
                <a:schemeClr val="bg1">
                  <a:lumMod val="50000"/>
                </a:schemeClr>
              </a:solidFill>
              <a:latin typeface="Helvetica Neue" panose="02000803000000090004" pitchFamily="2"/>
            </a:endParaRPr>
          </a:p>
          <a:p>
            <a:endParaRPr lang="en-US" dirty="0" smtClean="0">
              <a:solidFill>
                <a:schemeClr val="bg1">
                  <a:lumMod val="50000"/>
                </a:schemeClr>
              </a:solidFill>
              <a:latin typeface="Helvetica Neue" panose="02000803000000090004" pitchFamily="2"/>
            </a:endParaRPr>
          </a:p>
          <a:p>
            <a:pPr marL="285750" indent="-285750">
              <a:buFont typeface="Arial" panose="020B0604020202020204" pitchFamily="34" charset="0"/>
              <a:buChar char="•"/>
            </a:pPr>
            <a:r>
              <a:rPr lang="en-US" dirty="0" smtClean="0">
                <a:solidFill>
                  <a:schemeClr val="bg1">
                    <a:lumMod val="50000"/>
                  </a:schemeClr>
                </a:solidFill>
                <a:latin typeface="Helvetica Neue" panose="02000803000000090004" pitchFamily="2"/>
              </a:rPr>
              <a:t>Present the amounts of the net changes in </a:t>
            </a:r>
            <a:r>
              <a:rPr lang="en-US" dirty="0" smtClean="0">
                <a:solidFill>
                  <a:schemeClr val="accent1">
                    <a:lumMod val="60000"/>
                    <a:lumOff val="40000"/>
                  </a:schemeClr>
                </a:solidFill>
                <a:latin typeface="Helvetica Neue" panose="02000803000000090004" pitchFamily="2"/>
              </a:rPr>
              <a:t>two </a:t>
            </a:r>
            <a:r>
              <a:rPr lang="en-US" dirty="0" smtClean="0">
                <a:solidFill>
                  <a:schemeClr val="bg1">
                    <a:lumMod val="50000"/>
                  </a:schemeClr>
                </a:solidFill>
                <a:latin typeface="Helvetica Neue" panose="02000803000000090004" pitchFamily="2"/>
              </a:rPr>
              <a:t>classes of net assets and of total net assets</a:t>
            </a:r>
          </a:p>
          <a:p>
            <a:endParaRPr lang="en-US" sz="1400" dirty="0">
              <a:solidFill>
                <a:schemeClr val="bg1">
                  <a:lumMod val="50000"/>
                </a:schemeClr>
              </a:solidFill>
              <a:latin typeface="Helvetica Neue" panose="02000803000000090004" pitchFamily="2"/>
            </a:endParaRPr>
          </a:p>
          <a:p>
            <a:pPr marL="285750" indent="-285750">
              <a:buFont typeface="Arial" panose="020B0604020202020204" pitchFamily="34" charset="0"/>
              <a:buChar char="•"/>
            </a:pPr>
            <a:r>
              <a:rPr lang="en-US" dirty="0" smtClean="0">
                <a:solidFill>
                  <a:schemeClr val="bg1">
                    <a:lumMod val="50000"/>
                  </a:schemeClr>
                </a:solidFill>
                <a:latin typeface="Helvetica Neue" panose="02000803000000090004" pitchFamily="2"/>
              </a:rPr>
              <a:t>Present two measures of operating activities; both of which are within changes in net assets without donor restrictions</a:t>
            </a:r>
            <a:endParaRPr lang="en-US" dirty="0">
              <a:solidFill>
                <a:schemeClr val="bg1">
                  <a:lumMod val="65000"/>
                </a:schemeClr>
              </a:solidFill>
              <a:latin typeface="Helvetica Neue" panose="02000803000000090004" pitchFamily="2"/>
            </a:endParaRPr>
          </a:p>
        </p:txBody>
      </p:sp>
      <p:cxnSp>
        <p:nvCxnSpPr>
          <p:cNvPr id="10" name="Straight Connector 9"/>
          <p:cNvCxnSpPr/>
          <p:nvPr/>
        </p:nvCxnSpPr>
        <p:spPr>
          <a:xfrm>
            <a:off x="4572000" y="2215177"/>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20282677">
            <a:off x="673686" y="4085930"/>
            <a:ext cx="1000518" cy="1331276"/>
            <a:chOff x="7913688" y="-280988"/>
            <a:chExt cx="1733550" cy="2306638"/>
          </a:xfrm>
          <a:solidFill>
            <a:schemeClr val="bg1">
              <a:lumMod val="95000"/>
            </a:schemeClr>
          </a:solidFill>
        </p:grpSpPr>
        <p:sp>
          <p:nvSpPr>
            <p:cNvPr id="12"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3"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5"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6"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7"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8"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sp>
          <p:nvSpPr>
            <p:cNvPr id="19"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087444" eaLnBrk="1" fontAlgn="auto" latinLnBrk="0" hangingPunct="1">
                <a:lnSpc>
                  <a:spcPct val="100000"/>
                </a:lnSpc>
                <a:spcBef>
                  <a:spcPts val="0"/>
                </a:spcBef>
                <a:spcAft>
                  <a:spcPts val="0"/>
                </a:spcAft>
                <a:buClrTx/>
                <a:buSzTx/>
                <a:buFontTx/>
                <a:buNone/>
                <a:tabLst/>
                <a:defRPr/>
              </a:pPr>
              <a:endParaRPr kumimoji="0" lang="id-ID" sz="4300" b="0" i="0" u="none" strike="noStrike" kern="0" cap="none" spc="0" normalizeH="0" baseline="0" noProof="0" dirty="0">
                <a:ln>
                  <a:noFill/>
                </a:ln>
                <a:solidFill>
                  <a:prstClr val="black"/>
                </a:solidFill>
                <a:effectLst/>
                <a:uLnTx/>
                <a:uFillTx/>
                <a:latin typeface="Open Sans Light"/>
                <a:ea typeface="MS PGothic" panose="020B0600070205080204" pitchFamily="34" charset="-128"/>
              </a:endParaRPr>
            </a:p>
          </p:txBody>
        </p:sp>
      </p:grpSp>
      <p:sp>
        <p:nvSpPr>
          <p:cNvPr id="20" name="Rectangle 19"/>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Changes in Net Assets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395528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5181600"/>
            <a:ext cx="1678305" cy="1143000"/>
          </a:xfrm>
        </p:spPr>
        <p:txBody>
          <a:bodyPr>
            <a:normAutofit/>
          </a:bodyPr>
          <a:lstStyle/>
          <a:p>
            <a:pPr marL="0" indent="0">
              <a:lnSpc>
                <a:spcPct val="100000"/>
              </a:lnSpc>
              <a:buNone/>
            </a:pPr>
            <a:r>
              <a:rPr lang="en-US" sz="1800" b="1" dirty="0" smtClean="0">
                <a:solidFill>
                  <a:schemeClr val="accent1"/>
                </a:solidFill>
                <a:latin typeface="Helvetica Neue" panose="02000803000000090004" pitchFamily="2"/>
              </a:rPr>
              <a:t>First Subtotal</a:t>
            </a:r>
          </a:p>
          <a:p>
            <a:pPr marL="0" indent="0">
              <a:lnSpc>
                <a:spcPct val="100000"/>
              </a:lnSpc>
              <a:buNone/>
            </a:pPr>
            <a:r>
              <a:rPr lang="en-US" sz="1200" dirty="0" smtClean="0">
                <a:solidFill>
                  <a:schemeClr val="bg1">
                    <a:lumMod val="50000"/>
                  </a:schemeClr>
                </a:solidFill>
                <a:latin typeface="Helvetica Neue" panose="02000803000000090004" pitchFamily="2"/>
              </a:rPr>
              <a:t>Before internal transfers</a:t>
            </a:r>
          </a:p>
          <a:p>
            <a:pPr marL="0" indent="0">
              <a:buNone/>
            </a:pPr>
            <a:endParaRPr lang="en-US" sz="2400" dirty="0">
              <a:solidFill>
                <a:schemeClr val="bg1">
                  <a:lumMod val="50000"/>
                </a:schemeClr>
              </a:solidFill>
              <a:latin typeface="Helvetica Neue" panose="02000803000000090004" pitchFamily="2"/>
            </a:endParaRP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2109472" y="5181600"/>
            <a:ext cx="5334000" cy="1107996"/>
          </a:xfrm>
          <a:prstGeom prst="rect">
            <a:avLst/>
          </a:prstGeom>
        </p:spPr>
        <p:txBody>
          <a:bodyPr wrap="square">
            <a:spAutoFit/>
          </a:bodyPr>
          <a:lstStyle/>
          <a:p>
            <a:r>
              <a:rPr lang="en-US" dirty="0" smtClean="0">
                <a:solidFill>
                  <a:schemeClr val="accent1"/>
                </a:solidFill>
                <a:latin typeface="Helvetica Neue" panose="02000803000000090004" pitchFamily="2"/>
              </a:rPr>
              <a:t>Second Subtotal</a:t>
            </a:r>
          </a:p>
          <a:p>
            <a:r>
              <a:rPr lang="en-US" sz="1200" dirty="0" smtClean="0">
                <a:solidFill>
                  <a:schemeClr val="bg1">
                    <a:lumMod val="50000"/>
                  </a:schemeClr>
                </a:solidFill>
                <a:latin typeface="Helvetica Neue" panose="02000803000000090004" pitchFamily="2"/>
              </a:rPr>
              <a:t>Includes effects of internal transfers resulting from governing board designations, appropriations and similar actions that place (or remove) self-imposed limits on the use of resources that make them unavailable (or available) for current-period operating activities.</a:t>
            </a:r>
            <a:endParaRPr lang="en-US" sz="1200" dirty="0">
              <a:solidFill>
                <a:schemeClr val="bg1">
                  <a:lumMod val="50000"/>
                </a:schemeClr>
              </a:solidFill>
              <a:latin typeface="Helvetica Neue" panose="02000803000000090004" pitchFamily="2"/>
            </a:endParaRPr>
          </a:p>
        </p:txBody>
      </p:sp>
      <p:cxnSp>
        <p:nvCxnSpPr>
          <p:cNvPr id="10" name="Straight Connector 9"/>
          <p:cNvCxnSpPr/>
          <p:nvPr/>
        </p:nvCxnSpPr>
        <p:spPr>
          <a:xfrm>
            <a:off x="1923627" y="5235835"/>
            <a:ext cx="0" cy="999526"/>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71600" y="2398692"/>
            <a:ext cx="6400800" cy="1569660"/>
          </a:xfrm>
          <a:prstGeom prst="rect">
            <a:avLst/>
          </a:prstGeom>
        </p:spPr>
        <p:txBody>
          <a:bodyPr wrap="square">
            <a:spAutoFit/>
          </a:bodyPr>
          <a:lstStyle/>
          <a:p>
            <a:r>
              <a:rPr lang="en-US" dirty="0">
                <a:solidFill>
                  <a:srgbClr val="5B9BD5"/>
                </a:solidFill>
                <a:latin typeface="Helvetica Neue" panose="02000803000000090004" pitchFamily="2"/>
              </a:rPr>
              <a:t>Two Measures of </a:t>
            </a:r>
            <a:r>
              <a:rPr lang="en-US" dirty="0" smtClean="0">
                <a:solidFill>
                  <a:srgbClr val="5B9BD5"/>
                </a:solidFill>
                <a:latin typeface="Helvetica Neue" panose="02000803000000090004" pitchFamily="2"/>
              </a:rPr>
              <a:t>Operating within changes in net assets without donor restrictions. Reflecting: </a:t>
            </a:r>
            <a:endParaRPr lang="en-US" dirty="0">
              <a:solidFill>
                <a:srgbClr val="5B9BD5"/>
              </a:solidFill>
              <a:latin typeface="Helvetica Neue" panose="02000803000000090004" pitchFamily="2"/>
            </a:endParaRPr>
          </a:p>
          <a:p>
            <a:pPr lvl="0"/>
            <a:endParaRPr lang="en-US"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(1) whether resources are directed at carrying out an NFPs purpose for existence and</a:t>
            </a:r>
          </a:p>
          <a:p>
            <a:pPr marL="285750" lvl="0" indent="-285750">
              <a:buFont typeface="Arial" panose="020B0604020202020204" pitchFamily="34" charset="0"/>
              <a:buChar char="•"/>
            </a:pPr>
            <a:endParaRPr lang="en-US" sz="1400" dirty="0" smtClean="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(2) whether resources are available for current period activities </a:t>
            </a:r>
            <a:endParaRPr lang="en-US" sz="1400" dirty="0">
              <a:solidFill>
                <a:prstClr val="white">
                  <a:lumMod val="50000"/>
                </a:prstClr>
              </a:solidFill>
              <a:latin typeface="Helvetica Neue" panose="02000803000000090004" pitchFamily="2"/>
            </a:endParaRPr>
          </a:p>
        </p:txBody>
      </p:sp>
      <p:cxnSp>
        <p:nvCxnSpPr>
          <p:cNvPr id="21" name="Straight Connector 20"/>
          <p:cNvCxnSpPr/>
          <p:nvPr/>
        </p:nvCxnSpPr>
        <p:spPr>
          <a:xfrm flipH="1">
            <a:off x="228600" y="5105400"/>
            <a:ext cx="7214872" cy="0"/>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Changes in Net Assets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2483155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1327"/>
            <a:ext cx="7886700" cy="701673"/>
          </a:xfrm>
        </p:spPr>
        <p:txBody>
          <a:bodyPr/>
          <a:lstStyle/>
          <a:p>
            <a:pPr algn="ctr"/>
            <a:r>
              <a:rPr lang="en-US" sz="3600" dirty="0" smtClean="0">
                <a:latin typeface="Helvetica Neue" panose="02000803000000090004" pitchFamily="2"/>
              </a:rPr>
              <a:t>Hydeh Ghaffari, Partner</a:t>
            </a:r>
            <a:endParaRPr lang="en-US" sz="3600" dirty="0">
              <a:latin typeface="Helvetica Neue" panose="02000803000000090004" pitchFamily="2"/>
            </a:endParaRPr>
          </a:p>
        </p:txBody>
      </p:sp>
      <p:sp>
        <p:nvSpPr>
          <p:cNvPr id="6" name="Rectangle 5"/>
          <p:cNvSpPr/>
          <p:nvPr/>
        </p:nvSpPr>
        <p:spPr>
          <a:xfrm>
            <a:off x="978418" y="1143001"/>
            <a:ext cx="7251182" cy="4764381"/>
          </a:xfrm>
          <a:prstGeom prst="rect">
            <a:avLst/>
          </a:prstGeom>
        </p:spPr>
        <p:txBody>
          <a:bodyPr wrap="square">
            <a:spAutoFit/>
          </a:bodyPr>
          <a:lstStyle/>
          <a:p>
            <a:pPr lvl="0" algn="just" defTabSz="1087444">
              <a:lnSpc>
                <a:spcPct val="110000"/>
              </a:lnSpc>
              <a:defRPr/>
            </a:pPr>
            <a:r>
              <a:rPr lang="en-US" sz="1200" dirty="0" smtClean="0">
                <a:solidFill>
                  <a:srgbClr val="797979"/>
                </a:solidFill>
              </a:rPr>
              <a:t>	Hydeh </a:t>
            </a:r>
            <a:r>
              <a:rPr lang="en-US" sz="1200" dirty="0">
                <a:solidFill>
                  <a:srgbClr val="797979"/>
                </a:solidFill>
              </a:rPr>
              <a:t>Ghaffari brings more than 30 years of experience as a financial manager and 25 years as a </a:t>
            </a:r>
            <a:r>
              <a:rPr lang="en-US" sz="1200" dirty="0" smtClean="0">
                <a:solidFill>
                  <a:srgbClr val="797979"/>
                </a:solidFill>
              </a:rPr>
              <a:t>	Certified </a:t>
            </a:r>
            <a:r>
              <a:rPr lang="en-US" sz="1200" dirty="0">
                <a:solidFill>
                  <a:srgbClr val="797979"/>
                </a:solidFill>
              </a:rPr>
              <a:t>Public </a:t>
            </a:r>
            <a:r>
              <a:rPr lang="en-US" sz="1200" dirty="0" smtClean="0">
                <a:solidFill>
                  <a:srgbClr val="797979"/>
                </a:solidFill>
              </a:rPr>
              <a:t>	Accountant </a:t>
            </a:r>
            <a:r>
              <a:rPr lang="en-US" sz="1200" dirty="0">
                <a:solidFill>
                  <a:srgbClr val="797979"/>
                </a:solidFill>
              </a:rPr>
              <a:t>to DZH Phillips. She offers services in financial management, </a:t>
            </a:r>
            <a:r>
              <a:rPr lang="en-US" sz="1200" dirty="0" smtClean="0">
                <a:solidFill>
                  <a:srgbClr val="797979"/>
                </a:solidFill>
              </a:rPr>
              <a:t>	including </a:t>
            </a:r>
            <a:r>
              <a:rPr lang="en-US" sz="1200" dirty="0">
                <a:solidFill>
                  <a:srgbClr val="797979"/>
                </a:solidFill>
              </a:rPr>
              <a:t>audits, reviews, and compilation of </a:t>
            </a:r>
            <a:r>
              <a:rPr lang="en-US" sz="1200" dirty="0" smtClean="0">
                <a:solidFill>
                  <a:srgbClr val="797979"/>
                </a:solidFill>
              </a:rPr>
              <a:t>financial </a:t>
            </a:r>
            <a:r>
              <a:rPr lang="en-US" sz="1200" dirty="0">
                <a:solidFill>
                  <a:srgbClr val="797979"/>
                </a:solidFill>
              </a:rPr>
              <a:t>statements. With 22 years of experience </a:t>
            </a:r>
            <a:r>
              <a:rPr lang="en-US" sz="1200" dirty="0" smtClean="0">
                <a:solidFill>
                  <a:srgbClr val="797979"/>
                </a:solidFill>
              </a:rPr>
              <a:t>	with </a:t>
            </a:r>
            <a:r>
              <a:rPr lang="en-US" sz="1200" dirty="0">
                <a:solidFill>
                  <a:srgbClr val="797979"/>
                </a:solidFill>
              </a:rPr>
              <a:t>client accounting for nonprofit organizations, Hydeh </a:t>
            </a:r>
            <a:r>
              <a:rPr lang="en-US" sz="1200" dirty="0" smtClean="0">
                <a:solidFill>
                  <a:srgbClr val="797979"/>
                </a:solidFill>
              </a:rPr>
              <a:t>specializes </a:t>
            </a:r>
            <a:r>
              <a:rPr lang="en-US" sz="1200" dirty="0">
                <a:solidFill>
                  <a:srgbClr val="797979"/>
                </a:solidFill>
              </a:rPr>
              <a:t>in grant management and </a:t>
            </a:r>
            <a:r>
              <a:rPr lang="en-US" sz="1200" dirty="0" smtClean="0">
                <a:solidFill>
                  <a:srgbClr val="797979"/>
                </a:solidFill>
              </a:rPr>
              <a:t>	understands </a:t>
            </a:r>
            <a:r>
              <a:rPr lang="en-US" sz="1200" dirty="0">
                <a:solidFill>
                  <a:srgbClr val="797979"/>
                </a:solidFill>
              </a:rPr>
              <a:t>the specific needs that come with an outsourced CFO or Controller. </a:t>
            </a:r>
            <a:r>
              <a:rPr lang="en-US" sz="1200" dirty="0" smtClean="0">
                <a:solidFill>
                  <a:srgbClr val="797979"/>
                </a:solidFill>
              </a:rPr>
              <a:t>Hydeh </a:t>
            </a:r>
            <a:r>
              <a:rPr lang="en-US" sz="1200" dirty="0">
                <a:solidFill>
                  <a:srgbClr val="797979"/>
                </a:solidFill>
              </a:rPr>
              <a:t>also </a:t>
            </a:r>
            <a:r>
              <a:rPr lang="en-US" sz="1200" dirty="0" smtClean="0">
                <a:solidFill>
                  <a:srgbClr val="797979"/>
                </a:solidFill>
              </a:rPr>
              <a:t>	excels </a:t>
            </a:r>
            <a:r>
              <a:rPr lang="en-US" sz="1200" dirty="0">
                <a:solidFill>
                  <a:srgbClr val="797979"/>
                </a:solidFill>
              </a:rPr>
              <a:t>in accountancy education, frequently speaking at nonprofit conferences and facilitating </a:t>
            </a:r>
            <a:r>
              <a:rPr lang="en-US" sz="1200" dirty="0" smtClean="0">
                <a:solidFill>
                  <a:srgbClr val="797979"/>
                </a:solidFill>
              </a:rPr>
              <a:t>	auditing workshops </a:t>
            </a:r>
            <a:r>
              <a:rPr lang="en-US" sz="1200" dirty="0">
                <a:solidFill>
                  <a:srgbClr val="797979"/>
                </a:solidFill>
              </a:rPr>
              <a:t>locally and nationally for nonprofit organizations and nonprofit funding organizations, including </a:t>
            </a:r>
            <a:r>
              <a:rPr lang="en-US" sz="1200" dirty="0" smtClean="0">
                <a:solidFill>
                  <a:srgbClr val="797979"/>
                </a:solidFill>
              </a:rPr>
              <a:t>governmental </a:t>
            </a:r>
            <a:r>
              <a:rPr lang="en-US" sz="1200" dirty="0">
                <a:solidFill>
                  <a:srgbClr val="797979"/>
                </a:solidFill>
              </a:rPr>
              <a:t>agencies and their board members and staff. She also offers consultations regarding assessment of </a:t>
            </a:r>
            <a:r>
              <a:rPr lang="en-US" sz="1200" dirty="0" smtClean="0">
                <a:solidFill>
                  <a:srgbClr val="797979"/>
                </a:solidFill>
              </a:rPr>
              <a:t>accounting </a:t>
            </a:r>
            <a:r>
              <a:rPr lang="en-US" sz="1200" dirty="0">
                <a:solidFill>
                  <a:srgbClr val="797979"/>
                </a:solidFill>
              </a:rPr>
              <a:t>functions, including staffing, software, and internal controls; agency and funding source budgeting; cash flow projection; single audits; and indirect cost proposals</a:t>
            </a:r>
            <a:r>
              <a:rPr lang="en-US" sz="1200" dirty="0" smtClean="0">
                <a:solidFill>
                  <a:srgbClr val="797979"/>
                </a:solidFill>
              </a:rPr>
              <a:t>.</a:t>
            </a:r>
          </a:p>
          <a:p>
            <a:pPr lvl="0" algn="just" defTabSz="1087444">
              <a:lnSpc>
                <a:spcPct val="110000"/>
              </a:lnSpc>
              <a:defRPr/>
            </a:pPr>
            <a:endParaRPr lang="en-US" sz="1200" dirty="0">
              <a:solidFill>
                <a:srgbClr val="797979"/>
              </a:solidFill>
            </a:endParaRPr>
          </a:p>
          <a:p>
            <a:pPr lvl="0" algn="just" defTabSz="1087444">
              <a:lnSpc>
                <a:spcPct val="110000"/>
              </a:lnSpc>
              <a:defRPr/>
            </a:pPr>
            <a:r>
              <a:rPr lang="en-US" sz="1200" dirty="0" smtClean="0">
                <a:solidFill>
                  <a:srgbClr val="797979"/>
                </a:solidFill>
              </a:rPr>
              <a:t>Hydeh </a:t>
            </a:r>
            <a:r>
              <a:rPr lang="en-US" sz="1200" dirty="0">
                <a:solidFill>
                  <a:srgbClr val="797979"/>
                </a:solidFill>
              </a:rPr>
              <a:t>holds an MBA from Golden Gate University and a bachelor’s degree in accounting from University of Tehran, Iran. She has taught at the University of San Francisco as an adjunct faculty member. </a:t>
            </a:r>
            <a:r>
              <a:rPr lang="en-US" sz="1200" dirty="0" smtClean="0">
                <a:solidFill>
                  <a:srgbClr val="797979"/>
                </a:solidFill>
              </a:rPr>
              <a:t>Hydeh </a:t>
            </a:r>
            <a:r>
              <a:rPr lang="en-US" sz="1200" dirty="0">
                <a:solidFill>
                  <a:srgbClr val="797979"/>
                </a:solidFill>
              </a:rPr>
              <a:t>has been a regular speaker at AICPA National Nonprofit Conference for the past several years, and is a member of </a:t>
            </a:r>
            <a:r>
              <a:rPr lang="en-US" sz="1200" dirty="0" err="1">
                <a:solidFill>
                  <a:srgbClr val="797979"/>
                </a:solidFill>
              </a:rPr>
              <a:t>CalCPA</a:t>
            </a:r>
            <a:r>
              <a:rPr lang="en-US" sz="1200" dirty="0">
                <a:solidFill>
                  <a:srgbClr val="797979"/>
                </a:solidFill>
              </a:rPr>
              <a:t> and the AICPA. She is the former co-chair of the California Nonprofit Conference and is on the planning committee of the AICPA National Nonprofit Conference, and past President of the board of directors of Tenderloin Neighborhood Development Corporation</a:t>
            </a:r>
            <a:r>
              <a:rPr lang="en-US" sz="1200" dirty="0" smtClean="0">
                <a:solidFill>
                  <a:srgbClr val="797979"/>
                </a:solidFill>
              </a:rPr>
              <a:t>.</a:t>
            </a:r>
          </a:p>
          <a:p>
            <a:pPr lvl="0" algn="just" defTabSz="1087444">
              <a:lnSpc>
                <a:spcPct val="110000"/>
              </a:lnSpc>
              <a:defRPr/>
            </a:pPr>
            <a:endParaRPr lang="en-US" sz="1200" dirty="0" smtClean="0">
              <a:solidFill>
                <a:srgbClr val="797979"/>
              </a:solidFill>
            </a:endParaRPr>
          </a:p>
          <a:p>
            <a:pPr lvl="0" algn="just" defTabSz="1087444">
              <a:lnSpc>
                <a:spcPct val="110000"/>
              </a:lnSpc>
              <a:defRPr/>
            </a:pPr>
            <a:r>
              <a:rPr lang="en-US" sz="1200" dirty="0" err="1" smtClean="0">
                <a:solidFill>
                  <a:srgbClr val="797979"/>
                </a:solidFill>
              </a:rPr>
              <a:t>Hydeh’s</a:t>
            </a:r>
            <a:r>
              <a:rPr lang="en-US" sz="1200" dirty="0" smtClean="0">
                <a:solidFill>
                  <a:srgbClr val="797979"/>
                </a:solidFill>
              </a:rPr>
              <a:t> </a:t>
            </a:r>
            <a:r>
              <a:rPr lang="en-US" sz="1200" dirty="0">
                <a:solidFill>
                  <a:srgbClr val="797979"/>
                </a:solidFill>
              </a:rPr>
              <a:t>mission is to provide quality service, establish a true partnership with clients, and assist them in building a stronger infrastructure so they can make informed decisions and accomplish their mission and objectives. Her ideal client is a mid-sized nonprofit looking to grow with their accountant. </a:t>
            </a:r>
            <a:r>
              <a:rPr lang="en-US" sz="1200" dirty="0" smtClean="0">
                <a:solidFill>
                  <a:srgbClr val="797979"/>
                </a:solidFill>
              </a:rPr>
              <a:t>Outside </a:t>
            </a:r>
            <a:r>
              <a:rPr lang="en-US" sz="1200" dirty="0">
                <a:solidFill>
                  <a:srgbClr val="797979"/>
                </a:solidFill>
              </a:rPr>
              <a:t>of the office, Hydeh likes to stay active, enjoying running, biking, swimming, skiing, traveling, playing tennis and golf, and shopping with her girls.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19201"/>
            <a:ext cx="990599" cy="1426154"/>
          </a:xfrm>
          <a:prstGeom prst="rect">
            <a:avLst/>
          </a:prstGeom>
        </p:spPr>
      </p:pic>
    </p:spTree>
    <p:extLst>
      <p:ext uri="{BB962C8B-B14F-4D97-AF65-F5344CB8AC3E}">
        <p14:creationId xmlns:p14="http://schemas.microsoft.com/office/powerpoint/2010/main" val="2795309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41095" y="2289068"/>
            <a:ext cx="3354705" cy="2420034"/>
          </a:xfrm>
        </p:spPr>
        <p:txBody>
          <a:bodyPr>
            <a:normAutofit/>
          </a:bodyPr>
          <a:lstStyle/>
          <a:p>
            <a:pPr marL="0" indent="0">
              <a:lnSpc>
                <a:spcPct val="100000"/>
              </a:lnSpc>
              <a:buNone/>
            </a:pPr>
            <a:r>
              <a:rPr lang="en-US" sz="2400" b="1" dirty="0" smtClean="0">
                <a:solidFill>
                  <a:schemeClr val="accent1"/>
                </a:solidFill>
                <a:latin typeface="Helvetica Neue" panose="02000803000000090004" pitchFamily="2"/>
              </a:rPr>
              <a:t>Current GAAP</a:t>
            </a:r>
          </a:p>
          <a:p>
            <a:pPr marL="0" indent="0">
              <a:lnSpc>
                <a:spcPct val="100000"/>
              </a:lnSpc>
              <a:buNone/>
            </a:pPr>
            <a:endParaRPr lang="en-US" sz="2400" b="1" dirty="0" smtClean="0">
              <a:solidFill>
                <a:schemeClr val="accent1"/>
              </a:solidFill>
              <a:latin typeface="Helvetica Neue" panose="02000803000000090004" pitchFamily="2"/>
            </a:endParaRPr>
          </a:p>
          <a:p>
            <a:pPr marL="285750" indent="-285750"/>
            <a:r>
              <a:rPr lang="en-US" sz="1800" dirty="0" smtClean="0">
                <a:solidFill>
                  <a:schemeClr val="bg1">
                    <a:lumMod val="50000"/>
                  </a:schemeClr>
                </a:solidFill>
                <a:latin typeface="Helvetica Neue" panose="02000803000000090004" pitchFamily="2"/>
              </a:rPr>
              <a:t>Statement of functional expenses required for voluntary health and welfare organizations</a:t>
            </a:r>
          </a:p>
          <a:p>
            <a:pPr marL="628650" lvl="1" indent="-285750"/>
            <a:r>
              <a:rPr lang="en-US" sz="1500" dirty="0" smtClean="0">
                <a:solidFill>
                  <a:schemeClr val="bg1">
                    <a:lumMod val="50000"/>
                  </a:schemeClr>
                </a:solidFill>
                <a:latin typeface="Helvetica Neue" panose="02000803000000090004" pitchFamily="2"/>
              </a:rPr>
              <a:t>Not required for other organizations</a:t>
            </a:r>
            <a:endParaRPr lang="en-US" sz="1500" dirty="0">
              <a:solidFill>
                <a:schemeClr val="bg1">
                  <a:lumMod val="50000"/>
                </a:schemeClr>
              </a:solidFill>
              <a:latin typeface="Helvetica Neue" panose="02000803000000090004" pitchFamily="2"/>
            </a:endParaRPr>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5029200" y="2205941"/>
            <a:ext cx="3733800" cy="3508653"/>
          </a:xfrm>
          <a:prstGeom prst="rect">
            <a:avLst/>
          </a:prstGeom>
        </p:spPr>
        <p:txBody>
          <a:bodyPr wrap="square">
            <a:spAutoFit/>
          </a:bodyPr>
          <a:lstStyle/>
          <a:p>
            <a:r>
              <a:rPr lang="en-US" sz="2400" b="1" dirty="0" smtClean="0">
                <a:solidFill>
                  <a:schemeClr val="accent1"/>
                </a:solidFill>
                <a:latin typeface="Helvetica Neue" panose="02000803000000090004" pitchFamily="2"/>
              </a:rPr>
              <a:t>Proposed Changes</a:t>
            </a:r>
          </a:p>
          <a:p>
            <a:endParaRPr lang="en-US" dirty="0">
              <a:solidFill>
                <a:schemeClr val="bg1">
                  <a:lumMod val="50000"/>
                </a:schemeClr>
              </a:solidFill>
              <a:latin typeface="Helvetica Neue" panose="02000803000000090004" pitchFamily="2"/>
            </a:endParaRPr>
          </a:p>
          <a:p>
            <a:endParaRPr lang="en-US" dirty="0" smtClean="0">
              <a:solidFill>
                <a:schemeClr val="bg1">
                  <a:lumMod val="50000"/>
                </a:schemeClr>
              </a:solidFill>
              <a:latin typeface="Helvetica Neue" panose="02000803000000090004" pitchFamily="2"/>
            </a:endParaRPr>
          </a:p>
          <a:p>
            <a:pPr marL="285750" indent="-285750">
              <a:buFont typeface="Arial" panose="020B0604020202020204" pitchFamily="34" charset="0"/>
              <a:buChar char="•"/>
            </a:pPr>
            <a:r>
              <a:rPr lang="en-US" dirty="0" smtClean="0">
                <a:solidFill>
                  <a:schemeClr val="bg1">
                    <a:lumMod val="50000"/>
                  </a:schemeClr>
                </a:solidFill>
                <a:latin typeface="Helvetica Neue" panose="02000803000000090004" pitchFamily="2"/>
              </a:rPr>
              <a:t>Present information about expense by function, nature or both with enhanced disclosures in notes if both are not on the face of the statement</a:t>
            </a:r>
          </a:p>
          <a:p>
            <a:pPr marL="285750" indent="-285750">
              <a:buFont typeface="Arial" panose="020B0604020202020204" pitchFamily="34" charset="0"/>
              <a:buChar char="•"/>
            </a:pPr>
            <a:endParaRPr lang="en-US" dirty="0">
              <a:solidFill>
                <a:schemeClr val="bg1">
                  <a:lumMod val="50000"/>
                </a:schemeClr>
              </a:solidFill>
              <a:latin typeface="Helvetica Neue" panose="02000803000000090004" pitchFamily="2"/>
            </a:endParaRPr>
          </a:p>
          <a:p>
            <a:pPr marL="285750" indent="-285750">
              <a:buFont typeface="Arial" panose="020B0604020202020204" pitchFamily="34" charset="0"/>
              <a:buChar char="•"/>
            </a:pPr>
            <a:r>
              <a:rPr lang="en-US" dirty="0" smtClean="0">
                <a:solidFill>
                  <a:schemeClr val="bg1">
                    <a:lumMod val="50000"/>
                  </a:schemeClr>
                </a:solidFill>
                <a:latin typeface="Helvetica Neue" panose="02000803000000090004" pitchFamily="2"/>
              </a:rPr>
              <a:t>Present investment return net of related investment expenses</a:t>
            </a:r>
          </a:p>
          <a:p>
            <a:pPr marL="742950" lvl="1" indent="-285750">
              <a:buFont typeface="Arial" panose="020B0604020202020204" pitchFamily="34" charset="0"/>
              <a:buChar char="•"/>
            </a:pPr>
            <a:r>
              <a:rPr lang="en-US" dirty="0" smtClean="0">
                <a:solidFill>
                  <a:schemeClr val="bg1">
                    <a:lumMod val="50000"/>
                  </a:schemeClr>
                </a:solidFill>
                <a:latin typeface="Helvetica Neue" panose="02000803000000090004" pitchFamily="2"/>
              </a:rPr>
              <a:t>Currently acceptable, but disclosure needed</a:t>
            </a:r>
            <a:endParaRPr lang="en-US" dirty="0">
              <a:solidFill>
                <a:schemeClr val="bg1">
                  <a:lumMod val="65000"/>
                </a:schemeClr>
              </a:solidFill>
              <a:latin typeface="Helvetica Neue" panose="02000803000000090004" pitchFamily="2"/>
            </a:endParaRPr>
          </a:p>
        </p:txBody>
      </p:sp>
      <p:cxnSp>
        <p:nvCxnSpPr>
          <p:cNvPr id="10" name="Straight Connector 9"/>
          <p:cNvCxnSpPr/>
          <p:nvPr/>
        </p:nvCxnSpPr>
        <p:spPr>
          <a:xfrm>
            <a:off x="4572000" y="2215177"/>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Functional Expenses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2547340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41095" y="2304366"/>
            <a:ext cx="3354705" cy="2420034"/>
          </a:xfrm>
        </p:spPr>
        <p:txBody>
          <a:bodyPr>
            <a:normAutofit/>
          </a:bodyPr>
          <a:lstStyle/>
          <a:p>
            <a:pPr marL="0" indent="0">
              <a:lnSpc>
                <a:spcPct val="100000"/>
              </a:lnSpc>
              <a:buNone/>
            </a:pPr>
            <a:r>
              <a:rPr lang="en-US" sz="2400" b="1" dirty="0" smtClean="0">
                <a:solidFill>
                  <a:schemeClr val="accent1"/>
                </a:solidFill>
                <a:latin typeface="Helvetica Neue" panose="02000803000000090004" pitchFamily="2"/>
              </a:rPr>
              <a:t>Current GAAP</a:t>
            </a:r>
          </a:p>
          <a:p>
            <a:pPr marL="0" indent="0">
              <a:lnSpc>
                <a:spcPct val="100000"/>
              </a:lnSpc>
              <a:buNone/>
            </a:pPr>
            <a:endParaRPr lang="en-US" sz="1800" dirty="0" smtClean="0">
              <a:solidFill>
                <a:schemeClr val="bg1">
                  <a:lumMod val="50000"/>
                </a:schemeClr>
              </a:solidFill>
              <a:latin typeface="Helvetica Neue" panose="02000803000000090004" pitchFamily="2"/>
            </a:endParaRPr>
          </a:p>
          <a:p>
            <a:pPr marL="0" indent="0">
              <a:lnSpc>
                <a:spcPct val="100000"/>
              </a:lnSpc>
              <a:buNone/>
            </a:pPr>
            <a:r>
              <a:rPr lang="en-US" sz="1800" dirty="0" smtClean="0">
                <a:solidFill>
                  <a:schemeClr val="bg1">
                    <a:lumMod val="50000"/>
                  </a:schemeClr>
                </a:solidFill>
                <a:latin typeface="Helvetica Neue" panose="02000803000000090004" pitchFamily="2"/>
              </a:rPr>
              <a:t>Present the net amount for operating cash flows using the </a:t>
            </a:r>
            <a:r>
              <a:rPr lang="en-US" sz="1800" dirty="0" smtClean="0">
                <a:solidFill>
                  <a:schemeClr val="accent1">
                    <a:lumMod val="60000"/>
                    <a:lumOff val="40000"/>
                  </a:schemeClr>
                </a:solidFill>
                <a:latin typeface="Helvetica Neue" panose="02000803000000090004" pitchFamily="2"/>
              </a:rPr>
              <a:t>indirect method </a:t>
            </a:r>
            <a:r>
              <a:rPr lang="en-US" sz="1800" dirty="0" smtClean="0">
                <a:solidFill>
                  <a:schemeClr val="bg1">
                    <a:lumMod val="50000"/>
                  </a:schemeClr>
                </a:solidFill>
                <a:latin typeface="Helvetica Neue" panose="02000803000000090004" pitchFamily="2"/>
              </a:rPr>
              <a:t>(with additional presentation of the direct method permitted)</a:t>
            </a:r>
          </a:p>
          <a:p>
            <a:pPr marL="0" indent="0">
              <a:buNone/>
            </a:pPr>
            <a:endParaRPr lang="en-US" sz="2400" dirty="0">
              <a:solidFill>
                <a:schemeClr val="bg1">
                  <a:lumMod val="50000"/>
                </a:schemeClr>
              </a:solidFill>
              <a:latin typeface="Helvetica Neue" panose="02000803000000090004" pitchFamily="2"/>
            </a:endParaRPr>
          </a:p>
          <a:p>
            <a:pPr marL="0" indent="0" algn="r">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5029200" y="2215177"/>
            <a:ext cx="3733800" cy="2123658"/>
          </a:xfrm>
          <a:prstGeom prst="rect">
            <a:avLst/>
          </a:prstGeom>
        </p:spPr>
        <p:txBody>
          <a:bodyPr wrap="square">
            <a:spAutoFit/>
          </a:bodyPr>
          <a:lstStyle/>
          <a:p>
            <a:r>
              <a:rPr lang="en-US" sz="2400" b="1" dirty="0" smtClean="0">
                <a:solidFill>
                  <a:schemeClr val="accent1"/>
                </a:solidFill>
                <a:latin typeface="Helvetica Neue" panose="02000803000000090004" pitchFamily="2"/>
              </a:rPr>
              <a:t>Proposed Changes</a:t>
            </a:r>
          </a:p>
          <a:p>
            <a:endParaRPr lang="en-US" dirty="0">
              <a:solidFill>
                <a:schemeClr val="bg1">
                  <a:lumMod val="50000"/>
                </a:schemeClr>
              </a:solidFill>
              <a:latin typeface="Helvetica Neue" panose="02000803000000090004" pitchFamily="2"/>
            </a:endParaRPr>
          </a:p>
          <a:p>
            <a:endParaRPr lang="en-US" dirty="0" smtClean="0">
              <a:solidFill>
                <a:schemeClr val="bg1">
                  <a:lumMod val="50000"/>
                </a:schemeClr>
              </a:solidFill>
              <a:latin typeface="Helvetica Neue" panose="02000803000000090004" pitchFamily="2"/>
            </a:endParaRPr>
          </a:p>
          <a:p>
            <a:r>
              <a:rPr lang="en-US" dirty="0" smtClean="0">
                <a:solidFill>
                  <a:schemeClr val="bg1">
                    <a:lumMod val="50000"/>
                  </a:schemeClr>
                </a:solidFill>
                <a:latin typeface="Helvetica Neue" panose="02000803000000090004" pitchFamily="2"/>
              </a:rPr>
              <a:t>Present the net amount for operating cash flows using the </a:t>
            </a:r>
            <a:r>
              <a:rPr lang="en-US" dirty="0" smtClean="0">
                <a:solidFill>
                  <a:schemeClr val="accent1">
                    <a:lumMod val="60000"/>
                    <a:lumOff val="40000"/>
                  </a:schemeClr>
                </a:solidFill>
                <a:latin typeface="Helvetica Neue" panose="02000803000000090004" pitchFamily="2"/>
              </a:rPr>
              <a:t>direct method </a:t>
            </a:r>
            <a:r>
              <a:rPr lang="en-US" dirty="0" smtClean="0">
                <a:solidFill>
                  <a:schemeClr val="bg1">
                    <a:lumMod val="50000"/>
                  </a:schemeClr>
                </a:solidFill>
                <a:latin typeface="Helvetica Neue" panose="02000803000000090004" pitchFamily="2"/>
              </a:rPr>
              <a:t>(with additional presentation of the indirect method permitted, but not required)</a:t>
            </a:r>
          </a:p>
        </p:txBody>
      </p:sp>
      <p:cxnSp>
        <p:nvCxnSpPr>
          <p:cNvPr id="10" name="Straight Connector 9"/>
          <p:cNvCxnSpPr/>
          <p:nvPr/>
        </p:nvCxnSpPr>
        <p:spPr>
          <a:xfrm>
            <a:off x="4572000" y="2215177"/>
            <a:ext cx="0" cy="39570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4400" y="1630402"/>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Statement of Cash Flows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1789214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114801" y="2209800"/>
            <a:ext cx="2133599" cy="4419600"/>
          </a:xfrm>
        </p:spPr>
        <p:txBody>
          <a:bodyPr>
            <a:normAutofit/>
          </a:bodyPr>
          <a:lstStyle/>
          <a:p>
            <a:pPr marL="0" indent="0">
              <a:lnSpc>
                <a:spcPct val="100000"/>
              </a:lnSpc>
              <a:buNone/>
            </a:pPr>
            <a:r>
              <a:rPr lang="en-US" sz="1800" b="1" dirty="0" smtClean="0">
                <a:solidFill>
                  <a:schemeClr val="accent1"/>
                </a:solidFill>
                <a:latin typeface="Helvetica Neue" panose="02000803000000090004" pitchFamily="2"/>
              </a:rPr>
              <a:t>Current GAAP</a:t>
            </a:r>
          </a:p>
          <a:p>
            <a:pPr marL="0" indent="0">
              <a:lnSpc>
                <a:spcPct val="100000"/>
              </a:lnSpc>
              <a:buNone/>
            </a:pPr>
            <a:endParaRPr lang="en-US" sz="1800" dirty="0" smtClean="0">
              <a:solidFill>
                <a:schemeClr val="bg1">
                  <a:lumMod val="50000"/>
                </a:schemeClr>
              </a:solidFill>
              <a:latin typeface="Helvetica Neue" panose="02000803000000090004" pitchFamily="2"/>
            </a:endParaRPr>
          </a:p>
          <a:p>
            <a:pPr marL="0" indent="0">
              <a:lnSpc>
                <a:spcPct val="100000"/>
              </a:lnSpc>
              <a:buNone/>
            </a:pPr>
            <a:r>
              <a:rPr lang="en-US" sz="1400" dirty="0" smtClean="0">
                <a:solidFill>
                  <a:schemeClr val="bg1">
                    <a:lumMod val="50000"/>
                  </a:schemeClr>
                </a:solidFill>
                <a:latin typeface="Helvetica Neue" panose="02000803000000090004" pitchFamily="2"/>
              </a:rPr>
              <a:t>Investing</a:t>
            </a:r>
          </a:p>
          <a:p>
            <a:pPr marL="0" indent="0">
              <a:lnSpc>
                <a:spcPct val="100000"/>
              </a:lnSpc>
              <a:buNone/>
            </a:pPr>
            <a:endParaRPr lang="en-US" sz="1400" dirty="0">
              <a:solidFill>
                <a:schemeClr val="bg1">
                  <a:lumMod val="50000"/>
                </a:schemeClr>
              </a:solidFill>
              <a:latin typeface="Helvetica Neue" panose="02000803000000090004" pitchFamily="2"/>
            </a:endParaRPr>
          </a:p>
          <a:p>
            <a:pPr marL="0" indent="0">
              <a:lnSpc>
                <a:spcPct val="100000"/>
              </a:lnSpc>
              <a:buNone/>
            </a:pPr>
            <a:r>
              <a:rPr lang="en-US" sz="1400" dirty="0" smtClean="0">
                <a:solidFill>
                  <a:schemeClr val="bg1">
                    <a:lumMod val="50000"/>
                  </a:schemeClr>
                </a:solidFill>
                <a:latin typeface="Helvetica Neue" panose="02000803000000090004" pitchFamily="2"/>
              </a:rPr>
              <a:t>Investing</a:t>
            </a:r>
            <a:endParaRPr lang="en-US" sz="1400" dirty="0">
              <a:solidFill>
                <a:schemeClr val="bg1">
                  <a:lumMod val="50000"/>
                </a:schemeClr>
              </a:solidFill>
              <a:latin typeface="Helvetica Neue" panose="02000803000000090004" pitchFamily="2"/>
            </a:endParaRPr>
          </a:p>
          <a:p>
            <a:pPr marL="0" indent="0">
              <a:lnSpc>
                <a:spcPct val="100000"/>
              </a:lnSpc>
              <a:buNone/>
            </a:pPr>
            <a:endParaRPr lang="en-US" sz="1400" dirty="0" smtClean="0">
              <a:solidFill>
                <a:schemeClr val="bg1">
                  <a:lumMod val="50000"/>
                </a:schemeClr>
              </a:solidFill>
              <a:latin typeface="Helvetica Neue" panose="02000803000000090004" pitchFamily="2"/>
            </a:endParaRPr>
          </a:p>
          <a:p>
            <a:pPr marL="0" indent="0">
              <a:lnSpc>
                <a:spcPct val="100000"/>
              </a:lnSpc>
              <a:buNone/>
            </a:pPr>
            <a:r>
              <a:rPr lang="en-US" sz="1400" dirty="0" smtClean="0">
                <a:solidFill>
                  <a:schemeClr val="bg1">
                    <a:lumMod val="50000"/>
                  </a:schemeClr>
                </a:solidFill>
                <a:latin typeface="Helvetica Neue" panose="02000803000000090004" pitchFamily="2"/>
              </a:rPr>
              <a:t>Investing</a:t>
            </a:r>
          </a:p>
          <a:p>
            <a:pPr marL="0" indent="0">
              <a:lnSpc>
                <a:spcPct val="100000"/>
              </a:lnSpc>
              <a:buNone/>
            </a:pPr>
            <a:endParaRPr lang="en-US" sz="1400" dirty="0">
              <a:solidFill>
                <a:schemeClr val="bg1">
                  <a:lumMod val="50000"/>
                </a:schemeClr>
              </a:solidFill>
              <a:latin typeface="Helvetica Neue" panose="02000803000000090004" pitchFamily="2"/>
            </a:endParaRPr>
          </a:p>
          <a:p>
            <a:pPr marL="0" indent="0">
              <a:lnSpc>
                <a:spcPct val="100000"/>
              </a:lnSpc>
              <a:buNone/>
            </a:pPr>
            <a:r>
              <a:rPr lang="en-US" sz="1400" dirty="0" smtClean="0">
                <a:solidFill>
                  <a:schemeClr val="bg1">
                    <a:lumMod val="50000"/>
                  </a:schemeClr>
                </a:solidFill>
                <a:latin typeface="Helvetica Neue" panose="02000803000000090004" pitchFamily="2"/>
              </a:rPr>
              <a:t>Operating</a:t>
            </a:r>
          </a:p>
          <a:p>
            <a:pPr marL="0" indent="0">
              <a:lnSpc>
                <a:spcPct val="100000"/>
              </a:lnSpc>
              <a:buNone/>
            </a:pPr>
            <a:endParaRPr lang="en-US" sz="1400" dirty="0">
              <a:solidFill>
                <a:schemeClr val="bg1">
                  <a:lumMod val="50000"/>
                </a:schemeClr>
              </a:solidFill>
              <a:latin typeface="Helvetica Neue" panose="02000803000000090004" pitchFamily="2"/>
            </a:endParaRPr>
          </a:p>
          <a:p>
            <a:pPr marL="0" indent="0">
              <a:lnSpc>
                <a:spcPct val="100000"/>
              </a:lnSpc>
              <a:buNone/>
            </a:pPr>
            <a:r>
              <a:rPr lang="en-US" sz="1400" dirty="0" smtClean="0">
                <a:solidFill>
                  <a:schemeClr val="bg1">
                    <a:lumMod val="50000"/>
                  </a:schemeClr>
                </a:solidFill>
                <a:latin typeface="Helvetica Neue" panose="02000803000000090004" pitchFamily="2"/>
              </a:rPr>
              <a:t>Operating</a:t>
            </a:r>
          </a:p>
          <a:p>
            <a:pPr marL="0" indent="0">
              <a:buNone/>
            </a:pPr>
            <a:endParaRPr lang="en-US" sz="2400" dirty="0">
              <a:solidFill>
                <a:schemeClr val="bg1">
                  <a:lumMod val="50000"/>
                </a:schemeClr>
              </a:solidFill>
              <a:latin typeface="Helvetica Neue" panose="02000803000000090004" pitchFamily="2"/>
            </a:endParaRPr>
          </a:p>
          <a:p>
            <a:pPr marL="0" indent="0" algn="r">
              <a:buNone/>
            </a:pPr>
            <a:endParaRPr lang="en-US" sz="2400" dirty="0" smtClean="0">
              <a:solidFill>
                <a:schemeClr val="bg1">
                  <a:lumMod val="50000"/>
                </a:schemeClr>
              </a:solidFill>
              <a:latin typeface="Helvetica Neue" panose="02000803000000090004" pitchFamily="2"/>
            </a:endParaRPr>
          </a:p>
          <a:p>
            <a:pPr marL="0" indent="0">
              <a:buNone/>
            </a:pPr>
            <a:endParaRPr lang="en-US" sz="2400" dirty="0" smtClean="0">
              <a:latin typeface="Helvetica Neue" panose="02000803000000090004" pitchFamily="2"/>
            </a:endParaRPr>
          </a:p>
          <a:p>
            <a:pPr marL="0" indent="0">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9" name="Rectangle 8"/>
          <p:cNvSpPr/>
          <p:nvPr/>
        </p:nvSpPr>
        <p:spPr>
          <a:xfrm>
            <a:off x="6553200" y="2168128"/>
            <a:ext cx="2362200" cy="4308872"/>
          </a:xfrm>
          <a:prstGeom prst="rect">
            <a:avLst/>
          </a:prstGeom>
        </p:spPr>
        <p:txBody>
          <a:bodyPr wrap="square">
            <a:spAutoFit/>
          </a:bodyPr>
          <a:lstStyle/>
          <a:p>
            <a:r>
              <a:rPr lang="en-US" b="1" dirty="0" smtClean="0">
                <a:solidFill>
                  <a:schemeClr val="accent1"/>
                </a:solidFill>
                <a:latin typeface="Helvetica Neue" panose="02000803000000090004" pitchFamily="2"/>
              </a:rPr>
              <a:t>Proposed Changes</a:t>
            </a:r>
          </a:p>
          <a:p>
            <a:endParaRPr lang="en-US"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r>
              <a:rPr lang="en-US" sz="1400" dirty="0" smtClean="0">
                <a:solidFill>
                  <a:schemeClr val="bg1">
                    <a:lumMod val="50000"/>
                  </a:schemeClr>
                </a:solidFill>
                <a:latin typeface="Helvetica Neue" panose="02000803000000090004" pitchFamily="2"/>
              </a:rPr>
              <a:t>Operating</a:t>
            </a:r>
          </a:p>
          <a:p>
            <a:endParaRPr lang="en-US" sz="1400"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r>
              <a:rPr lang="en-US" sz="1400" dirty="0" smtClean="0">
                <a:solidFill>
                  <a:schemeClr val="bg1">
                    <a:lumMod val="50000"/>
                  </a:schemeClr>
                </a:solidFill>
                <a:latin typeface="Helvetica Neue" panose="02000803000000090004" pitchFamily="2"/>
              </a:rPr>
              <a:t>Operating</a:t>
            </a:r>
          </a:p>
          <a:p>
            <a:endParaRPr lang="en-US" sz="1400"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r>
              <a:rPr lang="en-US" sz="1400" dirty="0" smtClean="0">
                <a:solidFill>
                  <a:schemeClr val="bg1">
                    <a:lumMod val="50000"/>
                  </a:schemeClr>
                </a:solidFill>
                <a:latin typeface="Helvetica Neue" panose="02000803000000090004" pitchFamily="2"/>
              </a:rPr>
              <a:t>Operating</a:t>
            </a:r>
          </a:p>
          <a:p>
            <a:endParaRPr lang="en-US" sz="1400"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r>
              <a:rPr lang="en-US" sz="1400" dirty="0" smtClean="0">
                <a:solidFill>
                  <a:schemeClr val="bg1">
                    <a:lumMod val="50000"/>
                  </a:schemeClr>
                </a:solidFill>
                <a:latin typeface="Helvetica Neue" panose="02000803000000090004" pitchFamily="2"/>
              </a:rPr>
              <a:t>Financing</a:t>
            </a:r>
          </a:p>
          <a:p>
            <a:endParaRPr lang="en-US" sz="1400"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a:p>
            <a:r>
              <a:rPr lang="en-US" sz="1400" dirty="0">
                <a:solidFill>
                  <a:schemeClr val="bg1">
                    <a:lumMod val="50000"/>
                  </a:schemeClr>
                </a:solidFill>
                <a:latin typeface="Helvetica Neue" panose="02000803000000090004" pitchFamily="2"/>
              </a:rPr>
              <a:t>Investing</a:t>
            </a:r>
          </a:p>
          <a:p>
            <a:endParaRPr lang="en-US" sz="1400" dirty="0">
              <a:solidFill>
                <a:schemeClr val="bg1">
                  <a:lumMod val="50000"/>
                </a:schemeClr>
              </a:solidFill>
              <a:latin typeface="Helvetica Neue" panose="02000803000000090004" pitchFamily="2"/>
            </a:endParaRPr>
          </a:p>
          <a:p>
            <a:endParaRPr lang="en-US" sz="1400" dirty="0" smtClean="0">
              <a:solidFill>
                <a:schemeClr val="bg1">
                  <a:lumMod val="50000"/>
                </a:schemeClr>
              </a:solidFill>
              <a:latin typeface="Helvetica Neue" panose="02000803000000090004" pitchFamily="2"/>
            </a:endParaRPr>
          </a:p>
        </p:txBody>
      </p:sp>
      <p:cxnSp>
        <p:nvCxnSpPr>
          <p:cNvPr id="10" name="Straight Connector 9"/>
          <p:cNvCxnSpPr/>
          <p:nvPr/>
        </p:nvCxnSpPr>
        <p:spPr>
          <a:xfrm>
            <a:off x="6400800" y="2443777"/>
            <a:ext cx="0" cy="40332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52400" y="2133600"/>
            <a:ext cx="3581400" cy="4343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smtClean="0">
                <a:solidFill>
                  <a:schemeClr val="accent1"/>
                </a:solidFill>
                <a:latin typeface="Helvetica Neue" panose="02000803000000090004" pitchFamily="2"/>
              </a:rPr>
              <a:t>Cash Flow Activity </a:t>
            </a:r>
          </a:p>
          <a:p>
            <a:pPr marL="0" indent="0">
              <a:lnSpc>
                <a:spcPct val="100000"/>
              </a:lnSpc>
              <a:buFont typeface="Arial" panose="020B0604020202020204" pitchFamily="34" charset="0"/>
              <a:buNone/>
            </a:pPr>
            <a:endParaRPr lang="en-US" sz="1800" dirty="0" smtClean="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r>
              <a:rPr lang="en-US" sz="1400" dirty="0" smtClean="0">
                <a:solidFill>
                  <a:schemeClr val="bg1">
                    <a:lumMod val="50000"/>
                  </a:schemeClr>
                </a:solidFill>
                <a:latin typeface="Helvetica Neue" panose="02000803000000090004" pitchFamily="2"/>
              </a:rPr>
              <a:t>Purchase of long-lived assets</a:t>
            </a:r>
          </a:p>
          <a:p>
            <a:pPr marL="0" indent="0">
              <a:lnSpc>
                <a:spcPct val="100000"/>
              </a:lnSpc>
              <a:buFont typeface="Arial" panose="020B0604020202020204" pitchFamily="34" charset="0"/>
              <a:buNone/>
            </a:pPr>
            <a:endParaRPr lang="en-US" sz="1400" dirty="0" smtClean="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r>
              <a:rPr lang="en-US" sz="1400" dirty="0" smtClean="0">
                <a:solidFill>
                  <a:schemeClr val="bg1">
                    <a:lumMod val="50000"/>
                  </a:schemeClr>
                </a:solidFill>
                <a:latin typeface="Helvetica Neue" panose="02000803000000090004" pitchFamily="2"/>
              </a:rPr>
              <a:t>Contributions restricted to acquire long-lived assets</a:t>
            </a:r>
          </a:p>
          <a:p>
            <a:pPr marL="0" indent="0">
              <a:lnSpc>
                <a:spcPct val="100000"/>
              </a:lnSpc>
              <a:buFont typeface="Arial" panose="020B0604020202020204" pitchFamily="34" charset="0"/>
              <a:buNone/>
            </a:pPr>
            <a:endParaRPr lang="en-US" sz="1400" dirty="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r>
              <a:rPr lang="en-US" sz="1400" dirty="0" smtClean="0">
                <a:solidFill>
                  <a:schemeClr val="bg1">
                    <a:lumMod val="50000"/>
                  </a:schemeClr>
                </a:solidFill>
                <a:latin typeface="Helvetica Neue" panose="02000803000000090004" pitchFamily="2"/>
              </a:rPr>
              <a:t>Sales of long-lived assets</a:t>
            </a:r>
          </a:p>
          <a:p>
            <a:pPr marL="0" indent="0">
              <a:lnSpc>
                <a:spcPct val="100000"/>
              </a:lnSpc>
              <a:buFont typeface="Arial" panose="020B0604020202020204" pitchFamily="34" charset="0"/>
              <a:buNone/>
            </a:pPr>
            <a:endParaRPr lang="en-US" sz="1400" dirty="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r>
              <a:rPr lang="en-US" sz="1400" dirty="0" smtClean="0">
                <a:solidFill>
                  <a:schemeClr val="bg1">
                    <a:lumMod val="50000"/>
                  </a:schemeClr>
                </a:solidFill>
                <a:latin typeface="Helvetica Neue" panose="02000803000000090004" pitchFamily="2"/>
              </a:rPr>
              <a:t>Payment of interest on borrowings</a:t>
            </a:r>
          </a:p>
          <a:p>
            <a:pPr marL="0" indent="0">
              <a:lnSpc>
                <a:spcPct val="100000"/>
              </a:lnSpc>
              <a:buFont typeface="Arial" panose="020B0604020202020204" pitchFamily="34" charset="0"/>
              <a:buNone/>
            </a:pPr>
            <a:endParaRPr lang="en-US" sz="1400" dirty="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r>
              <a:rPr lang="en-US" sz="1400" dirty="0" smtClean="0">
                <a:solidFill>
                  <a:schemeClr val="bg1">
                    <a:lumMod val="50000"/>
                  </a:schemeClr>
                </a:solidFill>
                <a:latin typeface="Helvetica Neue" panose="02000803000000090004" pitchFamily="2"/>
              </a:rPr>
              <a:t>Receipts of interest and dividends on loans and investments other than those made for programmatic purposes</a:t>
            </a:r>
            <a:endParaRPr lang="en-US" sz="1400" dirty="0">
              <a:solidFill>
                <a:schemeClr val="bg1">
                  <a:lumMod val="50000"/>
                </a:schemeClr>
              </a:solidFill>
              <a:latin typeface="Helvetica Neue" panose="02000803000000090004" pitchFamily="2"/>
            </a:endParaRPr>
          </a:p>
          <a:p>
            <a:pPr marL="0" indent="0">
              <a:lnSpc>
                <a:spcPct val="100000"/>
              </a:lnSpc>
              <a:buFont typeface="Arial" panose="020B0604020202020204" pitchFamily="34" charset="0"/>
              <a:buNone/>
            </a:pPr>
            <a:endParaRPr lang="en-US" sz="1400" dirty="0" smtClean="0">
              <a:solidFill>
                <a:schemeClr val="bg1">
                  <a:lumMod val="50000"/>
                </a:schemeClr>
              </a:solidFill>
              <a:latin typeface="Helvetica Neue" panose="02000803000000090004" pitchFamily="2"/>
            </a:endParaRPr>
          </a:p>
          <a:p>
            <a:pPr marL="0" indent="0">
              <a:buFont typeface="Arial" panose="020B0604020202020204" pitchFamily="34" charset="0"/>
              <a:buNone/>
            </a:pPr>
            <a:endParaRPr lang="en-US" sz="2400" dirty="0" smtClean="0">
              <a:solidFill>
                <a:schemeClr val="bg1">
                  <a:lumMod val="50000"/>
                </a:schemeClr>
              </a:solidFill>
              <a:latin typeface="Helvetica Neue" panose="02000803000000090004" pitchFamily="2"/>
            </a:endParaRPr>
          </a:p>
          <a:p>
            <a:pPr marL="0" indent="0" algn="r">
              <a:buFont typeface="Arial" panose="020B0604020202020204" pitchFamily="34" charset="0"/>
              <a:buNone/>
            </a:pPr>
            <a:endParaRPr lang="en-US" sz="2400" dirty="0" smtClean="0">
              <a:solidFill>
                <a:schemeClr val="bg1">
                  <a:lumMod val="50000"/>
                </a:schemeClr>
              </a:solidFill>
              <a:latin typeface="Helvetica Neue" panose="02000803000000090004" pitchFamily="2"/>
            </a:endParaRPr>
          </a:p>
          <a:p>
            <a:endParaRPr lang="en-US" sz="2400" dirty="0" smtClean="0">
              <a:latin typeface="Helvetica Neue" panose="02000803000000090004" pitchFamily="2"/>
            </a:endParaRPr>
          </a:p>
          <a:p>
            <a:pPr marL="0" indent="0">
              <a:buFont typeface="Arial" panose="020B0604020202020204" pitchFamily="34" charset="0"/>
              <a:buNone/>
            </a:pPr>
            <a:endParaRPr lang="en-US" dirty="0"/>
          </a:p>
        </p:txBody>
      </p:sp>
      <p:cxnSp>
        <p:nvCxnSpPr>
          <p:cNvPr id="12" name="Straight Connector 11"/>
          <p:cNvCxnSpPr/>
          <p:nvPr/>
        </p:nvCxnSpPr>
        <p:spPr>
          <a:xfrm>
            <a:off x="3886200" y="2443777"/>
            <a:ext cx="0" cy="4033223"/>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8600" y="3428999"/>
            <a:ext cx="8763002" cy="1"/>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28598" y="4114799"/>
            <a:ext cx="8763002" cy="1"/>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8598" y="4800599"/>
            <a:ext cx="8763002" cy="1"/>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28598" y="5486399"/>
            <a:ext cx="8763002" cy="1"/>
          </a:xfrm>
          <a:prstGeom prst="line">
            <a:avLst/>
          </a:prstGeom>
          <a:ln>
            <a:solidFill>
              <a:srgbClr val="91A5A5"/>
            </a:solidFill>
            <a:prstDash val="lg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4400" y="1524000"/>
            <a:ext cx="7315200" cy="584775"/>
          </a:xfrm>
          <a:prstGeom prst="rect">
            <a:avLst/>
          </a:prstGeom>
        </p:spPr>
        <p:txBody>
          <a:bodyPr wrap="square">
            <a:spAutoFit/>
          </a:bodyPr>
          <a:lstStyle/>
          <a:p>
            <a:pPr algn="ctr"/>
            <a:r>
              <a:rPr lang="en-US" sz="3200" dirty="0" smtClean="0">
                <a:solidFill>
                  <a:schemeClr val="accent1"/>
                </a:solidFill>
                <a:latin typeface="Helvetica Neue" panose="02000803000000090004" pitchFamily="2"/>
              </a:rPr>
              <a:t>Other Changes</a:t>
            </a:r>
            <a:endParaRPr lang="en-US" dirty="0" smtClean="0">
              <a:solidFill>
                <a:schemeClr val="bg1">
                  <a:lumMod val="50000"/>
                </a:schemeClr>
              </a:solidFill>
              <a:latin typeface="Helvetica Neue" panose="02000803000000090004" pitchFamily="2"/>
            </a:endParaRPr>
          </a:p>
        </p:txBody>
      </p:sp>
    </p:spTree>
    <p:extLst>
      <p:ext uri="{BB962C8B-B14F-4D97-AF65-F5344CB8AC3E}">
        <p14:creationId xmlns:p14="http://schemas.microsoft.com/office/powerpoint/2010/main" val="868150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4" name="Rectangle 3"/>
          <p:cNvSpPr/>
          <p:nvPr/>
        </p:nvSpPr>
        <p:spPr>
          <a:xfrm>
            <a:off x="1668038" y="1981200"/>
            <a:ext cx="5807923" cy="3170099"/>
          </a:xfrm>
          <a:prstGeom prst="rect">
            <a:avLst/>
          </a:prstGeom>
        </p:spPr>
        <p:txBody>
          <a:bodyPr wrap="square">
            <a:spAutoFit/>
          </a:bodyPr>
          <a:lstStyle/>
          <a:p>
            <a:pPr lvl="0"/>
            <a:endParaRPr lang="en-US" dirty="0">
              <a:solidFill>
                <a:prstClr val="white">
                  <a:lumMod val="50000"/>
                </a:prstClr>
              </a:solidFill>
              <a:latin typeface="Helvetica Neue" panose="02000803000000090004" pitchFamily="2"/>
            </a:endParaRPr>
          </a:p>
          <a:p>
            <a:r>
              <a:rPr lang="en-US" sz="2400" dirty="0">
                <a:solidFill>
                  <a:schemeClr val="accent1"/>
                </a:solidFill>
                <a:latin typeface="Helvetica Neue" panose="02000803000000090004" pitchFamily="2"/>
              </a:rPr>
              <a:t>Enhanced Disclosures</a:t>
            </a:r>
          </a:p>
          <a:p>
            <a:pPr lvl="0"/>
            <a:endParaRPr lang="en-US"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Governing board designations, appropriations and similar transfers that result in the addition or removal of self-imposed limits on the use of resources without donor-imposed restrictions. </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The composition of net assets with donor restrictions at the end of the period and how such restrictions affect the use of resources. </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Management of liquidity, including quantitative information as of the reporting date about financial assets available to meet near-term demands for cash.</a:t>
            </a:r>
          </a:p>
        </p:txBody>
      </p:sp>
    </p:spTree>
    <p:extLst>
      <p:ext uri="{BB962C8B-B14F-4D97-AF65-F5344CB8AC3E}">
        <p14:creationId xmlns:p14="http://schemas.microsoft.com/office/powerpoint/2010/main" val="163916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pPr algn="ctr"/>
            <a:r>
              <a:rPr lang="en-US" sz="3600" dirty="0" smtClean="0">
                <a:latin typeface="Helvetica Neue" panose="02000803000000090004" pitchFamily="2"/>
              </a:rPr>
              <a:t>Proposed Changes to Accounting and Reporting for Nonprofit Organizations</a:t>
            </a:r>
            <a:endParaRPr lang="en-US" sz="3600" dirty="0">
              <a:latin typeface="Helvetica Neue" panose="02000803000000090004" pitchFamily="2"/>
            </a:endParaRPr>
          </a:p>
        </p:txBody>
      </p:sp>
      <p:sp>
        <p:nvSpPr>
          <p:cNvPr id="4" name="Rectangle 3"/>
          <p:cNvSpPr/>
          <p:nvPr/>
        </p:nvSpPr>
        <p:spPr>
          <a:xfrm>
            <a:off x="1668038" y="1981200"/>
            <a:ext cx="5807923" cy="2739211"/>
          </a:xfrm>
          <a:prstGeom prst="rect">
            <a:avLst/>
          </a:prstGeom>
        </p:spPr>
        <p:txBody>
          <a:bodyPr wrap="square">
            <a:spAutoFit/>
          </a:bodyPr>
          <a:lstStyle/>
          <a:p>
            <a:pPr lvl="0"/>
            <a:endParaRPr lang="en-US" dirty="0">
              <a:solidFill>
                <a:prstClr val="white">
                  <a:lumMod val="50000"/>
                </a:prstClr>
              </a:solidFill>
              <a:latin typeface="Helvetica Neue" panose="02000803000000090004" pitchFamily="2"/>
            </a:endParaRPr>
          </a:p>
          <a:p>
            <a:r>
              <a:rPr lang="en-US" sz="2400" dirty="0">
                <a:solidFill>
                  <a:schemeClr val="accent1"/>
                </a:solidFill>
                <a:latin typeface="Helvetica Neue" panose="02000803000000090004" pitchFamily="2"/>
              </a:rPr>
              <a:t>Enhanced Disclosures</a:t>
            </a:r>
          </a:p>
          <a:p>
            <a:pPr lvl="0"/>
            <a:endParaRPr lang="en-US"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Expenses, including amounts for operating expense by both their nature and function.</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The method used to allocate costs among program and support functions.</a:t>
            </a:r>
          </a:p>
          <a:p>
            <a:pPr marL="285750" lvl="0" indent="-285750">
              <a:buFont typeface="Arial" panose="020B0604020202020204" pitchFamily="34" charset="0"/>
              <a:buChar char="•"/>
            </a:pPr>
            <a:endParaRPr lang="en-US" sz="1400" dirty="0">
              <a:solidFill>
                <a:prstClr val="white">
                  <a:lumMod val="50000"/>
                </a:prstClr>
              </a:solidFill>
              <a:latin typeface="Helvetica Neue" panose="02000803000000090004" pitchFamily="2"/>
            </a:endParaRPr>
          </a:p>
          <a:p>
            <a:pPr marL="285750" lvl="0" indent="-285750">
              <a:buFont typeface="Arial" panose="020B0604020202020204" pitchFamily="34" charset="0"/>
              <a:buChar char="•"/>
            </a:pPr>
            <a:r>
              <a:rPr lang="en-US" sz="1400" dirty="0" smtClean="0">
                <a:solidFill>
                  <a:prstClr val="white">
                    <a:lumMod val="50000"/>
                  </a:prstClr>
                </a:solidFill>
                <a:latin typeface="Helvetica Neue" panose="02000803000000090004" pitchFamily="2"/>
              </a:rPr>
              <a:t>Underwater endowment funds (i.e., donor-restricted endowment funds for which the fair value of the fund is less than either the original gift amount or the amount required to be maintained by the donor law).</a:t>
            </a:r>
          </a:p>
        </p:txBody>
      </p:sp>
    </p:spTree>
    <p:extLst>
      <p:ext uri="{BB962C8B-B14F-4D97-AF65-F5344CB8AC3E}">
        <p14:creationId xmlns:p14="http://schemas.microsoft.com/office/powerpoint/2010/main" val="1438357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pPr algn="ctr"/>
            <a:r>
              <a:rPr lang="en-US" sz="3600" dirty="0" smtClean="0">
                <a:latin typeface="Helvetica Neue" panose="02000803000000090004" pitchFamily="2"/>
              </a:rPr>
              <a:t>Questions</a:t>
            </a:r>
            <a:r>
              <a:rPr lang="en-US" dirty="0" smtClean="0">
                <a:latin typeface="Helvetica Neue" panose="02000803000000090004" pitchFamily="2"/>
              </a:rPr>
              <a:t>?</a:t>
            </a:r>
            <a:endParaRPr lang="en-US" dirty="0">
              <a:latin typeface="Helvetica Neue" panose="02000803000000090004" pitchFamily="2"/>
            </a:endParaRPr>
          </a:p>
        </p:txBody>
      </p:sp>
      <p:sp>
        <p:nvSpPr>
          <p:cNvPr id="3" name="Rectangle 2"/>
          <p:cNvSpPr/>
          <p:nvPr/>
        </p:nvSpPr>
        <p:spPr>
          <a:xfrm>
            <a:off x="2910032" y="2043065"/>
            <a:ext cx="4572000" cy="3046988"/>
          </a:xfrm>
          <a:prstGeom prst="rect">
            <a:avLst/>
          </a:prstGeom>
        </p:spPr>
        <p:txBody>
          <a:bodyPr>
            <a:spAutoFit/>
          </a:bodyPr>
          <a:lstStyle/>
          <a:p>
            <a:r>
              <a:rPr lang="en-US" sz="2400" dirty="0" smtClean="0">
                <a:solidFill>
                  <a:schemeClr val="bg1">
                    <a:lumMod val="50000"/>
                  </a:schemeClr>
                </a:solidFill>
                <a:latin typeface="Helvetica Neue" panose="02000803000000090004" pitchFamily="2"/>
              </a:rPr>
              <a:t>Hydeh Ghaffari, CPA, Partner</a:t>
            </a:r>
          </a:p>
          <a:p>
            <a:r>
              <a:rPr lang="en-US" dirty="0" smtClean="0">
                <a:solidFill>
                  <a:schemeClr val="bg1">
                    <a:lumMod val="50000"/>
                  </a:schemeClr>
                </a:solidFill>
                <a:latin typeface="Helvetica Neue" panose="02000803000000090004" pitchFamily="2"/>
              </a:rPr>
              <a:t>Phone</a:t>
            </a:r>
            <a:r>
              <a:rPr lang="en-US" dirty="0">
                <a:solidFill>
                  <a:schemeClr val="bg1">
                    <a:lumMod val="50000"/>
                  </a:schemeClr>
                </a:solidFill>
                <a:latin typeface="Helvetica Neue" panose="02000803000000090004" pitchFamily="2"/>
              </a:rPr>
              <a:t>: </a:t>
            </a:r>
            <a:r>
              <a:rPr lang="en-US" dirty="0" smtClean="0">
                <a:solidFill>
                  <a:schemeClr val="bg1">
                    <a:lumMod val="50000"/>
                  </a:schemeClr>
                </a:solidFill>
                <a:latin typeface="Helvetica Neue" panose="02000803000000090004" pitchFamily="2"/>
              </a:rPr>
              <a:t>(510) 834-6542 </a:t>
            </a:r>
            <a:r>
              <a:rPr lang="en-US" dirty="0" err="1" smtClean="0">
                <a:solidFill>
                  <a:schemeClr val="bg1">
                    <a:lumMod val="50000"/>
                  </a:schemeClr>
                </a:solidFill>
                <a:latin typeface="Helvetica Neue" panose="02000803000000090004" pitchFamily="2"/>
              </a:rPr>
              <a:t>ext</a:t>
            </a:r>
            <a:r>
              <a:rPr lang="en-US" dirty="0" smtClean="0">
                <a:solidFill>
                  <a:schemeClr val="bg1">
                    <a:lumMod val="50000"/>
                  </a:schemeClr>
                </a:solidFill>
                <a:latin typeface="Helvetica Neue" panose="02000803000000090004" pitchFamily="2"/>
              </a:rPr>
              <a:t> 303</a:t>
            </a:r>
          </a:p>
          <a:p>
            <a:r>
              <a:rPr lang="en-US" dirty="0" smtClean="0">
                <a:solidFill>
                  <a:schemeClr val="bg1">
                    <a:lumMod val="50000"/>
                  </a:schemeClr>
                </a:solidFill>
                <a:latin typeface="Helvetica Neue" panose="02000803000000090004" pitchFamily="2"/>
              </a:rPr>
              <a:t>Email</a:t>
            </a:r>
            <a:r>
              <a:rPr lang="en-US" dirty="0">
                <a:solidFill>
                  <a:schemeClr val="bg1">
                    <a:lumMod val="50000"/>
                  </a:schemeClr>
                </a:solidFill>
                <a:latin typeface="Helvetica Neue" panose="02000803000000090004" pitchFamily="2"/>
              </a:rPr>
              <a:t>: </a:t>
            </a:r>
            <a:r>
              <a:rPr lang="en-US" dirty="0" smtClean="0">
                <a:solidFill>
                  <a:schemeClr val="bg1">
                    <a:lumMod val="50000"/>
                  </a:schemeClr>
                </a:solidFill>
                <a:latin typeface="Helvetica Neue" panose="02000803000000090004" pitchFamily="2"/>
                <a:hlinkClick r:id="rId2"/>
              </a:rPr>
              <a:t>hghaffari@dzhphillips.com</a:t>
            </a:r>
            <a:r>
              <a:rPr lang="en-US" dirty="0" smtClean="0">
                <a:solidFill>
                  <a:schemeClr val="bg1">
                    <a:lumMod val="50000"/>
                  </a:schemeClr>
                </a:solidFill>
                <a:latin typeface="Helvetica Neue" panose="02000803000000090004" pitchFamily="2"/>
              </a:rPr>
              <a:t> </a:t>
            </a:r>
            <a:endParaRPr lang="en-US" dirty="0">
              <a:solidFill>
                <a:schemeClr val="bg1">
                  <a:lumMod val="50000"/>
                </a:schemeClr>
              </a:solidFill>
              <a:latin typeface="Helvetica Neue" panose="02000803000000090004" pitchFamily="2"/>
            </a:endParaRPr>
          </a:p>
          <a:p>
            <a:endParaRPr lang="en-US" sz="2400" dirty="0" smtClean="0">
              <a:solidFill>
                <a:schemeClr val="bg1">
                  <a:lumMod val="50000"/>
                </a:schemeClr>
              </a:solidFill>
              <a:latin typeface="Helvetica Neue" panose="02000803000000090004" pitchFamily="2"/>
            </a:endParaRPr>
          </a:p>
          <a:p>
            <a:endParaRPr lang="en-US" sz="2400" dirty="0" smtClean="0">
              <a:solidFill>
                <a:schemeClr val="bg1">
                  <a:lumMod val="50000"/>
                </a:schemeClr>
              </a:solidFill>
              <a:latin typeface="Helvetica Neue" panose="02000803000000090004" pitchFamily="2"/>
            </a:endParaRPr>
          </a:p>
          <a:p>
            <a:endParaRPr lang="en-US" sz="2400" dirty="0">
              <a:solidFill>
                <a:schemeClr val="bg1">
                  <a:lumMod val="50000"/>
                </a:schemeClr>
              </a:solidFill>
              <a:latin typeface="Helvetica Neue" panose="02000803000000090004" pitchFamily="2"/>
            </a:endParaRPr>
          </a:p>
          <a:p>
            <a:r>
              <a:rPr lang="en-US" sz="2400" dirty="0" smtClean="0">
                <a:solidFill>
                  <a:schemeClr val="bg1">
                    <a:lumMod val="50000"/>
                  </a:schemeClr>
                </a:solidFill>
                <a:latin typeface="Helvetica Neue" panose="02000803000000090004" pitchFamily="2"/>
              </a:rPr>
              <a:t>Kevin O’Connell, CPA, Audit Manager</a:t>
            </a:r>
          </a:p>
          <a:p>
            <a:r>
              <a:rPr lang="en-US" dirty="0" smtClean="0">
                <a:solidFill>
                  <a:schemeClr val="bg1">
                    <a:lumMod val="50000"/>
                  </a:schemeClr>
                </a:solidFill>
                <a:latin typeface="Helvetica Neue" panose="02000803000000090004" pitchFamily="2"/>
              </a:rPr>
              <a:t>Phone</a:t>
            </a:r>
            <a:r>
              <a:rPr lang="en-US" dirty="0">
                <a:solidFill>
                  <a:schemeClr val="bg1">
                    <a:lumMod val="50000"/>
                  </a:schemeClr>
                </a:solidFill>
                <a:latin typeface="Helvetica Neue" panose="02000803000000090004" pitchFamily="2"/>
              </a:rPr>
              <a:t>: (415) </a:t>
            </a:r>
            <a:r>
              <a:rPr lang="en-US" dirty="0" smtClean="0">
                <a:solidFill>
                  <a:schemeClr val="bg1">
                    <a:lumMod val="50000"/>
                  </a:schemeClr>
                </a:solidFill>
                <a:latin typeface="Helvetica Neue" panose="02000803000000090004" pitchFamily="2"/>
              </a:rPr>
              <a:t>655-6207 </a:t>
            </a:r>
          </a:p>
          <a:p>
            <a:r>
              <a:rPr lang="en-US" dirty="0" smtClean="0">
                <a:solidFill>
                  <a:schemeClr val="bg1">
                    <a:lumMod val="50000"/>
                  </a:schemeClr>
                </a:solidFill>
                <a:latin typeface="Helvetica Neue" panose="02000803000000090004" pitchFamily="2"/>
              </a:rPr>
              <a:t>Email</a:t>
            </a:r>
            <a:r>
              <a:rPr lang="en-US" dirty="0">
                <a:solidFill>
                  <a:schemeClr val="bg1">
                    <a:lumMod val="50000"/>
                  </a:schemeClr>
                </a:solidFill>
                <a:latin typeface="Helvetica Neue" panose="02000803000000090004" pitchFamily="2"/>
              </a:rPr>
              <a:t>: </a:t>
            </a:r>
            <a:r>
              <a:rPr lang="en-US" dirty="0" smtClean="0">
                <a:solidFill>
                  <a:schemeClr val="bg1">
                    <a:lumMod val="50000"/>
                  </a:schemeClr>
                </a:solidFill>
                <a:latin typeface="Helvetica Neue" panose="02000803000000090004" pitchFamily="2"/>
                <a:hlinkClick r:id="rId3"/>
              </a:rPr>
              <a:t>koconnell@dzhphillips.com</a:t>
            </a:r>
            <a:r>
              <a:rPr lang="en-US" dirty="0" smtClean="0">
                <a:solidFill>
                  <a:schemeClr val="bg1">
                    <a:lumMod val="50000"/>
                  </a:schemeClr>
                </a:solidFill>
                <a:latin typeface="Helvetica Neue" panose="02000803000000090004" pitchFamily="2"/>
              </a:rPr>
              <a:t> </a:t>
            </a:r>
            <a:endParaRPr lang="en-US" dirty="0">
              <a:solidFill>
                <a:schemeClr val="bg1">
                  <a:lumMod val="50000"/>
                </a:schemeClr>
              </a:solidFill>
              <a:latin typeface="Helvetica Neue" panose="02000803000000090004" pitchFamily="2"/>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828800"/>
            <a:ext cx="990599" cy="14261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513" y="3728635"/>
            <a:ext cx="964486" cy="1426700"/>
          </a:xfrm>
          <a:prstGeom prst="rect">
            <a:avLst/>
          </a:prstGeom>
        </p:spPr>
      </p:pic>
    </p:spTree>
    <p:extLst>
      <p:ext uri="{BB962C8B-B14F-4D97-AF65-F5344CB8AC3E}">
        <p14:creationId xmlns:p14="http://schemas.microsoft.com/office/powerpoint/2010/main" val="262217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en-US" sz="3600" dirty="0" smtClean="0">
                <a:latin typeface="Helvetica Neue" panose="02000803000000090004" pitchFamily="2"/>
              </a:rPr>
              <a:t>Kevin O’Connell, Audit Manager</a:t>
            </a:r>
          </a:p>
        </p:txBody>
      </p:sp>
      <p:sp>
        <p:nvSpPr>
          <p:cNvPr id="6" name="Rectangle 5"/>
          <p:cNvSpPr/>
          <p:nvPr/>
        </p:nvSpPr>
        <p:spPr>
          <a:xfrm>
            <a:off x="933450" y="1295400"/>
            <a:ext cx="7296150" cy="4358116"/>
          </a:xfrm>
          <a:prstGeom prst="rect">
            <a:avLst/>
          </a:prstGeom>
        </p:spPr>
        <p:txBody>
          <a:bodyPr wrap="square">
            <a:spAutoFit/>
          </a:bodyPr>
          <a:lstStyle/>
          <a:p>
            <a:pPr lvl="0" algn="just" defTabSz="1087444">
              <a:lnSpc>
                <a:spcPct val="110000"/>
              </a:lnSpc>
              <a:defRPr/>
            </a:pPr>
            <a:r>
              <a:rPr lang="en-US" sz="1200" dirty="0" smtClean="0">
                <a:solidFill>
                  <a:srgbClr val="797979"/>
                </a:solidFill>
              </a:rPr>
              <a:t>	</a:t>
            </a:r>
            <a:r>
              <a:rPr lang="en-US" sz="1200" dirty="0">
                <a:solidFill>
                  <a:srgbClr val="797979"/>
                </a:solidFill>
              </a:rPr>
              <a:t> </a:t>
            </a:r>
            <a:r>
              <a:rPr lang="en-US" sz="1200" dirty="0" smtClean="0">
                <a:solidFill>
                  <a:srgbClr val="797979"/>
                </a:solidFill>
              </a:rPr>
              <a:t>Kevin </a:t>
            </a:r>
            <a:r>
              <a:rPr lang="en-US" sz="1200" dirty="0">
                <a:solidFill>
                  <a:srgbClr val="797979"/>
                </a:solidFill>
              </a:rPr>
              <a:t>specializes in audit and compliance services for commercial enterprises and nonprofit </a:t>
            </a:r>
            <a:r>
              <a:rPr lang="en-US" sz="1200" dirty="0" smtClean="0">
                <a:solidFill>
                  <a:srgbClr val="797979"/>
                </a:solidFill>
              </a:rPr>
              <a:t>	organizations</a:t>
            </a:r>
            <a:r>
              <a:rPr lang="en-US" sz="1200" dirty="0">
                <a:solidFill>
                  <a:srgbClr val="797979"/>
                </a:solidFill>
              </a:rPr>
              <a:t>, with additional expertise in forensic accounting. He has </a:t>
            </a:r>
            <a:r>
              <a:rPr lang="en-US" sz="1200" dirty="0" smtClean="0">
                <a:solidFill>
                  <a:srgbClr val="797979"/>
                </a:solidFill>
              </a:rPr>
              <a:t> sharp </a:t>
            </a:r>
            <a:r>
              <a:rPr lang="en-US" sz="1200" dirty="0">
                <a:solidFill>
                  <a:srgbClr val="797979"/>
                </a:solidFill>
              </a:rPr>
              <a:t>organizational skills, </a:t>
            </a:r>
            <a:r>
              <a:rPr lang="en-US" sz="1200" dirty="0" smtClean="0">
                <a:solidFill>
                  <a:srgbClr val="797979"/>
                </a:solidFill>
              </a:rPr>
              <a:t>	a </a:t>
            </a:r>
            <a:r>
              <a:rPr lang="en-US" sz="1200" dirty="0">
                <a:solidFill>
                  <a:srgbClr val="797979"/>
                </a:solidFill>
              </a:rPr>
              <a:t>wide range </a:t>
            </a:r>
            <a:r>
              <a:rPr lang="en-US" sz="1200" dirty="0" smtClean="0">
                <a:solidFill>
                  <a:srgbClr val="797979"/>
                </a:solidFill>
              </a:rPr>
              <a:t>of technical </a:t>
            </a:r>
            <a:r>
              <a:rPr lang="en-US" sz="1200" dirty="0">
                <a:solidFill>
                  <a:srgbClr val="797979"/>
                </a:solidFill>
              </a:rPr>
              <a:t>research experience and in-depth knowledge of GAAP accounting</a:t>
            </a:r>
            <a:r>
              <a:rPr lang="en-US" sz="1200" dirty="0" smtClean="0">
                <a:solidFill>
                  <a:srgbClr val="797979"/>
                </a:solidFill>
              </a:rPr>
              <a:t>.</a:t>
            </a:r>
          </a:p>
          <a:p>
            <a:pPr lvl="0" algn="just" defTabSz="1087444">
              <a:lnSpc>
                <a:spcPct val="110000"/>
              </a:lnSpc>
              <a:defRPr/>
            </a:pPr>
            <a:endParaRPr lang="en-US" sz="1200" dirty="0">
              <a:solidFill>
                <a:srgbClr val="797979"/>
              </a:solidFill>
            </a:endParaRPr>
          </a:p>
          <a:p>
            <a:pPr lvl="0" algn="just" defTabSz="1087444">
              <a:lnSpc>
                <a:spcPct val="110000"/>
              </a:lnSpc>
              <a:defRPr/>
            </a:pPr>
            <a:r>
              <a:rPr lang="en-US" sz="1200" dirty="0" smtClean="0">
                <a:solidFill>
                  <a:srgbClr val="797979"/>
                </a:solidFill>
              </a:rPr>
              <a:t>	Kevin </a:t>
            </a:r>
            <a:r>
              <a:rPr lang="en-US" sz="1200" dirty="0">
                <a:solidFill>
                  <a:srgbClr val="797979"/>
                </a:solidFill>
              </a:rPr>
              <a:t>attained his Bachelor of Science degree in business administration with a concentration in</a:t>
            </a:r>
          </a:p>
          <a:p>
            <a:pPr lvl="0" algn="just" defTabSz="1087444">
              <a:lnSpc>
                <a:spcPct val="110000"/>
              </a:lnSpc>
              <a:defRPr/>
            </a:pPr>
            <a:r>
              <a:rPr lang="en-US" sz="1200" dirty="0" smtClean="0">
                <a:solidFill>
                  <a:srgbClr val="797979"/>
                </a:solidFill>
              </a:rPr>
              <a:t>	accounting </a:t>
            </a:r>
            <a:r>
              <a:rPr lang="en-US" sz="1200" dirty="0">
                <a:solidFill>
                  <a:srgbClr val="797979"/>
                </a:solidFill>
              </a:rPr>
              <a:t>at California Polytechnic State University, San Luis Obispo. He maintains affiliations </a:t>
            </a:r>
            <a:r>
              <a:rPr lang="en-US" sz="1200" dirty="0" smtClean="0">
                <a:solidFill>
                  <a:srgbClr val="797979"/>
                </a:solidFill>
              </a:rPr>
              <a:t>	with </a:t>
            </a:r>
            <a:r>
              <a:rPr lang="en-US" sz="1200" dirty="0">
                <a:solidFill>
                  <a:srgbClr val="797979"/>
                </a:solidFill>
              </a:rPr>
              <a:t>the American Institute of Certified Public Accountants (AICPA), the California Society of Public Accountants (</a:t>
            </a:r>
            <a:r>
              <a:rPr lang="en-US" sz="1200" dirty="0" err="1">
                <a:solidFill>
                  <a:srgbClr val="797979"/>
                </a:solidFill>
              </a:rPr>
              <a:t>CalCPA</a:t>
            </a:r>
            <a:r>
              <a:rPr lang="en-US" sz="1200" dirty="0">
                <a:solidFill>
                  <a:srgbClr val="797979"/>
                </a:solidFill>
              </a:rPr>
              <a:t>) and the Association of Certified Fraud Examiners (ACFE</a:t>
            </a:r>
            <a:r>
              <a:rPr lang="en-US" sz="1200" dirty="0" smtClean="0">
                <a:solidFill>
                  <a:srgbClr val="797979"/>
                </a:solidFill>
              </a:rPr>
              <a:t>).</a:t>
            </a:r>
          </a:p>
          <a:p>
            <a:pPr lvl="0" algn="just" defTabSz="1087444">
              <a:lnSpc>
                <a:spcPct val="110000"/>
              </a:lnSpc>
              <a:defRPr/>
            </a:pPr>
            <a:endParaRPr lang="en-US" sz="1200" dirty="0">
              <a:solidFill>
                <a:srgbClr val="797979"/>
              </a:solidFill>
            </a:endParaRPr>
          </a:p>
          <a:p>
            <a:pPr lvl="0" algn="just" defTabSz="1087444">
              <a:lnSpc>
                <a:spcPct val="110000"/>
              </a:lnSpc>
              <a:defRPr/>
            </a:pPr>
            <a:r>
              <a:rPr lang="en-US" sz="1200" dirty="0">
                <a:solidFill>
                  <a:srgbClr val="797979"/>
                </a:solidFill>
              </a:rPr>
              <a:t>Kevin believes that when an accounting team comes in to audit, they are not just putting the numbers together for clients, but are helping them with internal control systems and revenue recognition, as well as strengthening each member of the accounting team. He strives to manage a personable and friendly team and is dedicated to respecting and working collaboratively to help his clients succeed, since they know their businesses inside-out. Kevin works with a broad range of industries, and has a passion working specifically with consumer goods, technology, construction, and nonprofits involved with youth arts or </a:t>
            </a:r>
            <a:r>
              <a:rPr lang="en-US" sz="1200" dirty="0" smtClean="0">
                <a:solidFill>
                  <a:srgbClr val="797979"/>
                </a:solidFill>
              </a:rPr>
              <a:t>athletics, independent </a:t>
            </a:r>
            <a:r>
              <a:rPr lang="en-US" sz="1200" dirty="0">
                <a:solidFill>
                  <a:srgbClr val="797979"/>
                </a:solidFill>
              </a:rPr>
              <a:t>schools and social service organizations</a:t>
            </a:r>
            <a:r>
              <a:rPr lang="en-US" sz="1200" dirty="0" smtClean="0">
                <a:solidFill>
                  <a:srgbClr val="797979"/>
                </a:solidFill>
              </a:rPr>
              <a:t>.</a:t>
            </a:r>
          </a:p>
          <a:p>
            <a:pPr lvl="0" algn="just" defTabSz="1087444">
              <a:lnSpc>
                <a:spcPct val="110000"/>
              </a:lnSpc>
              <a:defRPr/>
            </a:pPr>
            <a:endParaRPr lang="en-US" sz="1200" dirty="0">
              <a:solidFill>
                <a:srgbClr val="797979"/>
              </a:solidFill>
            </a:endParaRPr>
          </a:p>
          <a:p>
            <a:pPr lvl="0" algn="just" defTabSz="1087444">
              <a:lnSpc>
                <a:spcPct val="110000"/>
              </a:lnSpc>
              <a:defRPr/>
            </a:pPr>
            <a:r>
              <a:rPr lang="en-US" sz="1200" dirty="0">
                <a:solidFill>
                  <a:srgbClr val="797979"/>
                </a:solidFill>
              </a:rPr>
              <a:t>While growing up, Kevin was highly involved in athletics and the arts. He recognizes the importance of these activities within today’s education system and now serves as a board member of the </a:t>
            </a:r>
            <a:r>
              <a:rPr lang="en-US" sz="1200" dirty="0" smtClean="0">
                <a:solidFill>
                  <a:srgbClr val="797979"/>
                </a:solidFill>
              </a:rPr>
              <a:t>San Francisco </a:t>
            </a:r>
            <a:r>
              <a:rPr lang="en-US" sz="1200" dirty="0">
                <a:solidFill>
                  <a:srgbClr val="797979"/>
                </a:solidFill>
              </a:rPr>
              <a:t>Arts Education Project. When not at work, Kevin enjoys volleyball, running, music and being an active member of the DZH Phillips soccer and basketball teams</a:t>
            </a:r>
            <a:r>
              <a:rPr lang="en-US" sz="1200" dirty="0" smtClean="0">
                <a:solidFill>
                  <a:srgbClr val="797979"/>
                </a:solidFill>
              </a:rPr>
              <a:t>.</a:t>
            </a:r>
            <a:endParaRPr lang="en-US" sz="1200" dirty="0">
              <a:solidFill>
                <a:srgbClr val="797979"/>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83" y="1354073"/>
            <a:ext cx="939086" cy="1389127"/>
          </a:xfrm>
          <a:prstGeom prst="rect">
            <a:avLst/>
          </a:prstGeom>
        </p:spPr>
      </p:pic>
    </p:spTree>
    <p:extLst>
      <p:ext uri="{BB962C8B-B14F-4D97-AF65-F5344CB8AC3E}">
        <p14:creationId xmlns:p14="http://schemas.microsoft.com/office/powerpoint/2010/main" val="460058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600200"/>
            <a:ext cx="4620204" cy="4275098"/>
          </a:xfrm>
          <a:prstGeom prst="rect">
            <a:avLst/>
          </a:prstGeom>
        </p:spPr>
      </p:pic>
      <p:sp>
        <p:nvSpPr>
          <p:cNvPr id="2" name="Title 1"/>
          <p:cNvSpPr>
            <a:spLocks noGrp="1"/>
          </p:cNvSpPr>
          <p:nvPr>
            <p:ph type="title"/>
          </p:nvPr>
        </p:nvSpPr>
        <p:spPr/>
        <p:txBody>
          <a:bodyPr/>
          <a:lstStyle/>
          <a:p>
            <a:pPr algn="ctr"/>
            <a:r>
              <a:rPr lang="en-US" sz="3600" dirty="0" smtClean="0">
                <a:latin typeface="Helvetica Neue" panose="02000803000000090004" pitchFamily="2"/>
              </a:rPr>
              <a:t>2016 Nonprofit Accounting Update</a:t>
            </a:r>
            <a:endParaRPr lang="en-US" sz="3600" dirty="0">
              <a:latin typeface="Helvetica Neue" panose="02000803000000090004" pitchFamily="2"/>
            </a:endParaRPr>
          </a:p>
        </p:txBody>
      </p:sp>
    </p:spTree>
    <p:extLst>
      <p:ext uri="{BB962C8B-B14F-4D97-AF65-F5344CB8AC3E}">
        <p14:creationId xmlns:p14="http://schemas.microsoft.com/office/powerpoint/2010/main" val="388372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Helvetica Neue" panose="02000803000000090004" pitchFamily="2"/>
              </a:rPr>
              <a:t>Topics Covered in This Nonprofit Accounting Update</a:t>
            </a:r>
            <a:endParaRPr lang="en-US" sz="3600" dirty="0">
              <a:latin typeface="Helvetica Neue" panose="02000803000000090004" pitchFamily="2"/>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1800"/>
            <a:ext cx="1919342" cy="1919342"/>
          </a:xfrm>
          <a:prstGeom prst="rect">
            <a:avLst/>
          </a:prstGeom>
          <a:noFill/>
        </p:spPr>
      </p:pic>
      <p:sp>
        <p:nvSpPr>
          <p:cNvPr id="8" name="Subtitle 2"/>
          <p:cNvSpPr txBox="1">
            <a:spLocks/>
          </p:cNvSpPr>
          <p:nvPr/>
        </p:nvSpPr>
        <p:spPr bwMode="auto">
          <a:xfrm>
            <a:off x="3657600" y="2286000"/>
            <a:ext cx="4724400" cy="401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490" tIns="108745" rIns="217490" bIns="108745" numCol="1" rtlCol="0" anchor="t" anchorCtr="0" compatLnSpc="1">
            <a:prstTxWarp prst="textNoShape">
              <a:avLst/>
            </a:prstTxWarp>
            <a:spAutoFit/>
          </a:bodyPr>
          <a:lstStyle>
            <a:lvl1pPr marL="0" indent="0" algn="ctr" defTabSz="1087438" rtl="0" fontAlgn="base">
              <a:lnSpc>
                <a:spcPct val="120000"/>
              </a:lnSpc>
              <a:spcBef>
                <a:spcPct val="20000"/>
              </a:spcBef>
              <a:spcAft>
                <a:spcPct val="0"/>
              </a:spcAft>
              <a:buFont typeface="Arial" panose="020B0604020202020204" pitchFamily="34" charset="0"/>
              <a:buNone/>
              <a:defRPr sz="2400" kern="1200">
                <a:solidFill>
                  <a:schemeClr val="tx2"/>
                </a:solidFill>
                <a:latin typeface="Open Sans Light"/>
                <a:ea typeface="MS PGothic" panose="020B0600070205080204" pitchFamily="34" charset="-128"/>
                <a:cs typeface="Open Sans Light"/>
              </a:defRPr>
            </a:lvl1pPr>
            <a:lvl2pPr marL="1087444"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2pPr>
            <a:lvl3pPr marL="2174887"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3pPr>
            <a:lvl4pPr marL="3262338"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4pPr>
            <a:lvl5pPr marL="4349779" indent="0" algn="ctr" defTabSz="1087438" rtl="0" fontAlgn="base">
              <a:lnSpc>
                <a:spcPct val="130000"/>
              </a:lnSpc>
              <a:spcBef>
                <a:spcPct val="20000"/>
              </a:spcBef>
              <a:spcAft>
                <a:spcPct val="0"/>
              </a:spcAft>
              <a:buFont typeface="Arial" panose="020B0604020202020204" pitchFamily="34" charset="0"/>
              <a:buNone/>
              <a:defRPr sz="3100" kern="1200">
                <a:solidFill>
                  <a:schemeClr val="tx1">
                    <a:tint val="75000"/>
                  </a:schemeClr>
                </a:solidFill>
                <a:latin typeface="Open Sans"/>
                <a:ea typeface="MS PGothic" panose="020B0600070205080204" pitchFamily="34" charset="-128"/>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lvl="0" indent="-285750" algn="just" defTabSz="1087444" fontAlgn="auto">
              <a:lnSpc>
                <a:spcPct val="110000"/>
              </a:lnSpc>
              <a:spcAft>
                <a:spcPts val="0"/>
              </a:spcAft>
              <a:buFont typeface="Wingdings" panose="05000000000000000000" pitchFamily="2" charset="2"/>
              <a:buChar char="ü"/>
              <a:defRPr/>
            </a:pPr>
            <a:r>
              <a:rPr lang="en-US" sz="1400" b="1" dirty="0">
                <a:solidFill>
                  <a:srgbClr val="797979"/>
                </a:solidFill>
                <a:latin typeface="Open Sans"/>
                <a:cs typeface="Open Sans"/>
              </a:rPr>
              <a:t>Revenue from contracts with </a:t>
            </a:r>
            <a:r>
              <a:rPr lang="en-US" sz="1400" b="1" dirty="0" smtClean="0">
                <a:solidFill>
                  <a:srgbClr val="797979"/>
                </a:solidFill>
                <a:latin typeface="Open Sans"/>
                <a:cs typeface="Open Sans"/>
              </a:rPr>
              <a:t>customers</a:t>
            </a:r>
            <a:endParaRPr lang="en-US" sz="1400" b="1" dirty="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endParaRPr lang="en-US" sz="1400" b="1" dirty="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r>
              <a:rPr lang="en-US" sz="1400" b="1" dirty="0">
                <a:solidFill>
                  <a:srgbClr val="797979"/>
                </a:solidFill>
                <a:latin typeface="Open Sans"/>
                <a:cs typeface="Open Sans"/>
              </a:rPr>
              <a:t>Accounting for </a:t>
            </a:r>
            <a:r>
              <a:rPr lang="en-US" sz="1400" b="1" dirty="0" smtClean="0">
                <a:solidFill>
                  <a:srgbClr val="797979"/>
                </a:solidFill>
                <a:latin typeface="Open Sans"/>
                <a:cs typeface="Open Sans"/>
              </a:rPr>
              <a:t>leases</a:t>
            </a:r>
          </a:p>
          <a:p>
            <a:pPr marL="285750" lvl="0" indent="-285750" algn="just" defTabSz="1087444" fontAlgn="auto">
              <a:lnSpc>
                <a:spcPct val="110000"/>
              </a:lnSpc>
              <a:spcAft>
                <a:spcPts val="0"/>
              </a:spcAft>
              <a:buFont typeface="Wingdings" panose="05000000000000000000" pitchFamily="2" charset="2"/>
              <a:buChar char="ü"/>
              <a:defRPr/>
            </a:pPr>
            <a:endParaRPr lang="en-US" sz="1400" b="1" dirty="0">
              <a:solidFill>
                <a:srgbClr val="797979"/>
              </a:solidFill>
              <a:latin typeface="Open Sans"/>
              <a:cs typeface="Open Sans"/>
            </a:endParaRPr>
          </a:p>
          <a:p>
            <a:pPr marL="285750" indent="-285750" algn="just" defTabSz="1087444" fontAlgn="auto">
              <a:lnSpc>
                <a:spcPct val="110000"/>
              </a:lnSpc>
              <a:spcAft>
                <a:spcPts val="0"/>
              </a:spcAft>
              <a:buFont typeface="Wingdings" panose="05000000000000000000" pitchFamily="2" charset="2"/>
              <a:buChar char="ü"/>
              <a:defRPr/>
            </a:pPr>
            <a:r>
              <a:rPr lang="en-US" sz="1400" b="1" dirty="0">
                <a:solidFill>
                  <a:srgbClr val="797979"/>
                </a:solidFill>
                <a:latin typeface="Open Sans"/>
                <a:cs typeface="Open Sans"/>
              </a:rPr>
              <a:t>Changes to going concern </a:t>
            </a:r>
            <a:r>
              <a:rPr lang="en-US" sz="1400" b="1" dirty="0" smtClean="0">
                <a:solidFill>
                  <a:srgbClr val="797979"/>
                </a:solidFill>
                <a:latin typeface="Open Sans"/>
                <a:cs typeface="Open Sans"/>
              </a:rPr>
              <a:t>considerations</a:t>
            </a:r>
            <a:endParaRPr lang="en-US" sz="1400" b="1" dirty="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endParaRPr lang="en-US" sz="1400" b="1" dirty="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r>
              <a:rPr lang="en-US" sz="1400" b="1" dirty="0" smtClean="0">
                <a:solidFill>
                  <a:srgbClr val="797979"/>
                </a:solidFill>
                <a:latin typeface="Open Sans"/>
                <a:cs typeface="Open Sans"/>
              </a:rPr>
              <a:t>Statements on standards for accounting and review services – (SSARS 21)</a:t>
            </a:r>
          </a:p>
          <a:p>
            <a:pPr marL="285750" indent="-285750" algn="just" defTabSz="1087444" fontAlgn="auto">
              <a:lnSpc>
                <a:spcPct val="110000"/>
              </a:lnSpc>
              <a:spcAft>
                <a:spcPts val="0"/>
              </a:spcAft>
              <a:buFont typeface="Wingdings" panose="05000000000000000000" pitchFamily="2" charset="2"/>
              <a:buChar char="ü"/>
              <a:defRPr/>
            </a:pPr>
            <a:endParaRPr lang="en-US" sz="1400" b="1" dirty="0" smtClean="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r>
              <a:rPr lang="en-US" sz="1400" b="1" dirty="0">
                <a:solidFill>
                  <a:srgbClr val="797979"/>
                </a:solidFill>
                <a:latin typeface="Open Sans"/>
                <a:cs typeface="Open Sans"/>
              </a:rPr>
              <a:t>Single audit update.</a:t>
            </a:r>
          </a:p>
          <a:p>
            <a:pPr marL="285750" indent="-285750" algn="just" defTabSz="1087444" fontAlgn="auto">
              <a:lnSpc>
                <a:spcPct val="110000"/>
              </a:lnSpc>
              <a:spcAft>
                <a:spcPts val="0"/>
              </a:spcAft>
              <a:buFont typeface="Wingdings" panose="05000000000000000000" pitchFamily="2" charset="2"/>
              <a:buChar char="ü"/>
              <a:defRPr/>
            </a:pPr>
            <a:endParaRPr lang="en-US" sz="1400" b="1" dirty="0" smtClean="0">
              <a:solidFill>
                <a:srgbClr val="797979"/>
              </a:solidFill>
              <a:latin typeface="Open Sans"/>
              <a:cs typeface="Open Sans"/>
            </a:endParaRPr>
          </a:p>
          <a:p>
            <a:pPr marL="285750" indent="-285750" algn="just" defTabSz="1087444" fontAlgn="auto">
              <a:lnSpc>
                <a:spcPct val="110000"/>
              </a:lnSpc>
              <a:spcAft>
                <a:spcPts val="0"/>
              </a:spcAft>
              <a:buFont typeface="Wingdings" panose="05000000000000000000" pitchFamily="2" charset="2"/>
              <a:buChar char="ü"/>
              <a:defRPr/>
            </a:pPr>
            <a:r>
              <a:rPr lang="en-US" sz="1400" b="1" dirty="0" smtClean="0">
                <a:solidFill>
                  <a:srgbClr val="797979"/>
                </a:solidFill>
                <a:latin typeface="Open Sans"/>
                <a:cs typeface="Open Sans"/>
              </a:rPr>
              <a:t>Proposed </a:t>
            </a:r>
            <a:r>
              <a:rPr lang="en-US" sz="1400" b="1" dirty="0">
                <a:solidFill>
                  <a:srgbClr val="797979"/>
                </a:solidFill>
                <a:latin typeface="Open Sans"/>
                <a:cs typeface="Open Sans"/>
              </a:rPr>
              <a:t>changes to accounting and reporting for nonprofit </a:t>
            </a:r>
            <a:r>
              <a:rPr lang="en-US" sz="1400" b="1" dirty="0" smtClean="0">
                <a:solidFill>
                  <a:srgbClr val="797979"/>
                </a:solidFill>
                <a:latin typeface="Open Sans"/>
                <a:cs typeface="Open Sans"/>
              </a:rPr>
              <a:t>organizations</a:t>
            </a:r>
            <a:endParaRPr lang="en-US" sz="1400" b="1" dirty="0">
              <a:solidFill>
                <a:srgbClr val="797979"/>
              </a:solidFill>
              <a:latin typeface="Open Sans"/>
              <a:cs typeface="Open Sans"/>
            </a:endParaRPr>
          </a:p>
          <a:p>
            <a:pPr marL="285750" lvl="0" indent="-285750" algn="just" defTabSz="1087444" fontAlgn="auto">
              <a:lnSpc>
                <a:spcPct val="110000"/>
              </a:lnSpc>
              <a:spcAft>
                <a:spcPts val="0"/>
              </a:spcAft>
              <a:buFont typeface="Wingdings" panose="05000000000000000000" pitchFamily="2" charset="2"/>
              <a:buChar char="ü"/>
              <a:defRPr/>
            </a:pPr>
            <a:endParaRPr lang="en-US" sz="1400" b="1" dirty="0" smtClean="0">
              <a:solidFill>
                <a:srgbClr val="797979"/>
              </a:solidFill>
              <a:latin typeface="Open Sans"/>
              <a:cs typeface="Open Sans"/>
            </a:endParaRPr>
          </a:p>
        </p:txBody>
      </p:sp>
    </p:spTree>
    <p:extLst>
      <p:ext uri="{BB962C8B-B14F-4D97-AF65-F5344CB8AC3E}">
        <p14:creationId xmlns:p14="http://schemas.microsoft.com/office/powerpoint/2010/main" val="53236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690689"/>
            <a:ext cx="7315200" cy="4339650"/>
          </a:xfrm>
          <a:prstGeom prst="rect">
            <a:avLst/>
          </a:prstGeom>
        </p:spPr>
        <p:txBody>
          <a:bodyPr wrap="square">
            <a:spAutoFit/>
          </a:bodyPr>
          <a:lstStyle/>
          <a:p>
            <a:pPr lvl="0"/>
            <a:r>
              <a:rPr lang="en-US" sz="2400" u="sng" dirty="0">
                <a:solidFill>
                  <a:prstClr val="white">
                    <a:lumMod val="50000"/>
                  </a:prstClr>
                </a:solidFill>
                <a:latin typeface="Helvetica Neue" panose="02000803000000090004" pitchFamily="2"/>
              </a:rPr>
              <a:t>What?</a:t>
            </a:r>
            <a:endParaRPr lang="en-US" sz="2400" dirty="0">
              <a:solidFill>
                <a:prstClr val="white">
                  <a:lumMod val="50000"/>
                </a:prstClr>
              </a:solidFill>
              <a:latin typeface="Helvetica Neue" panose="02000803000000090004" pitchFamily="2"/>
            </a:endParaRPr>
          </a:p>
          <a:p>
            <a:pPr lvl="0"/>
            <a:endParaRPr lang="en-US" sz="2000" u="sng" dirty="0">
              <a:solidFill>
                <a:prstClr val="white">
                  <a:lumMod val="50000"/>
                </a:prstClr>
              </a:solidFill>
              <a:latin typeface="Helvetica Neue" panose="02000803000000090004" pitchFamily="2"/>
            </a:endParaRPr>
          </a:p>
          <a:p>
            <a:pPr lvl="0"/>
            <a:r>
              <a:rPr lang="en-US" sz="2000" dirty="0">
                <a:solidFill>
                  <a:prstClr val="white">
                    <a:lumMod val="50000"/>
                  </a:prstClr>
                </a:solidFill>
                <a:latin typeface="Helvetica Neue" panose="02000803000000090004" pitchFamily="2"/>
              </a:rPr>
              <a:t>FASB ASC 606 </a:t>
            </a:r>
            <a:r>
              <a:rPr lang="en-US" sz="2000" i="1" dirty="0">
                <a:solidFill>
                  <a:prstClr val="white">
                    <a:lumMod val="50000"/>
                  </a:prstClr>
                </a:solidFill>
                <a:latin typeface="Helvetica Neue" panose="02000803000000090004" pitchFamily="2"/>
              </a:rPr>
              <a:t>Revenue from Contracts with Customers</a:t>
            </a:r>
            <a:endParaRPr lang="en-US" sz="2000" i="1" u="sng" dirty="0">
              <a:solidFill>
                <a:prstClr val="white">
                  <a:lumMod val="50000"/>
                </a:prstClr>
              </a:solidFill>
              <a:latin typeface="Helvetica Neue" panose="02000803000000090004" pitchFamily="2"/>
            </a:endParaRPr>
          </a:p>
          <a:p>
            <a:pPr lvl="0"/>
            <a:endParaRPr lang="en-US" sz="2000" i="1" u="sng" dirty="0">
              <a:solidFill>
                <a:prstClr val="white">
                  <a:lumMod val="50000"/>
                </a:prstClr>
              </a:solidFill>
              <a:latin typeface="Helvetica Neue" panose="02000803000000090004" pitchFamily="2"/>
            </a:endParaRPr>
          </a:p>
          <a:p>
            <a:pPr lvl="0"/>
            <a:r>
              <a:rPr lang="en-US" sz="2400" u="sng" dirty="0" smtClean="0">
                <a:solidFill>
                  <a:prstClr val="white">
                    <a:lumMod val="50000"/>
                  </a:prstClr>
                </a:solidFill>
                <a:latin typeface="Helvetica Neue" panose="02000803000000090004" pitchFamily="2"/>
              </a:rPr>
              <a:t>Why?</a:t>
            </a:r>
          </a:p>
          <a:p>
            <a:pPr lvl="0"/>
            <a:endParaRPr lang="en-US" sz="2000" u="sng" dirty="0">
              <a:solidFill>
                <a:prstClr val="white">
                  <a:lumMod val="50000"/>
                </a:prstClr>
              </a:solidFill>
              <a:latin typeface="Helvetica Neue" panose="02000803000000090004" pitchFamily="2"/>
            </a:endParaRPr>
          </a:p>
          <a:p>
            <a:pPr lvl="0"/>
            <a:r>
              <a:rPr lang="en-US" sz="2000" dirty="0" smtClean="0">
                <a:solidFill>
                  <a:prstClr val="white">
                    <a:lumMod val="50000"/>
                  </a:prstClr>
                </a:solidFill>
                <a:latin typeface="Helvetica Neue" panose="02000803000000090004" pitchFamily="2"/>
              </a:rPr>
              <a:t>FASB wants to eliminate the need for industry specific guidance and take a principles-based approach for recognizing revenue.</a:t>
            </a:r>
          </a:p>
          <a:p>
            <a:pPr lvl="0"/>
            <a:endParaRPr lang="en-US" sz="2000" dirty="0">
              <a:solidFill>
                <a:prstClr val="white">
                  <a:lumMod val="50000"/>
                </a:prstClr>
              </a:solidFill>
              <a:latin typeface="Helvetica Neue" panose="02000803000000090004" pitchFamily="2"/>
            </a:endParaRPr>
          </a:p>
          <a:p>
            <a:pPr lvl="0"/>
            <a:r>
              <a:rPr lang="en-US" sz="2400" u="sng" dirty="0" smtClean="0">
                <a:solidFill>
                  <a:prstClr val="white">
                    <a:lumMod val="50000"/>
                  </a:prstClr>
                </a:solidFill>
                <a:latin typeface="Helvetica Neue" panose="02000803000000090004" pitchFamily="2"/>
              </a:rPr>
              <a:t>When?</a:t>
            </a:r>
            <a:endParaRPr lang="en-US" sz="2400" dirty="0">
              <a:solidFill>
                <a:schemeClr val="bg1">
                  <a:lumMod val="65000"/>
                </a:schemeClr>
              </a:solidFill>
              <a:latin typeface="Helvetica Neue" panose="02000803000000090004" pitchFamily="2"/>
            </a:endParaRPr>
          </a:p>
          <a:p>
            <a:pPr lvl="0"/>
            <a:endParaRPr lang="en-US" sz="2000" dirty="0" smtClean="0">
              <a:solidFill>
                <a:prstClr val="white">
                  <a:lumMod val="50000"/>
                </a:prstClr>
              </a:solidFill>
              <a:latin typeface="Helvetica Neue" panose="02000803000000090004" pitchFamily="2"/>
            </a:endParaRPr>
          </a:p>
          <a:p>
            <a:pPr lvl="0"/>
            <a:r>
              <a:rPr lang="en-US" sz="2000" dirty="0" smtClean="0">
                <a:solidFill>
                  <a:prstClr val="white">
                    <a:lumMod val="50000"/>
                  </a:prstClr>
                </a:solidFill>
                <a:latin typeface="Helvetica Neue" panose="02000803000000090004" pitchFamily="2"/>
              </a:rPr>
              <a:t>Annual reporting periods beginning after December 31, 2018. Early adoption is permitted.</a:t>
            </a:r>
          </a:p>
        </p:txBody>
      </p:sp>
    </p:spTree>
    <p:extLst>
      <p:ext uri="{BB962C8B-B14F-4D97-AF65-F5344CB8AC3E}">
        <p14:creationId xmlns:p14="http://schemas.microsoft.com/office/powerpoint/2010/main" val="387082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690689"/>
            <a:ext cx="7315200" cy="3908762"/>
          </a:xfrm>
          <a:prstGeom prst="rect">
            <a:avLst/>
          </a:prstGeom>
        </p:spPr>
        <p:txBody>
          <a:bodyPr wrap="square">
            <a:spAutoFit/>
          </a:bodyPr>
          <a:lstStyle/>
          <a:p>
            <a:pPr lvl="0"/>
            <a:r>
              <a:rPr lang="en-US" sz="2400" dirty="0" smtClean="0">
                <a:solidFill>
                  <a:schemeClr val="accent1"/>
                </a:solidFill>
                <a:latin typeface="Helvetica Neue" panose="02000803000000090004" pitchFamily="2"/>
              </a:rPr>
              <a:t>The following revenue streams are specifically </a:t>
            </a:r>
            <a:r>
              <a:rPr lang="en-US" sz="2400" u="sng" dirty="0" smtClean="0">
                <a:solidFill>
                  <a:schemeClr val="accent1"/>
                </a:solidFill>
                <a:latin typeface="Helvetica Neue" panose="02000803000000090004" pitchFamily="2"/>
              </a:rPr>
              <a:t>exempt</a:t>
            </a:r>
            <a:r>
              <a:rPr lang="en-US" sz="2400" dirty="0" smtClean="0">
                <a:solidFill>
                  <a:schemeClr val="accent1"/>
                </a:solidFill>
                <a:latin typeface="Helvetica Neue" panose="02000803000000090004" pitchFamily="2"/>
              </a:rPr>
              <a:t> from ASC 606:</a:t>
            </a:r>
            <a:endParaRPr lang="en-US" sz="2400" dirty="0">
              <a:solidFill>
                <a:schemeClr val="accent1"/>
              </a:solidFill>
              <a:latin typeface="Helvetica Neue" panose="02000803000000090004" pitchFamily="2"/>
            </a:endParaRPr>
          </a:p>
          <a:p>
            <a:pPr lvl="0"/>
            <a:endParaRPr lang="en-US" sz="2000" dirty="0" smtClean="0">
              <a:solidFill>
                <a:prstClr val="white">
                  <a:lumMod val="50000"/>
                </a:prstClr>
              </a:solidFill>
              <a:latin typeface="Helvetica Neue" panose="02000803000000090004" pitchFamily="2"/>
            </a:endParaRP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Debt </a:t>
            </a:r>
            <a:r>
              <a:rPr lang="en-US" sz="2000" dirty="0">
                <a:solidFill>
                  <a:prstClr val="white">
                    <a:lumMod val="50000"/>
                  </a:prstClr>
                </a:solidFill>
                <a:latin typeface="Helvetica Neue" panose="02000803000000090004" pitchFamily="2"/>
              </a:rPr>
              <a:t>and equity securities</a:t>
            </a: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Derivatives</a:t>
            </a:r>
            <a:endParaRPr lang="en-US" sz="2000" dirty="0">
              <a:solidFill>
                <a:prstClr val="white">
                  <a:lumMod val="50000"/>
                </a:prstClr>
              </a:solidFill>
              <a:latin typeface="Helvetica Neue" panose="02000803000000090004" pitchFamily="2"/>
            </a:endParaRP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Financial </a:t>
            </a:r>
            <a:r>
              <a:rPr lang="en-US" sz="2000" dirty="0">
                <a:solidFill>
                  <a:prstClr val="white">
                    <a:lumMod val="50000"/>
                  </a:prstClr>
                </a:solidFill>
                <a:latin typeface="Helvetica Neue" panose="02000803000000090004" pitchFamily="2"/>
              </a:rPr>
              <a:t>instruments</a:t>
            </a: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Guarantees</a:t>
            </a:r>
            <a:endParaRPr lang="en-US" sz="2000" dirty="0">
              <a:solidFill>
                <a:prstClr val="white">
                  <a:lumMod val="50000"/>
                </a:prstClr>
              </a:solidFill>
              <a:latin typeface="Helvetica Neue" panose="02000803000000090004" pitchFamily="2"/>
            </a:endParaRP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Insurance </a:t>
            </a:r>
            <a:r>
              <a:rPr lang="en-US" sz="2000" dirty="0">
                <a:solidFill>
                  <a:prstClr val="white">
                    <a:lumMod val="50000"/>
                  </a:prstClr>
                </a:solidFill>
                <a:latin typeface="Helvetica Neue" panose="02000803000000090004" pitchFamily="2"/>
              </a:rPr>
              <a:t>contracts</a:t>
            </a: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Leases</a:t>
            </a:r>
            <a:endParaRPr lang="en-US" sz="2000" dirty="0">
              <a:solidFill>
                <a:prstClr val="white">
                  <a:lumMod val="50000"/>
                </a:prstClr>
              </a:solidFill>
              <a:latin typeface="Helvetica Neue" panose="02000803000000090004" pitchFamily="2"/>
            </a:endParaRP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Nonmonetary </a:t>
            </a:r>
            <a:r>
              <a:rPr lang="en-US" sz="2000" dirty="0">
                <a:solidFill>
                  <a:prstClr val="white">
                    <a:lumMod val="50000"/>
                  </a:prstClr>
                </a:solidFill>
                <a:latin typeface="Helvetica Neue" panose="02000803000000090004" pitchFamily="2"/>
              </a:rPr>
              <a:t>exchanges</a:t>
            </a:r>
          </a:p>
          <a:p>
            <a:pPr marL="342900" lvl="0" indent="-342900">
              <a:buFont typeface="Arial" panose="020B0604020202020204" pitchFamily="34" charset="0"/>
              <a:buChar char="•"/>
            </a:pPr>
            <a:r>
              <a:rPr lang="en-US" sz="2000" dirty="0" smtClean="0">
                <a:solidFill>
                  <a:prstClr val="white">
                    <a:lumMod val="50000"/>
                  </a:prstClr>
                </a:solidFill>
                <a:latin typeface="Helvetica Neue" panose="02000803000000090004" pitchFamily="2"/>
              </a:rPr>
              <a:t>Transfer </a:t>
            </a:r>
            <a:r>
              <a:rPr lang="en-US" sz="2000" dirty="0">
                <a:solidFill>
                  <a:prstClr val="white">
                    <a:lumMod val="50000"/>
                  </a:prstClr>
                </a:solidFill>
                <a:latin typeface="Helvetica Neue" panose="02000803000000090004" pitchFamily="2"/>
              </a:rPr>
              <a:t>and servicing </a:t>
            </a:r>
            <a:r>
              <a:rPr lang="en-US" sz="2000" dirty="0" smtClean="0">
                <a:solidFill>
                  <a:prstClr val="white">
                    <a:lumMod val="50000"/>
                  </a:prstClr>
                </a:solidFill>
                <a:latin typeface="Helvetica Neue" panose="02000803000000090004" pitchFamily="2"/>
              </a:rPr>
              <a:t>rights</a:t>
            </a:r>
          </a:p>
          <a:p>
            <a:pPr lvl="0"/>
            <a:endParaRPr lang="en-US" sz="2000" dirty="0">
              <a:solidFill>
                <a:prstClr val="white">
                  <a:lumMod val="50000"/>
                </a:prstClr>
              </a:solidFill>
              <a:latin typeface="Helvetica Neue" panose="02000803000000090004" pitchFamily="2"/>
            </a:endParaRPr>
          </a:p>
        </p:txBody>
      </p:sp>
    </p:spTree>
    <p:extLst>
      <p:ext uri="{BB962C8B-B14F-4D97-AF65-F5344CB8AC3E}">
        <p14:creationId xmlns:p14="http://schemas.microsoft.com/office/powerpoint/2010/main" val="3169683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Helvetica Neue" panose="02000803000000090004" pitchFamily="2"/>
              </a:rPr>
              <a:t>Revenue from Contracts with Customers</a:t>
            </a:r>
            <a:endParaRPr lang="en-US" sz="3600" dirty="0">
              <a:latin typeface="Helvetica Neue" panose="02000803000000090004" pitchFamily="2"/>
            </a:endParaRPr>
          </a:p>
        </p:txBody>
      </p:sp>
      <p:sp>
        <p:nvSpPr>
          <p:cNvPr id="4" name="Rectangle 3"/>
          <p:cNvSpPr/>
          <p:nvPr/>
        </p:nvSpPr>
        <p:spPr>
          <a:xfrm>
            <a:off x="914400" y="1690689"/>
            <a:ext cx="7315200" cy="2000548"/>
          </a:xfrm>
          <a:prstGeom prst="rect">
            <a:avLst/>
          </a:prstGeom>
        </p:spPr>
        <p:txBody>
          <a:bodyPr wrap="square">
            <a:spAutoFit/>
          </a:bodyPr>
          <a:lstStyle/>
          <a:p>
            <a:pPr lvl="0"/>
            <a:r>
              <a:rPr lang="en-US" sz="2400" dirty="0" smtClean="0">
                <a:solidFill>
                  <a:schemeClr val="accent1"/>
                </a:solidFill>
                <a:latin typeface="Helvetica Neue" panose="02000803000000090004" pitchFamily="2"/>
              </a:rPr>
              <a:t>What about contributions?</a:t>
            </a:r>
            <a:endParaRPr lang="en-US" sz="2400" dirty="0">
              <a:solidFill>
                <a:schemeClr val="accent1"/>
              </a:solidFill>
              <a:latin typeface="Helvetica Neue" panose="02000803000000090004" pitchFamily="2"/>
            </a:endParaRPr>
          </a:p>
          <a:p>
            <a:pPr lvl="0"/>
            <a:endParaRPr lang="en-US" sz="2000" dirty="0" smtClean="0">
              <a:solidFill>
                <a:prstClr val="white">
                  <a:lumMod val="50000"/>
                </a:prstClr>
              </a:solidFill>
              <a:latin typeface="Helvetica Neue" panose="02000803000000090004" pitchFamily="2"/>
            </a:endParaRPr>
          </a:p>
          <a:p>
            <a:pPr lvl="0"/>
            <a:r>
              <a:rPr lang="en-US" sz="2000" dirty="0" smtClean="0">
                <a:solidFill>
                  <a:prstClr val="white">
                    <a:lumMod val="50000"/>
                  </a:prstClr>
                </a:solidFill>
                <a:latin typeface="Helvetica Neue" panose="02000803000000090004" pitchFamily="2"/>
              </a:rPr>
              <a:t>Although not specifically scoped out of ASC 606, we believe that the definition of contributions as being voluntary and nonreciprocal exempts contribution revenue from the new guidance.</a:t>
            </a:r>
          </a:p>
          <a:p>
            <a:pPr lvl="0"/>
            <a:endParaRPr lang="en-US" sz="2000" dirty="0">
              <a:solidFill>
                <a:prstClr val="white">
                  <a:lumMod val="50000"/>
                </a:prstClr>
              </a:solidFill>
              <a:latin typeface="Helvetica Neue" panose="02000803000000090004" pitchFamily="2"/>
            </a:endParaRPr>
          </a:p>
        </p:txBody>
      </p:sp>
    </p:spTree>
    <p:extLst>
      <p:ext uri="{BB962C8B-B14F-4D97-AF65-F5344CB8AC3E}">
        <p14:creationId xmlns:p14="http://schemas.microsoft.com/office/powerpoint/2010/main" val="213834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4514</TotalTime>
  <Words>1980</Words>
  <Application>Microsoft Office PowerPoint</Application>
  <PresentationFormat>On-screen Show (4:3)</PresentationFormat>
  <Paragraphs>399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2016 Nonprofit Accounting Updates </vt:lpstr>
      <vt:lpstr>About DZH Phillips</vt:lpstr>
      <vt:lpstr>Hydeh Ghaffari, Partner</vt:lpstr>
      <vt:lpstr>Kevin O’Connell, Audit Manager</vt:lpstr>
      <vt:lpstr>2016 Nonprofit Accounting Update</vt:lpstr>
      <vt:lpstr>Topics Covered in This Nonprofit Accounting Update</vt:lpstr>
      <vt:lpstr>Revenue from Contracts with Customers</vt:lpstr>
      <vt:lpstr>Revenue from Contracts with Customers</vt:lpstr>
      <vt:lpstr>Revenue from Contracts with Customers</vt:lpstr>
      <vt:lpstr>Revenue from Contracts with Customers</vt:lpstr>
      <vt:lpstr>Revenue from Contracts with Customers</vt:lpstr>
      <vt:lpstr>Revenue from Contracts with Customers</vt:lpstr>
      <vt:lpstr>Revenue from Contracts with Customers</vt:lpstr>
      <vt:lpstr>Accounting for Leases</vt:lpstr>
      <vt:lpstr>Accounting for Leases</vt:lpstr>
      <vt:lpstr>Accounting for Leases</vt:lpstr>
      <vt:lpstr>Changes to Going Concern Considerations</vt:lpstr>
      <vt:lpstr>Changes to Going Concern Considerations</vt:lpstr>
      <vt:lpstr>Changes to Going Concern Considerations</vt:lpstr>
      <vt:lpstr>Statements on Standards for Accounting and Review Services</vt:lpstr>
      <vt:lpstr>Statements on Standards for Accounting and Review Services</vt:lpstr>
      <vt:lpstr>PowerPoint Presentation</vt:lpstr>
      <vt:lpstr>Amendments to Single Audit Act</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Proposed Changes to Accounting and Reporting for Nonprofit Organizations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dc:creator>
  <cp:lastModifiedBy>Kevin O'Connell</cp:lastModifiedBy>
  <cp:revision>253</cp:revision>
  <cp:lastPrinted>2016-02-03T01:04:43Z</cp:lastPrinted>
  <dcterms:created xsi:type="dcterms:W3CDTF">2012-06-11T20:56:08Z</dcterms:created>
  <dcterms:modified xsi:type="dcterms:W3CDTF">2016-03-17T16:58:29Z</dcterms:modified>
</cp:coreProperties>
</file>