
<file path=[Content_Types].xml><?xml version="1.0" encoding="utf-8"?>
<Types xmlns="http://schemas.openxmlformats.org/package/2006/content-types">
  <Default Extension="xml" ContentType="application/xml"/>
  <Default Extension="xlsx" ContentType="application/vnd.openxmlformats-officedocument.spreadsheetml.sheet"/>
  <Default Extension="png" ContentType="image/png"/>
  <Default Extension="jp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5" r:id="rId1"/>
  </p:sldMasterIdLst>
  <p:notesMasterIdLst>
    <p:notesMasterId r:id="rId21"/>
  </p:notesMasterIdLst>
  <p:handoutMasterIdLst>
    <p:handoutMasterId r:id="rId22"/>
  </p:handoutMasterIdLst>
  <p:sldIdLst>
    <p:sldId id="301" r:id="rId2"/>
    <p:sldId id="284" r:id="rId3"/>
    <p:sldId id="292" r:id="rId4"/>
    <p:sldId id="304" r:id="rId5"/>
    <p:sldId id="298" r:id="rId6"/>
    <p:sldId id="305" r:id="rId7"/>
    <p:sldId id="315" r:id="rId8"/>
    <p:sldId id="325" r:id="rId9"/>
    <p:sldId id="326" r:id="rId10"/>
    <p:sldId id="328" r:id="rId11"/>
    <p:sldId id="327" r:id="rId12"/>
    <p:sldId id="322" r:id="rId13"/>
    <p:sldId id="323" r:id="rId14"/>
    <p:sldId id="324" r:id="rId15"/>
    <p:sldId id="314" r:id="rId16"/>
    <p:sldId id="316" r:id="rId17"/>
    <p:sldId id="317" r:id="rId18"/>
    <p:sldId id="329" r:id="rId19"/>
    <p:sldId id="287" r:id="rId2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7C75"/>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71C260E-6390-424E-8DC6-391BC19883D6}">
  <a:tblStyle styleId="{C71C260E-6390-424E-8DC6-391BC19883D6}"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 styleId="{B48603BB-79A2-48BB-A4C9-5AA076F13ACD}"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E8F1F5"/>
          </a:solidFill>
        </a:fill>
      </a:tcStyle>
    </a:wholeTbl>
    <a:band1H>
      <a:tcStyle>
        <a:tcBdr/>
        <a:fill>
          <a:solidFill>
            <a:srgbClr val="CEE2EA"/>
          </a:solidFill>
        </a:fill>
      </a:tcStyle>
    </a:band1H>
    <a:band1V>
      <a:tcStyle>
        <a:tcBdr/>
        <a:fill>
          <a:solidFill>
            <a:srgbClr val="CEE2EA"/>
          </a:solidFill>
        </a:fill>
      </a:tcStyle>
    </a:band1V>
    <a:lastCol>
      <a:tcTxStyle b="on" i="off">
        <a:font>
          <a:latin typeface="Calibri"/>
          <a:ea typeface="Calibri"/>
          <a:cs typeface="Calibri"/>
        </a:font>
        <a:schemeClr val="lt1"/>
      </a:tcTxStyle>
      <a:tcStyle>
        <a:tcBdr/>
        <a:fill>
          <a:solidFill>
            <a:schemeClr val="accent5"/>
          </a:solidFill>
        </a:fill>
      </a:tcStyle>
    </a:lastCol>
    <a:firstCol>
      <a:tcTxStyle b="on" i="off">
        <a:font>
          <a:latin typeface="Calibri"/>
          <a:ea typeface="Calibri"/>
          <a:cs typeface="Calibri"/>
        </a:font>
        <a:schemeClr val="lt1"/>
      </a:tcTxStyle>
      <a:tcStyle>
        <a:tcBdr/>
        <a:fill>
          <a:solidFill>
            <a:schemeClr val="accent5"/>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med" len="med"/>
              <a:tailEnd type="none" w="med" len="med"/>
            </a:ln>
          </a:top>
        </a:tcBdr>
        <a:fill>
          <a:solidFill>
            <a:schemeClr val="accent5"/>
          </a:solidFill>
        </a:fill>
      </a:tcStyle>
    </a:lastRow>
    <a:firstRow>
      <a:tcTxStyle b="on" i="off">
        <a:font>
          <a:latin typeface="Calibri"/>
          <a:ea typeface="Calibri"/>
          <a:cs typeface="Calibri"/>
        </a:font>
        <a:schemeClr val="lt1"/>
      </a:tcTxStyle>
      <a:tcStyle>
        <a:tcBdr>
          <a:bottom>
            <a:ln w="38100" cap="flat" cmpd="sng">
              <a:solidFill>
                <a:schemeClr val="lt1"/>
              </a:solidFill>
              <a:prstDash val="solid"/>
              <a:round/>
              <a:headEnd type="none" w="med" len="med"/>
              <a:tailEnd type="none" w="med" len="med"/>
            </a:ln>
          </a:bottom>
        </a:tcBdr>
        <a:fill>
          <a:solidFill>
            <a:schemeClr val="accent5"/>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00"/>
    <p:restoredTop sz="92869"/>
  </p:normalViewPr>
  <p:slideViewPr>
    <p:cSldViewPr snapToGrid="0" snapToObjects="1">
      <p:cViewPr>
        <p:scale>
          <a:sx n="100" d="100"/>
          <a:sy n="100" d="100"/>
        </p:scale>
        <p:origin x="64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file:////ncrp-dc\public\RESEARCH\Southern%20Progress%20Grantmaking\Research\FC%20Data3.6.17.xlsx"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ncrp-dc\public\RESEARCH\Southern%20Progress%20Grantmaking\Research\FC%20Data3.6.17.xlsx" TargetMode="External"/></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oleObject" Target="file:////ncrp-dc\public\RESEARCH\Southern%20Progress%20Grantmaking\Research\FC%20Data3.6.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dirty="0" smtClean="0">
                <a:solidFill>
                  <a:schemeClr val="tx1"/>
                </a:solidFill>
                <a:latin typeface="Arial" charset="0"/>
                <a:ea typeface="Arial" charset="0"/>
                <a:cs typeface="Arial" charset="0"/>
              </a:rPr>
              <a:t>Contributions by Source</a:t>
            </a:r>
            <a:r>
              <a:rPr lang="en-US" sz="1200" dirty="0" smtClean="0">
                <a:solidFill>
                  <a:schemeClr val="tx1"/>
                </a:solidFill>
                <a:latin typeface="Arial" charset="0"/>
                <a:ea typeface="Arial" charset="0"/>
                <a:cs typeface="Arial" charset="0"/>
              </a:rPr>
              <a:t> (by percentage of total)</a:t>
            </a:r>
            <a:endParaRPr lang="en-US" sz="1200" dirty="0">
              <a:solidFill>
                <a:schemeClr val="tx1"/>
              </a:solidFill>
              <a:latin typeface="Arial" charset="0"/>
              <a:ea typeface="Arial" charset="0"/>
              <a:cs typeface="Arial"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Percentage of Total</c:v>
                </c:pt>
              </c:strCache>
            </c:strRef>
          </c:tx>
          <c:dPt>
            <c:idx val="0"/>
            <c:bubble3D val="0"/>
            <c:spPr>
              <a:solidFill>
                <a:schemeClr val="accent5">
                  <a:shade val="58000"/>
                </a:schemeClr>
              </a:solidFill>
              <a:ln w="19050">
                <a:solidFill>
                  <a:schemeClr val="lt1"/>
                </a:solidFill>
              </a:ln>
              <a:effectLst/>
            </c:spPr>
          </c:dPt>
          <c:dPt>
            <c:idx val="1"/>
            <c:bubble3D val="0"/>
            <c:spPr>
              <a:solidFill>
                <a:schemeClr val="accent5">
                  <a:shade val="86000"/>
                </a:schemeClr>
              </a:solidFill>
              <a:ln w="19050">
                <a:solidFill>
                  <a:schemeClr val="lt1"/>
                </a:solidFill>
              </a:ln>
              <a:effectLst/>
            </c:spPr>
          </c:dPt>
          <c:dPt>
            <c:idx val="2"/>
            <c:bubble3D val="0"/>
            <c:spPr>
              <a:solidFill>
                <a:schemeClr val="accent5">
                  <a:tint val="86000"/>
                </a:schemeClr>
              </a:solidFill>
              <a:ln w="19050">
                <a:solidFill>
                  <a:schemeClr val="lt1"/>
                </a:solidFill>
              </a:ln>
              <a:effectLst/>
            </c:spPr>
          </c:dPt>
          <c:dPt>
            <c:idx val="3"/>
            <c:bubble3D val="0"/>
            <c:spPr>
              <a:solidFill>
                <a:schemeClr val="accent5">
                  <a:tint val="58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Corporations</c:v>
                </c:pt>
                <c:pt idx="1">
                  <c:v>Bequests</c:v>
                </c:pt>
                <c:pt idx="2">
                  <c:v>Foundations</c:v>
                </c:pt>
                <c:pt idx="3">
                  <c:v>Individuals</c:v>
                </c:pt>
              </c:strCache>
            </c:strRef>
          </c:cat>
          <c:val>
            <c:numRef>
              <c:f>Sheet1!$B$2:$B$5</c:f>
              <c:numCache>
                <c:formatCode>0%</c:formatCode>
                <c:ptCount val="4"/>
                <c:pt idx="0">
                  <c:v>0.05</c:v>
                </c:pt>
                <c:pt idx="1">
                  <c:v>0.08</c:v>
                </c:pt>
                <c:pt idx="2">
                  <c:v>0.15</c:v>
                </c:pt>
                <c:pt idx="3">
                  <c:v>0.72</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dirty="0">
                <a:solidFill>
                  <a:schemeClr val="tx1"/>
                </a:solidFill>
              </a:rPr>
              <a:t>Contributions by Recipient Category </a:t>
            </a:r>
            <a:r>
              <a:rPr lang="en-US" sz="1200" dirty="0">
                <a:solidFill>
                  <a:schemeClr val="tx1"/>
                </a:solidFill>
              </a:rPr>
              <a:t>(by percentage of total)</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tx>
            <c:strRef>
              <c:f>Sheet1!$B$1</c:f>
              <c:strCache>
                <c:ptCount val="1"/>
                <c:pt idx="0">
                  <c:v>Contributions by Recipient Category (by percentage of total)</c:v>
                </c:pt>
              </c:strCache>
            </c:strRef>
          </c:tx>
          <c:dPt>
            <c:idx val="0"/>
            <c:bubble3D val="0"/>
            <c:spPr>
              <a:solidFill>
                <a:schemeClr val="accent5">
                  <a:shade val="42000"/>
                </a:schemeClr>
              </a:solidFill>
              <a:ln w="19050">
                <a:solidFill>
                  <a:schemeClr val="lt1"/>
                </a:solidFill>
              </a:ln>
              <a:effectLst/>
            </c:spPr>
          </c:dPt>
          <c:dPt>
            <c:idx val="1"/>
            <c:bubble3D val="0"/>
            <c:spPr>
              <a:solidFill>
                <a:schemeClr val="accent5">
                  <a:shade val="55000"/>
                </a:schemeClr>
              </a:solidFill>
              <a:ln w="19050">
                <a:solidFill>
                  <a:schemeClr val="lt1"/>
                </a:solidFill>
              </a:ln>
              <a:effectLst/>
            </c:spPr>
          </c:dPt>
          <c:dPt>
            <c:idx val="2"/>
            <c:bubble3D val="0"/>
            <c:spPr>
              <a:solidFill>
                <a:schemeClr val="accent5">
                  <a:shade val="68000"/>
                </a:schemeClr>
              </a:solidFill>
              <a:ln w="19050">
                <a:solidFill>
                  <a:schemeClr val="lt1"/>
                </a:solidFill>
              </a:ln>
              <a:effectLst/>
            </c:spPr>
          </c:dPt>
          <c:dPt>
            <c:idx val="3"/>
            <c:bubble3D val="0"/>
            <c:spPr>
              <a:solidFill>
                <a:schemeClr val="accent5">
                  <a:shade val="80000"/>
                </a:schemeClr>
              </a:solidFill>
              <a:ln w="19050">
                <a:solidFill>
                  <a:schemeClr val="lt1"/>
                </a:solidFill>
              </a:ln>
              <a:effectLst/>
            </c:spPr>
          </c:dPt>
          <c:dPt>
            <c:idx val="4"/>
            <c:bubble3D val="0"/>
            <c:spPr>
              <a:solidFill>
                <a:schemeClr val="accent5">
                  <a:shade val="93000"/>
                </a:schemeClr>
              </a:solidFill>
              <a:ln w="19050">
                <a:solidFill>
                  <a:schemeClr val="lt1"/>
                </a:solidFill>
              </a:ln>
              <a:effectLst/>
            </c:spPr>
          </c:dPt>
          <c:dPt>
            <c:idx val="5"/>
            <c:bubble3D val="0"/>
            <c:spPr>
              <a:solidFill>
                <a:schemeClr val="accent5">
                  <a:tint val="94000"/>
                </a:schemeClr>
              </a:solidFill>
              <a:ln w="19050">
                <a:solidFill>
                  <a:schemeClr val="lt1"/>
                </a:solidFill>
              </a:ln>
              <a:effectLst/>
            </c:spPr>
          </c:dPt>
          <c:dPt>
            <c:idx val="6"/>
            <c:bubble3D val="0"/>
            <c:spPr>
              <a:solidFill>
                <a:schemeClr val="accent5">
                  <a:tint val="81000"/>
                </a:schemeClr>
              </a:solidFill>
              <a:ln w="19050">
                <a:solidFill>
                  <a:schemeClr val="lt1"/>
                </a:solidFill>
              </a:ln>
              <a:effectLst/>
            </c:spPr>
          </c:dPt>
          <c:dPt>
            <c:idx val="7"/>
            <c:bubble3D val="0"/>
            <c:spPr>
              <a:solidFill>
                <a:schemeClr val="accent5">
                  <a:tint val="69000"/>
                </a:schemeClr>
              </a:solidFill>
              <a:ln w="19050">
                <a:solidFill>
                  <a:schemeClr val="lt1"/>
                </a:solidFill>
              </a:ln>
              <a:effectLst/>
            </c:spPr>
          </c:dPt>
          <c:dPt>
            <c:idx val="8"/>
            <c:bubble3D val="0"/>
            <c:spPr>
              <a:solidFill>
                <a:schemeClr val="accent5">
                  <a:tint val="56000"/>
                </a:schemeClr>
              </a:solidFill>
              <a:ln w="19050">
                <a:solidFill>
                  <a:schemeClr val="lt1"/>
                </a:solidFill>
              </a:ln>
              <a:effectLst/>
            </c:spPr>
          </c:dPt>
          <c:dPt>
            <c:idx val="9"/>
            <c:bubble3D val="0"/>
            <c:spPr>
              <a:solidFill>
                <a:schemeClr val="accent5">
                  <a:tint val="43000"/>
                </a:schemeClr>
              </a:solidFill>
              <a:ln w="19050">
                <a:solidFill>
                  <a:schemeClr val="lt1"/>
                </a:solidFill>
              </a:ln>
              <a:effectLst/>
            </c:spPr>
          </c:dPt>
          <c:dLbls>
            <c:dLbl>
              <c:idx val="1"/>
              <c:showLegendKey val="0"/>
              <c:showVal val="0"/>
              <c:showCatName val="1"/>
              <c:showSerName val="0"/>
              <c:showPercent val="1"/>
              <c:showBubbleSize val="0"/>
              <c:extLst>
                <c:ext xmlns:c15="http://schemas.microsoft.com/office/drawing/2012/chart" uri="{CE6537A1-D6FC-4f65-9D91-7224C49458BB}">
                  <c15:layout>
                    <c:manualLayout>
                      <c:w val="0.323730124327077"/>
                      <c:h val="0.119408660732101"/>
                    </c:manualLayout>
                  </c15:layout>
                </c:ext>
              </c:extLst>
            </c:dLbl>
            <c:dLbl>
              <c:idx val="2"/>
              <c:showLegendKey val="0"/>
              <c:showVal val="0"/>
              <c:showCatName val="1"/>
              <c:showSerName val="0"/>
              <c:showPercent val="1"/>
              <c:showBubbleSize val="0"/>
              <c:extLst>
                <c:ext xmlns:c15="http://schemas.microsoft.com/office/drawing/2012/chart" uri="{CE6537A1-D6FC-4f65-9D91-7224C49458BB}">
                  <c15:layout>
                    <c:manualLayout>
                      <c:w val="0.219358117030369"/>
                      <c:h val="0.119408660732101"/>
                    </c:manualLayout>
                  </c15:layout>
                </c:ext>
              </c:extLst>
            </c:dLbl>
            <c:dLbl>
              <c:idx val="3"/>
              <c:tx>
                <c:rich>
                  <a:bodyPr/>
                  <a:lstStyle/>
                  <a:p>
                    <a:r>
                      <a:rPr lang="en-US" dirty="0" smtClean="0"/>
                      <a:t>Arts, culture &amp; humanities</a:t>
                    </a:r>
                    <a:r>
                      <a:rPr lang="en-US" baseline="0" dirty="0"/>
                      <a:t>
</a:t>
                    </a:r>
                    <a:fld id="{93A94755-72C9-4C4D-A9E9-64BCC903232A}" type="PERCENTAGE">
                      <a:rPr lang="en-US" baseline="0" dirty="0"/>
                      <a:pPr/>
                      <a:t>[PERCENTAGE]</a:t>
                    </a:fld>
                    <a:endParaRPr lang="en-US" baseline="0" dirty="0"/>
                  </a:p>
                </c:rich>
              </c:tx>
              <c:showLegendKey val="0"/>
              <c:showVal val="0"/>
              <c:showCatName val="1"/>
              <c:showSerName val="0"/>
              <c:showPercent val="1"/>
              <c:showBubbleSize val="0"/>
              <c:extLst>
                <c:ext xmlns:c15="http://schemas.microsoft.com/office/drawing/2012/chart" uri="{CE6537A1-D6FC-4f65-9D91-7224C49458BB}">
                  <c15:layout>
                    <c:manualLayout>
                      <c:w val="0.267121577996659"/>
                      <c:h val="0.119408660732101"/>
                    </c:manualLayout>
                  </c15:layout>
                  <c15:dlblFieldTable/>
                  <c15:showDataLabelsRange val="0"/>
                </c:ext>
              </c:extLst>
            </c:dLbl>
            <c:dLbl>
              <c:idx val="4"/>
              <c:showLegendKey val="0"/>
              <c:showVal val="0"/>
              <c:showCatName val="1"/>
              <c:showSerName val="0"/>
              <c:showPercent val="1"/>
              <c:showBubbleSize val="0"/>
              <c:extLst>
                <c:ext xmlns:c15="http://schemas.microsoft.com/office/drawing/2012/chart" uri="{CE6537A1-D6FC-4f65-9D91-7224C49458BB}">
                  <c15:layout>
                    <c:manualLayout>
                      <c:w val="0.260045509705357"/>
                      <c:h val="0.116755134938055"/>
                    </c:manualLayout>
                  </c15:layout>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Sheet1!$A$2:$A$11</c:f>
              <c:strCache>
                <c:ptCount val="10"/>
                <c:pt idx="0">
                  <c:v>Individuals</c:v>
                </c:pt>
                <c:pt idx="1">
                  <c:v>Environment/Animals</c:v>
                </c:pt>
                <c:pt idx="2">
                  <c:v>International Affairs</c:v>
                </c:pt>
                <c:pt idx="3">
                  <c:v>Ars, culture and humanities</c:v>
                </c:pt>
                <c:pt idx="4">
                  <c:v>Public society benefit</c:v>
                </c:pt>
                <c:pt idx="5">
                  <c:v>Health</c:v>
                </c:pt>
                <c:pt idx="6">
                  <c:v>Foundations</c:v>
                </c:pt>
                <c:pt idx="7">
                  <c:v>Human Services</c:v>
                </c:pt>
                <c:pt idx="8">
                  <c:v>Education</c:v>
                </c:pt>
                <c:pt idx="9">
                  <c:v>Religion</c:v>
                </c:pt>
              </c:strCache>
            </c:strRef>
          </c:cat>
          <c:val>
            <c:numRef>
              <c:f>Sheet1!$B$2:$B$11</c:f>
              <c:numCache>
                <c:formatCode>0%</c:formatCode>
                <c:ptCount val="10"/>
                <c:pt idx="0">
                  <c:v>0.02</c:v>
                </c:pt>
                <c:pt idx="1">
                  <c:v>0.03</c:v>
                </c:pt>
                <c:pt idx="2">
                  <c:v>0.06</c:v>
                </c:pt>
                <c:pt idx="3">
                  <c:v>0.05</c:v>
                </c:pt>
                <c:pt idx="4">
                  <c:v>0.08</c:v>
                </c:pt>
                <c:pt idx="5">
                  <c:v>0.08</c:v>
                </c:pt>
                <c:pt idx="6">
                  <c:v>0.1</c:v>
                </c:pt>
                <c:pt idx="7">
                  <c:v>0.12</c:v>
                </c:pt>
                <c:pt idx="8">
                  <c:v>0.15</c:v>
                </c:pt>
                <c:pt idx="9">
                  <c:v>0.32</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cat>
            <c:strRef>
              <c:f>LA!$A$39:$A$44</c:f>
              <c:strCache>
                <c:ptCount val="6"/>
                <c:pt idx="0">
                  <c:v>New York City</c:v>
                </c:pt>
                <c:pt idx="1">
                  <c:v>Orleans Parish</c:v>
                </c:pt>
                <c:pt idx="2">
                  <c:v>NY</c:v>
                </c:pt>
                <c:pt idx="3">
                  <c:v>US</c:v>
                </c:pt>
                <c:pt idx="4">
                  <c:v>LA</c:v>
                </c:pt>
                <c:pt idx="5">
                  <c:v>Southern Louisiana*</c:v>
                </c:pt>
              </c:strCache>
            </c:strRef>
          </c:cat>
          <c:val>
            <c:numRef>
              <c:f>LA!$B$39:$B$44</c:f>
            </c:numRef>
          </c:val>
          <c:extLst xmlns:c16r2="http://schemas.microsoft.com/office/drawing/2015/06/chart">
            <c:ext xmlns:c16="http://schemas.microsoft.com/office/drawing/2014/chart" uri="{C3380CC4-5D6E-409C-BE32-E72D297353CC}">
              <c16:uniqueId val="{00000000-9892-4F7A-9299-7CADB31468F0}"/>
            </c:ext>
          </c:extLst>
        </c:ser>
        <c:ser>
          <c:idx val="1"/>
          <c:order val="1"/>
          <c:spPr>
            <a:solidFill>
              <a:schemeClr val="accent2"/>
            </a:solidFill>
            <a:ln>
              <a:noFill/>
            </a:ln>
            <a:effectLst/>
          </c:spPr>
          <c:invertIfNegative val="0"/>
          <c:cat>
            <c:strRef>
              <c:f>LA!$A$39:$A$44</c:f>
              <c:strCache>
                <c:ptCount val="6"/>
                <c:pt idx="0">
                  <c:v>New York City</c:v>
                </c:pt>
                <c:pt idx="1">
                  <c:v>Orleans Parish</c:v>
                </c:pt>
                <c:pt idx="2">
                  <c:v>NY</c:v>
                </c:pt>
                <c:pt idx="3">
                  <c:v>US</c:v>
                </c:pt>
                <c:pt idx="4">
                  <c:v>LA</c:v>
                </c:pt>
                <c:pt idx="5">
                  <c:v>Southern Louisiana*</c:v>
                </c:pt>
              </c:strCache>
            </c:strRef>
          </c:cat>
          <c:val>
            <c:numRef>
              <c:f>LA!$C$39:$C$44</c:f>
            </c:numRef>
          </c:val>
          <c:extLst xmlns:c16r2="http://schemas.microsoft.com/office/drawing/2015/06/chart">
            <c:ext xmlns:c16="http://schemas.microsoft.com/office/drawing/2014/chart" uri="{C3380CC4-5D6E-409C-BE32-E72D297353CC}">
              <c16:uniqueId val="{00000001-9892-4F7A-9299-7CADB31468F0}"/>
            </c:ext>
          </c:extLst>
        </c:ser>
        <c:ser>
          <c:idx val="2"/>
          <c:order val="2"/>
          <c:spPr>
            <a:solidFill>
              <a:schemeClr val="accent3"/>
            </a:solidFill>
            <a:ln>
              <a:noFill/>
            </a:ln>
            <a:effectLst/>
          </c:spPr>
          <c:invertIfNegative val="0"/>
          <c:cat>
            <c:strRef>
              <c:f>LA!$A$39:$A$44</c:f>
              <c:strCache>
                <c:ptCount val="6"/>
                <c:pt idx="0">
                  <c:v>New York City</c:v>
                </c:pt>
                <c:pt idx="1">
                  <c:v>Orleans Parish</c:v>
                </c:pt>
                <c:pt idx="2">
                  <c:v>NY</c:v>
                </c:pt>
                <c:pt idx="3">
                  <c:v>US</c:v>
                </c:pt>
                <c:pt idx="4">
                  <c:v>LA</c:v>
                </c:pt>
                <c:pt idx="5">
                  <c:v>Southern Louisiana*</c:v>
                </c:pt>
              </c:strCache>
            </c:strRef>
          </c:cat>
          <c:val>
            <c:numRef>
              <c:f>LA!$D$39:$D$44</c:f>
            </c:numRef>
          </c:val>
          <c:extLst xmlns:c16r2="http://schemas.microsoft.com/office/drawing/2015/06/chart">
            <c:ext xmlns:c16="http://schemas.microsoft.com/office/drawing/2014/chart" uri="{C3380CC4-5D6E-409C-BE32-E72D297353CC}">
              <c16:uniqueId val="{00000002-9892-4F7A-9299-7CADB31468F0}"/>
            </c:ext>
          </c:extLst>
        </c:ser>
        <c:ser>
          <c:idx val="3"/>
          <c:order val="3"/>
          <c:spPr>
            <a:solidFill>
              <a:schemeClr val="accent4"/>
            </a:solidFill>
            <a:ln>
              <a:noFill/>
            </a:ln>
            <a:effectLst/>
          </c:spPr>
          <c:invertIfNegative val="0"/>
          <c:cat>
            <c:strRef>
              <c:f>LA!$A$39:$A$44</c:f>
              <c:strCache>
                <c:ptCount val="6"/>
                <c:pt idx="0">
                  <c:v>New York City</c:v>
                </c:pt>
                <c:pt idx="1">
                  <c:v>Orleans Parish</c:v>
                </c:pt>
                <c:pt idx="2">
                  <c:v>NY</c:v>
                </c:pt>
                <c:pt idx="3">
                  <c:v>US</c:v>
                </c:pt>
                <c:pt idx="4">
                  <c:v>LA</c:v>
                </c:pt>
                <c:pt idx="5">
                  <c:v>Southern Louisiana*</c:v>
                </c:pt>
              </c:strCache>
            </c:strRef>
          </c:cat>
          <c:val>
            <c:numRef>
              <c:f>LA!$E$39:$E$44</c:f>
            </c:numRef>
          </c:val>
          <c:extLst xmlns:c16r2="http://schemas.microsoft.com/office/drawing/2015/06/chart">
            <c:ext xmlns:c16="http://schemas.microsoft.com/office/drawing/2014/chart" uri="{C3380CC4-5D6E-409C-BE32-E72D297353CC}">
              <c16:uniqueId val="{00000003-9892-4F7A-9299-7CADB31468F0}"/>
            </c:ext>
          </c:extLst>
        </c:ser>
        <c:ser>
          <c:idx val="4"/>
          <c:order val="4"/>
          <c:spPr>
            <a:solidFill>
              <a:schemeClr val="accent5"/>
            </a:solidFill>
            <a:ln>
              <a:noFill/>
            </a:ln>
            <a:effectLst/>
          </c:spPr>
          <c:invertIfNegative val="0"/>
          <c:cat>
            <c:strRef>
              <c:f>LA!$A$39:$A$44</c:f>
              <c:strCache>
                <c:ptCount val="6"/>
                <c:pt idx="0">
                  <c:v>New York City</c:v>
                </c:pt>
                <c:pt idx="1">
                  <c:v>Orleans Parish</c:v>
                </c:pt>
                <c:pt idx="2">
                  <c:v>NY</c:v>
                </c:pt>
                <c:pt idx="3">
                  <c:v>US</c:v>
                </c:pt>
                <c:pt idx="4">
                  <c:v>LA</c:v>
                </c:pt>
                <c:pt idx="5">
                  <c:v>Southern Louisiana*</c:v>
                </c:pt>
              </c:strCache>
            </c:strRef>
          </c:cat>
          <c:val>
            <c:numRef>
              <c:f>LA!$F$39:$F$44</c:f>
            </c:numRef>
          </c:val>
          <c:extLst xmlns:c16r2="http://schemas.microsoft.com/office/drawing/2015/06/chart">
            <c:ext xmlns:c16="http://schemas.microsoft.com/office/drawing/2014/chart" uri="{C3380CC4-5D6E-409C-BE32-E72D297353CC}">
              <c16:uniqueId val="{00000004-9892-4F7A-9299-7CADB31468F0}"/>
            </c:ext>
          </c:extLst>
        </c:ser>
        <c:ser>
          <c:idx val="5"/>
          <c:order val="5"/>
          <c:spPr>
            <a:solidFill>
              <a:schemeClr val="accent1"/>
            </a:solidFill>
            <a:ln>
              <a:noFill/>
            </a:ln>
            <a:effectLst/>
          </c:spPr>
          <c:invertIfNegative val="0"/>
          <c:dPt>
            <c:idx val="0"/>
            <c:invertIfNegative val="0"/>
            <c:bubble3D val="0"/>
            <c:spPr>
              <a:solidFill>
                <a:schemeClr val="tx1">
                  <a:lumMod val="65000"/>
                  <a:lumOff val="35000"/>
                </a:schemeClr>
              </a:solidFill>
              <a:ln>
                <a:noFill/>
              </a:ln>
              <a:effectLst/>
            </c:spPr>
            <c:extLst xmlns:c16r2="http://schemas.microsoft.com/office/drawing/2015/06/chart">
              <c:ext xmlns:c16="http://schemas.microsoft.com/office/drawing/2014/chart" uri="{C3380CC4-5D6E-409C-BE32-E72D297353CC}">
                <c16:uniqueId val="{00000006-9892-4F7A-9299-7CADB31468F0}"/>
              </c:ext>
            </c:extLst>
          </c:dPt>
          <c:dPt>
            <c:idx val="1"/>
            <c:invertIfNegative val="0"/>
            <c:bubble3D val="0"/>
            <c:spPr>
              <a:solidFill>
                <a:srgbClr val="0070C0"/>
              </a:solidFill>
              <a:ln>
                <a:noFill/>
              </a:ln>
              <a:effectLst/>
            </c:spPr>
            <c:extLst xmlns:c16r2="http://schemas.microsoft.com/office/drawing/2015/06/chart">
              <c:ext xmlns:c16="http://schemas.microsoft.com/office/drawing/2014/chart" uri="{C3380CC4-5D6E-409C-BE32-E72D297353CC}">
                <c16:uniqueId val="{00000008-9892-4F7A-9299-7CADB31468F0}"/>
              </c:ext>
            </c:extLst>
          </c:dPt>
          <c:dPt>
            <c:idx val="2"/>
            <c:invertIfNegative val="0"/>
            <c:bubble3D val="0"/>
            <c:spPr>
              <a:solidFill>
                <a:schemeClr val="tx1">
                  <a:lumMod val="65000"/>
                  <a:lumOff val="35000"/>
                </a:schemeClr>
              </a:solidFill>
              <a:ln>
                <a:noFill/>
              </a:ln>
              <a:effectLst/>
            </c:spPr>
            <c:extLst xmlns:c16r2="http://schemas.microsoft.com/office/drawing/2015/06/chart">
              <c:ext xmlns:c16="http://schemas.microsoft.com/office/drawing/2014/chart" uri="{C3380CC4-5D6E-409C-BE32-E72D297353CC}">
                <c16:uniqueId val="{0000000A-9892-4F7A-9299-7CADB31468F0}"/>
              </c:ext>
            </c:extLst>
          </c:dPt>
          <c:dPt>
            <c:idx val="3"/>
            <c:invertIfNegative val="0"/>
            <c:bubble3D val="0"/>
            <c:spPr>
              <a:solidFill>
                <a:schemeClr val="tx1">
                  <a:lumMod val="65000"/>
                  <a:lumOff val="35000"/>
                </a:schemeClr>
              </a:solidFill>
              <a:ln>
                <a:noFill/>
              </a:ln>
              <a:effectLst/>
            </c:spPr>
            <c:extLst xmlns:c16r2="http://schemas.microsoft.com/office/drawing/2015/06/chart">
              <c:ext xmlns:c16="http://schemas.microsoft.com/office/drawing/2014/chart" uri="{C3380CC4-5D6E-409C-BE32-E72D297353CC}">
                <c16:uniqueId val="{0000000C-9892-4F7A-9299-7CADB31468F0}"/>
              </c:ext>
            </c:extLst>
          </c:dPt>
          <c:dPt>
            <c:idx val="4"/>
            <c:invertIfNegative val="0"/>
            <c:bubble3D val="0"/>
            <c:spPr>
              <a:solidFill>
                <a:srgbClr val="0070C0"/>
              </a:solidFill>
              <a:ln>
                <a:noFill/>
              </a:ln>
              <a:effectLst/>
            </c:spPr>
            <c:extLst xmlns:c16r2="http://schemas.microsoft.com/office/drawing/2015/06/chart">
              <c:ext xmlns:c16="http://schemas.microsoft.com/office/drawing/2014/chart" uri="{C3380CC4-5D6E-409C-BE32-E72D297353CC}">
                <c16:uniqueId val="{0000000E-9892-4F7A-9299-7CADB31468F0}"/>
              </c:ext>
            </c:extLst>
          </c:dPt>
          <c:dPt>
            <c:idx val="5"/>
            <c:invertIfNegative val="0"/>
            <c:bubble3D val="0"/>
            <c:spPr>
              <a:solidFill>
                <a:srgbClr val="0070C0"/>
              </a:solidFill>
              <a:ln>
                <a:noFill/>
              </a:ln>
              <a:effectLst/>
            </c:spPr>
            <c:extLst xmlns:c16r2="http://schemas.microsoft.com/office/drawing/2015/06/chart">
              <c:ext xmlns:c16="http://schemas.microsoft.com/office/drawing/2014/chart" uri="{C3380CC4-5D6E-409C-BE32-E72D297353CC}">
                <c16:uniqueId val="{00000010-9892-4F7A-9299-7CADB31468F0}"/>
              </c:ext>
            </c:extLst>
          </c:dPt>
          <c:dLbls>
            <c:dLbl>
              <c:idx val="1"/>
              <c:layout/>
              <c:tx>
                <c:rich>
                  <a:bodyPr rot="0" spcFirstLastPara="1" vertOverflow="ellipsis" vert="horz" wrap="square" lIns="38100" tIns="19050" rIns="38100" bIns="19050" anchor="ctr" anchorCtr="1">
                    <a:spAutoFit/>
                  </a:bodyPr>
                  <a:lstStyle/>
                  <a:p>
                    <a:pPr>
                      <a:defRPr sz="2000" b="1" i="0" u="none" strike="noStrike" kern="1200" baseline="0">
                        <a:solidFill>
                          <a:srgbClr val="0070C0"/>
                        </a:solidFill>
                        <a:latin typeface="+mn-lt"/>
                        <a:ea typeface="+mn-ea"/>
                        <a:cs typeface="+mn-cs"/>
                      </a:defRPr>
                    </a:pPr>
                    <a:fld id="{B071C64D-9307-4F11-8F5E-CCCBFA9DC962}" type="VALUE">
                      <a:rPr lang="en-US" sz="2000">
                        <a:solidFill>
                          <a:srgbClr val="0070C0"/>
                        </a:solidFill>
                      </a:rPr>
                      <a:pPr>
                        <a:defRPr sz="2000" b="1">
                          <a:solidFill>
                            <a:srgbClr val="0070C0"/>
                          </a:solidFill>
                        </a:defRPr>
                      </a:pPr>
                      <a:t>[VALUE]</a:t>
                    </a:fld>
                    <a:endParaRPr lang="en-US"/>
                  </a:p>
                </c:rich>
              </c:tx>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rgbClr val="0070C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9892-4F7A-9299-7CADB31468F0}"/>
                </c:ext>
                <c:ext xmlns:c15="http://schemas.microsoft.com/office/drawing/2012/chart" uri="{CE6537A1-D6FC-4f65-9D91-7224C49458BB}">
                  <c15:layout/>
                  <c15:dlblFieldTable/>
                  <c15:showDataLabelsRange val="0"/>
                </c:ext>
              </c:extLst>
            </c:dLbl>
            <c:dLbl>
              <c:idx val="4"/>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rgbClr val="0070C0"/>
                      </a:solidFill>
                      <a:latin typeface="+mn-lt"/>
                      <a:ea typeface="+mn-ea"/>
                      <a:cs typeface="+mn-cs"/>
                    </a:defRPr>
                  </a:pPr>
                  <a:endParaRPr lang="en-US"/>
                </a:p>
              </c:txPr>
              <c:showLegendKey val="0"/>
              <c:showVal val="1"/>
              <c:showCatName val="0"/>
              <c:showSerName val="0"/>
              <c:showPercent val="0"/>
              <c:showBubbleSize val="0"/>
            </c:dLbl>
            <c:dLbl>
              <c:idx val="5"/>
              <c:layout/>
              <c:tx>
                <c:rich>
                  <a:bodyPr rot="0" spcFirstLastPara="1" vertOverflow="ellipsis" vert="horz" wrap="square" lIns="38100" tIns="19050" rIns="38100" bIns="19050" anchor="ctr" anchorCtr="1">
                    <a:spAutoFit/>
                  </a:bodyPr>
                  <a:lstStyle/>
                  <a:p>
                    <a:pPr>
                      <a:defRPr sz="2000" b="1" i="0" u="none" strike="noStrike" kern="1200" baseline="0">
                        <a:solidFill>
                          <a:srgbClr val="0070C0"/>
                        </a:solidFill>
                        <a:latin typeface="+mn-lt"/>
                        <a:ea typeface="+mn-ea"/>
                        <a:cs typeface="+mn-cs"/>
                      </a:defRPr>
                    </a:pPr>
                    <a:fld id="{FB65E397-A1C7-4E80-BFBC-901141A9CBA7}" type="VALUE">
                      <a:rPr lang="en-US" sz="2000">
                        <a:solidFill>
                          <a:srgbClr val="0070C0"/>
                        </a:solidFill>
                      </a:rPr>
                      <a:pPr>
                        <a:defRPr sz="2000" b="1">
                          <a:solidFill>
                            <a:srgbClr val="0070C0"/>
                          </a:solidFill>
                        </a:defRPr>
                      </a:pPr>
                      <a:t>[VALUE]</a:t>
                    </a:fld>
                    <a:endParaRPr lang="en-US"/>
                  </a:p>
                </c:rich>
              </c:tx>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rgbClr val="0070C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9892-4F7A-9299-7CADB31468F0}"/>
                </c:ex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LA!$A$39:$A$44</c:f>
              <c:strCache>
                <c:ptCount val="6"/>
                <c:pt idx="0">
                  <c:v>New York City</c:v>
                </c:pt>
                <c:pt idx="1">
                  <c:v>Orleans Parish</c:v>
                </c:pt>
                <c:pt idx="2">
                  <c:v>NY</c:v>
                </c:pt>
                <c:pt idx="3">
                  <c:v>US</c:v>
                </c:pt>
                <c:pt idx="4">
                  <c:v>LA</c:v>
                </c:pt>
                <c:pt idx="5">
                  <c:v>Southern Louisiana*</c:v>
                </c:pt>
              </c:strCache>
            </c:strRef>
          </c:cat>
          <c:val>
            <c:numRef>
              <c:f>LA!$G$39:$G$44</c:f>
              <c:numCache>
                <c:formatCode>"$"#,##0</c:formatCode>
                <c:ptCount val="6"/>
                <c:pt idx="0">
                  <c:v>1966.0</c:v>
                </c:pt>
                <c:pt idx="1">
                  <c:v>1814.855640449177</c:v>
                </c:pt>
                <c:pt idx="2">
                  <c:v>995.0</c:v>
                </c:pt>
                <c:pt idx="3">
                  <c:v>451.0</c:v>
                </c:pt>
                <c:pt idx="4">
                  <c:v>242.6449892045038</c:v>
                </c:pt>
                <c:pt idx="5">
                  <c:v>30.90536755119494</c:v>
                </c:pt>
              </c:numCache>
            </c:numRef>
          </c:val>
          <c:extLst xmlns:c16r2="http://schemas.microsoft.com/office/drawing/2015/06/chart">
            <c:ext xmlns:c16="http://schemas.microsoft.com/office/drawing/2014/chart" uri="{C3380CC4-5D6E-409C-BE32-E72D297353CC}">
              <c16:uniqueId val="{00000011-9892-4F7A-9299-7CADB31468F0}"/>
            </c:ext>
          </c:extLst>
        </c:ser>
        <c:dLbls>
          <c:showLegendKey val="0"/>
          <c:showVal val="0"/>
          <c:showCatName val="0"/>
          <c:showSerName val="0"/>
          <c:showPercent val="0"/>
          <c:showBubbleSize val="0"/>
        </c:dLbls>
        <c:gapWidth val="182"/>
        <c:axId val="2010509216"/>
        <c:axId val="2011051136"/>
      </c:barChart>
      <c:catAx>
        <c:axId val="2010509216"/>
        <c:scaling>
          <c:orientation val="minMax"/>
        </c:scaling>
        <c:delete val="1"/>
        <c:axPos val="l"/>
        <c:numFmt formatCode="General" sourceLinked="1"/>
        <c:majorTickMark val="none"/>
        <c:minorTickMark val="none"/>
        <c:tickLblPos val="nextTo"/>
        <c:crossAx val="2011051136"/>
        <c:crosses val="autoZero"/>
        <c:auto val="1"/>
        <c:lblAlgn val="ctr"/>
        <c:lblOffset val="100"/>
        <c:noMultiLvlLbl val="0"/>
      </c:catAx>
      <c:valAx>
        <c:axId val="2011051136"/>
        <c:scaling>
          <c:orientation val="minMax"/>
        </c:scaling>
        <c:delete val="1"/>
        <c:axPos val="b"/>
        <c:numFmt formatCode="&quot;$&quot;#,##0" sourceLinked="1"/>
        <c:majorTickMark val="none"/>
        <c:minorTickMark val="none"/>
        <c:tickLblPos val="nextTo"/>
        <c:crossAx val="20105092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cat>
            <c:strRef>
              <c:f>LA!$A$48:$A$50</c:f>
              <c:strCache>
                <c:ptCount val="3"/>
                <c:pt idx="0">
                  <c:v>Orleans Parish</c:v>
                </c:pt>
                <c:pt idx="1">
                  <c:v>LA</c:v>
                </c:pt>
                <c:pt idx="2">
                  <c:v>Southern Louisiana*</c:v>
                </c:pt>
              </c:strCache>
            </c:strRef>
          </c:cat>
          <c:val>
            <c:numRef>
              <c:f>LA!$B$48:$B$50</c:f>
            </c:numRef>
          </c:val>
          <c:extLst xmlns:c16r2="http://schemas.microsoft.com/office/drawing/2015/06/chart">
            <c:ext xmlns:c16="http://schemas.microsoft.com/office/drawing/2014/chart" uri="{C3380CC4-5D6E-409C-BE32-E72D297353CC}">
              <c16:uniqueId val="{00000000-041F-46F6-9D22-77665195BA6D}"/>
            </c:ext>
          </c:extLst>
        </c:ser>
        <c:ser>
          <c:idx val="1"/>
          <c:order val="1"/>
          <c:spPr>
            <a:solidFill>
              <a:schemeClr val="accent2"/>
            </a:solidFill>
            <a:ln>
              <a:noFill/>
            </a:ln>
            <a:effectLst/>
          </c:spPr>
          <c:invertIfNegative val="0"/>
          <c:cat>
            <c:strRef>
              <c:f>LA!$A$48:$A$50</c:f>
              <c:strCache>
                <c:ptCount val="3"/>
                <c:pt idx="0">
                  <c:v>Orleans Parish</c:v>
                </c:pt>
                <c:pt idx="1">
                  <c:v>LA</c:v>
                </c:pt>
                <c:pt idx="2">
                  <c:v>Southern Louisiana*</c:v>
                </c:pt>
              </c:strCache>
            </c:strRef>
          </c:cat>
          <c:val>
            <c:numRef>
              <c:f>LA!$C$48:$C$50</c:f>
            </c:numRef>
          </c:val>
          <c:extLst xmlns:c16r2="http://schemas.microsoft.com/office/drawing/2015/06/chart">
            <c:ext xmlns:c16="http://schemas.microsoft.com/office/drawing/2014/chart" uri="{C3380CC4-5D6E-409C-BE32-E72D297353CC}">
              <c16:uniqueId val="{00000001-041F-46F6-9D22-77665195BA6D}"/>
            </c:ext>
          </c:extLst>
        </c:ser>
        <c:ser>
          <c:idx val="2"/>
          <c:order val="2"/>
          <c:spPr>
            <a:solidFill>
              <a:schemeClr val="accent3"/>
            </a:solidFill>
            <a:ln>
              <a:noFill/>
            </a:ln>
            <a:effectLst/>
          </c:spPr>
          <c:invertIfNegative val="0"/>
          <c:cat>
            <c:strRef>
              <c:f>LA!$A$48:$A$50</c:f>
              <c:strCache>
                <c:ptCount val="3"/>
                <c:pt idx="0">
                  <c:v>Orleans Parish</c:v>
                </c:pt>
                <c:pt idx="1">
                  <c:v>LA</c:v>
                </c:pt>
                <c:pt idx="2">
                  <c:v>Southern Louisiana*</c:v>
                </c:pt>
              </c:strCache>
            </c:strRef>
          </c:cat>
          <c:val>
            <c:numRef>
              <c:f>LA!$D$48:$D$50</c:f>
            </c:numRef>
          </c:val>
          <c:extLst xmlns:c16r2="http://schemas.microsoft.com/office/drawing/2015/06/chart">
            <c:ext xmlns:c16="http://schemas.microsoft.com/office/drawing/2014/chart" uri="{C3380CC4-5D6E-409C-BE32-E72D297353CC}">
              <c16:uniqueId val="{00000002-041F-46F6-9D22-77665195BA6D}"/>
            </c:ext>
          </c:extLst>
        </c:ser>
        <c:ser>
          <c:idx val="3"/>
          <c:order val="3"/>
          <c:spPr>
            <a:solidFill>
              <a:schemeClr val="accent4"/>
            </a:solidFill>
            <a:ln>
              <a:noFill/>
            </a:ln>
            <a:effectLst/>
          </c:spPr>
          <c:invertIfNegative val="0"/>
          <c:cat>
            <c:strRef>
              <c:f>LA!$A$48:$A$50</c:f>
              <c:strCache>
                <c:ptCount val="3"/>
                <c:pt idx="0">
                  <c:v>Orleans Parish</c:v>
                </c:pt>
                <c:pt idx="1">
                  <c:v>LA</c:v>
                </c:pt>
                <c:pt idx="2">
                  <c:v>Southern Louisiana*</c:v>
                </c:pt>
              </c:strCache>
            </c:strRef>
          </c:cat>
          <c:val>
            <c:numRef>
              <c:f>LA!$E$48:$E$50</c:f>
            </c:numRef>
          </c:val>
          <c:extLst xmlns:c16r2="http://schemas.microsoft.com/office/drawing/2015/06/chart">
            <c:ext xmlns:c16="http://schemas.microsoft.com/office/drawing/2014/chart" uri="{C3380CC4-5D6E-409C-BE32-E72D297353CC}">
              <c16:uniqueId val="{00000003-041F-46F6-9D22-77665195BA6D}"/>
            </c:ext>
          </c:extLst>
        </c:ser>
        <c:ser>
          <c:idx val="4"/>
          <c:order val="4"/>
          <c:spPr>
            <a:solidFill>
              <a:schemeClr val="accent5"/>
            </a:solidFill>
            <a:ln>
              <a:noFill/>
            </a:ln>
            <a:effectLst/>
          </c:spPr>
          <c:invertIfNegative val="0"/>
          <c:cat>
            <c:strRef>
              <c:f>LA!$A$48:$A$50</c:f>
              <c:strCache>
                <c:ptCount val="3"/>
                <c:pt idx="0">
                  <c:v>Orleans Parish</c:v>
                </c:pt>
                <c:pt idx="1">
                  <c:v>LA</c:v>
                </c:pt>
                <c:pt idx="2">
                  <c:v>Southern Louisiana*</c:v>
                </c:pt>
              </c:strCache>
            </c:strRef>
          </c:cat>
          <c:val>
            <c:numRef>
              <c:f>LA!$F$48:$F$50</c:f>
            </c:numRef>
          </c:val>
          <c:extLst xmlns:c16r2="http://schemas.microsoft.com/office/drawing/2015/06/chart">
            <c:ext xmlns:c16="http://schemas.microsoft.com/office/drawing/2014/chart" uri="{C3380CC4-5D6E-409C-BE32-E72D297353CC}">
              <c16:uniqueId val="{00000004-041F-46F6-9D22-77665195BA6D}"/>
            </c:ext>
          </c:extLst>
        </c:ser>
        <c:ser>
          <c:idx val="5"/>
          <c:order val="5"/>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0070C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LA!$A$48:$A$50</c:f>
              <c:strCache>
                <c:ptCount val="3"/>
                <c:pt idx="0">
                  <c:v>Orleans Parish</c:v>
                </c:pt>
                <c:pt idx="1">
                  <c:v>LA</c:v>
                </c:pt>
                <c:pt idx="2">
                  <c:v>Southern Louisiana*</c:v>
                </c:pt>
              </c:strCache>
            </c:strRef>
          </c:cat>
          <c:val>
            <c:numRef>
              <c:f>LA!$G$48:$G$50</c:f>
              <c:numCache>
                <c:formatCode>0%</c:formatCode>
                <c:ptCount val="3"/>
                <c:pt idx="0">
                  <c:v>0.394551282051282</c:v>
                </c:pt>
                <c:pt idx="1">
                  <c:v>0.356454545454545</c:v>
                </c:pt>
                <c:pt idx="2">
                  <c:v>0.243430727269176</c:v>
                </c:pt>
              </c:numCache>
            </c:numRef>
          </c:val>
          <c:extLst xmlns:c16r2="http://schemas.microsoft.com/office/drawing/2015/06/chart">
            <c:ext xmlns:c16="http://schemas.microsoft.com/office/drawing/2014/chart" uri="{C3380CC4-5D6E-409C-BE32-E72D297353CC}">
              <c16:uniqueId val="{00000005-041F-46F6-9D22-77665195BA6D}"/>
            </c:ext>
          </c:extLst>
        </c:ser>
        <c:dLbls>
          <c:showLegendKey val="0"/>
          <c:showVal val="0"/>
          <c:showCatName val="0"/>
          <c:showSerName val="0"/>
          <c:showPercent val="0"/>
          <c:showBubbleSize val="0"/>
        </c:dLbls>
        <c:gapWidth val="182"/>
        <c:axId val="2054735920"/>
        <c:axId val="2054744848"/>
      </c:barChart>
      <c:catAx>
        <c:axId val="2054735920"/>
        <c:scaling>
          <c:orientation val="minMax"/>
        </c:scaling>
        <c:delete val="1"/>
        <c:axPos val="l"/>
        <c:numFmt formatCode="General" sourceLinked="1"/>
        <c:majorTickMark val="none"/>
        <c:minorTickMark val="none"/>
        <c:tickLblPos val="nextTo"/>
        <c:crossAx val="2054744848"/>
        <c:crosses val="autoZero"/>
        <c:auto val="1"/>
        <c:lblAlgn val="ctr"/>
        <c:lblOffset val="100"/>
        <c:noMultiLvlLbl val="0"/>
      </c:catAx>
      <c:valAx>
        <c:axId val="2054744848"/>
        <c:scaling>
          <c:orientation val="minMax"/>
        </c:scaling>
        <c:delete val="1"/>
        <c:axPos val="b"/>
        <c:numFmt formatCode="0%" sourceLinked="1"/>
        <c:majorTickMark val="none"/>
        <c:minorTickMark val="none"/>
        <c:tickLblPos val="nextTo"/>
        <c:crossAx val="20547359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cat>
            <c:strRef>
              <c:f>LA!$A$53:$A$55</c:f>
              <c:strCache>
                <c:ptCount val="3"/>
                <c:pt idx="0">
                  <c:v>LA</c:v>
                </c:pt>
                <c:pt idx="1">
                  <c:v>Orleans Parish</c:v>
                </c:pt>
                <c:pt idx="2">
                  <c:v>Southern Louisiana*</c:v>
                </c:pt>
              </c:strCache>
            </c:strRef>
          </c:cat>
          <c:val>
            <c:numRef>
              <c:f>LA!$B$53:$B$55</c:f>
            </c:numRef>
          </c:val>
          <c:extLst xmlns:c16r2="http://schemas.microsoft.com/office/drawing/2015/06/chart">
            <c:ext xmlns:c16="http://schemas.microsoft.com/office/drawing/2014/chart" uri="{C3380CC4-5D6E-409C-BE32-E72D297353CC}">
              <c16:uniqueId val="{00000000-B1E0-47A5-A037-C84187D79574}"/>
            </c:ext>
          </c:extLst>
        </c:ser>
        <c:ser>
          <c:idx val="1"/>
          <c:order val="1"/>
          <c:spPr>
            <a:solidFill>
              <a:schemeClr val="accent2"/>
            </a:solidFill>
            <a:ln>
              <a:noFill/>
            </a:ln>
            <a:effectLst/>
          </c:spPr>
          <c:invertIfNegative val="0"/>
          <c:cat>
            <c:strRef>
              <c:f>LA!$A$53:$A$55</c:f>
              <c:strCache>
                <c:ptCount val="3"/>
                <c:pt idx="0">
                  <c:v>LA</c:v>
                </c:pt>
                <c:pt idx="1">
                  <c:v>Orleans Parish</c:v>
                </c:pt>
                <c:pt idx="2">
                  <c:v>Southern Louisiana*</c:v>
                </c:pt>
              </c:strCache>
            </c:strRef>
          </c:cat>
          <c:val>
            <c:numRef>
              <c:f>LA!$C$53:$C$55</c:f>
            </c:numRef>
          </c:val>
          <c:extLst xmlns:c16r2="http://schemas.microsoft.com/office/drawing/2015/06/chart">
            <c:ext xmlns:c16="http://schemas.microsoft.com/office/drawing/2014/chart" uri="{C3380CC4-5D6E-409C-BE32-E72D297353CC}">
              <c16:uniqueId val="{00000001-B1E0-47A5-A037-C84187D79574}"/>
            </c:ext>
          </c:extLst>
        </c:ser>
        <c:ser>
          <c:idx val="2"/>
          <c:order val="2"/>
          <c:spPr>
            <a:solidFill>
              <a:schemeClr val="accent3"/>
            </a:solidFill>
            <a:ln>
              <a:noFill/>
            </a:ln>
            <a:effectLst/>
          </c:spPr>
          <c:invertIfNegative val="0"/>
          <c:cat>
            <c:strRef>
              <c:f>LA!$A$53:$A$55</c:f>
              <c:strCache>
                <c:ptCount val="3"/>
                <c:pt idx="0">
                  <c:v>LA</c:v>
                </c:pt>
                <c:pt idx="1">
                  <c:v>Orleans Parish</c:v>
                </c:pt>
                <c:pt idx="2">
                  <c:v>Southern Louisiana*</c:v>
                </c:pt>
              </c:strCache>
            </c:strRef>
          </c:cat>
          <c:val>
            <c:numRef>
              <c:f>LA!$D$53:$D$55</c:f>
            </c:numRef>
          </c:val>
          <c:extLst xmlns:c16r2="http://schemas.microsoft.com/office/drawing/2015/06/chart">
            <c:ext xmlns:c16="http://schemas.microsoft.com/office/drawing/2014/chart" uri="{C3380CC4-5D6E-409C-BE32-E72D297353CC}">
              <c16:uniqueId val="{00000002-B1E0-47A5-A037-C84187D79574}"/>
            </c:ext>
          </c:extLst>
        </c:ser>
        <c:ser>
          <c:idx val="3"/>
          <c:order val="3"/>
          <c:spPr>
            <a:solidFill>
              <a:schemeClr val="accent4"/>
            </a:solidFill>
            <a:ln>
              <a:noFill/>
            </a:ln>
            <a:effectLst/>
          </c:spPr>
          <c:invertIfNegative val="0"/>
          <c:cat>
            <c:strRef>
              <c:f>LA!$A$53:$A$55</c:f>
              <c:strCache>
                <c:ptCount val="3"/>
                <c:pt idx="0">
                  <c:v>LA</c:v>
                </c:pt>
                <c:pt idx="1">
                  <c:v>Orleans Parish</c:v>
                </c:pt>
                <c:pt idx="2">
                  <c:v>Southern Louisiana*</c:v>
                </c:pt>
              </c:strCache>
            </c:strRef>
          </c:cat>
          <c:val>
            <c:numRef>
              <c:f>LA!$E$53:$E$55</c:f>
            </c:numRef>
          </c:val>
          <c:extLst xmlns:c16r2="http://schemas.microsoft.com/office/drawing/2015/06/chart">
            <c:ext xmlns:c16="http://schemas.microsoft.com/office/drawing/2014/chart" uri="{C3380CC4-5D6E-409C-BE32-E72D297353CC}">
              <c16:uniqueId val="{00000003-B1E0-47A5-A037-C84187D79574}"/>
            </c:ext>
          </c:extLst>
        </c:ser>
        <c:ser>
          <c:idx val="4"/>
          <c:order val="4"/>
          <c:spPr>
            <a:solidFill>
              <a:schemeClr val="accent5"/>
            </a:solidFill>
            <a:ln>
              <a:noFill/>
            </a:ln>
            <a:effectLst/>
          </c:spPr>
          <c:invertIfNegative val="0"/>
          <c:cat>
            <c:strRef>
              <c:f>LA!$A$53:$A$55</c:f>
              <c:strCache>
                <c:ptCount val="3"/>
                <c:pt idx="0">
                  <c:v>LA</c:v>
                </c:pt>
                <c:pt idx="1">
                  <c:v>Orleans Parish</c:v>
                </c:pt>
                <c:pt idx="2">
                  <c:v>Southern Louisiana*</c:v>
                </c:pt>
              </c:strCache>
            </c:strRef>
          </c:cat>
          <c:val>
            <c:numRef>
              <c:f>LA!$F$53:$F$55</c:f>
            </c:numRef>
          </c:val>
          <c:extLst xmlns:c16r2="http://schemas.microsoft.com/office/drawing/2015/06/chart">
            <c:ext xmlns:c16="http://schemas.microsoft.com/office/drawing/2014/chart" uri="{C3380CC4-5D6E-409C-BE32-E72D297353CC}">
              <c16:uniqueId val="{00000004-B1E0-47A5-A037-C84187D79574}"/>
            </c:ext>
          </c:extLst>
        </c:ser>
        <c:ser>
          <c:idx val="5"/>
          <c:order val="5"/>
          <c:spPr>
            <a:solidFill>
              <a:srgbClr val="0070C0"/>
            </a:solidFill>
            <a:ln>
              <a:noFill/>
            </a:ln>
            <a:effectLst/>
          </c:spPr>
          <c:invertIfNegative val="0"/>
          <c:dLbls>
            <c:dLbl>
              <c:idx val="2"/>
              <c:showLegendKey val="0"/>
              <c:showVal val="1"/>
              <c:showCatName val="0"/>
              <c:showSerName val="0"/>
              <c:showPercent val="0"/>
              <c:showBubbleSize val="0"/>
              <c:extLst>
                <c:ext xmlns:c15="http://schemas.microsoft.com/office/drawing/2012/chart" uri="{CE6537A1-D6FC-4f65-9D91-7224C49458BB}">
                  <c15:layout>
                    <c:manualLayout>
                      <c:w val="0.206783922065423"/>
                      <c:h val="0.190872976112783"/>
                    </c:manualLayout>
                  </c15:layout>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rgbClr val="0070C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LA!$A$53:$A$55</c:f>
              <c:strCache>
                <c:ptCount val="3"/>
                <c:pt idx="0">
                  <c:v>LA</c:v>
                </c:pt>
                <c:pt idx="1">
                  <c:v>Orleans Parish</c:v>
                </c:pt>
                <c:pt idx="2">
                  <c:v>Southern Louisiana*</c:v>
                </c:pt>
              </c:strCache>
            </c:strRef>
          </c:cat>
          <c:val>
            <c:numRef>
              <c:f>LA!$G$53:$G$55</c:f>
              <c:numCache>
                <c:formatCode>0%</c:formatCode>
                <c:ptCount val="3"/>
                <c:pt idx="0">
                  <c:v>0.122818181818182</c:v>
                </c:pt>
                <c:pt idx="1">
                  <c:v>0.0825320512820513</c:v>
                </c:pt>
                <c:pt idx="2" formatCode="0.00%">
                  <c:v>0.00274323359106119</c:v>
                </c:pt>
              </c:numCache>
            </c:numRef>
          </c:val>
          <c:extLst xmlns:c16r2="http://schemas.microsoft.com/office/drawing/2015/06/chart">
            <c:ext xmlns:c16="http://schemas.microsoft.com/office/drawing/2014/chart" uri="{C3380CC4-5D6E-409C-BE32-E72D297353CC}">
              <c16:uniqueId val="{00000005-B1E0-47A5-A037-C84187D79574}"/>
            </c:ext>
          </c:extLst>
        </c:ser>
        <c:dLbls>
          <c:showLegendKey val="0"/>
          <c:showVal val="0"/>
          <c:showCatName val="0"/>
          <c:showSerName val="0"/>
          <c:showPercent val="0"/>
          <c:showBubbleSize val="0"/>
        </c:dLbls>
        <c:gapWidth val="182"/>
        <c:axId val="2055007152"/>
        <c:axId val="2054996240"/>
      </c:barChart>
      <c:catAx>
        <c:axId val="2055007152"/>
        <c:scaling>
          <c:orientation val="minMax"/>
        </c:scaling>
        <c:delete val="1"/>
        <c:axPos val="l"/>
        <c:numFmt formatCode="General" sourceLinked="1"/>
        <c:majorTickMark val="none"/>
        <c:minorTickMark val="none"/>
        <c:tickLblPos val="nextTo"/>
        <c:crossAx val="2054996240"/>
        <c:crosses val="autoZero"/>
        <c:auto val="1"/>
        <c:lblAlgn val="ctr"/>
        <c:lblOffset val="100"/>
        <c:noMultiLvlLbl val="0"/>
      </c:catAx>
      <c:valAx>
        <c:axId val="2054996240"/>
        <c:scaling>
          <c:orientation val="minMax"/>
        </c:scaling>
        <c:delete val="1"/>
        <c:axPos val="b"/>
        <c:numFmt formatCode="0%" sourceLinked="1"/>
        <c:majorTickMark val="none"/>
        <c:minorTickMark val="none"/>
        <c:tickLblPos val="nextTo"/>
        <c:crossAx val="20550071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DFF615E-8DF3-5B4B-A2A0-C444FBBC42C1}" type="datetimeFigureOut">
              <a:rPr lang="en-US" smtClean="0"/>
              <a:t>10/30/17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253211-F4E7-EF4E-9B00-6227DC5A6C56}" type="slidenum">
              <a:rPr lang="en-US" smtClean="0"/>
              <a:t>‹#›</a:t>
            </a:fld>
            <a:endParaRPr lang="en-US"/>
          </a:p>
        </p:txBody>
      </p:sp>
    </p:spTree>
    <p:extLst>
      <p:ext uri="{BB962C8B-B14F-4D97-AF65-F5344CB8AC3E}">
        <p14:creationId xmlns:p14="http://schemas.microsoft.com/office/powerpoint/2010/main" val="1225705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wrap="square"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wrap="square"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lstStyle>
            <a:lvl1pPr marL="0" marR="0" lvl="0" indent="0" algn="l" rtl="0">
              <a:spcBef>
                <a:spcPts val="0"/>
              </a:spcBef>
              <a:buChar char="●"/>
              <a:defRPr sz="1200" b="0" i="0" u="none" strike="noStrike" cap="none">
                <a:solidFill>
                  <a:schemeClr val="dk1"/>
                </a:solidFill>
                <a:latin typeface="Calibri"/>
                <a:ea typeface="Calibri"/>
                <a:cs typeface="Calibri"/>
                <a:sym typeface="Calibri"/>
              </a:defRPr>
            </a:lvl1pPr>
            <a:lvl2pPr marL="457200" marR="0" lvl="1" indent="0" algn="l" rtl="0">
              <a:spcBef>
                <a:spcPts val="0"/>
              </a:spcBef>
              <a:buChar char="○"/>
              <a:defRPr sz="1200" b="0" i="0" u="none" strike="noStrike" cap="none">
                <a:solidFill>
                  <a:schemeClr val="dk1"/>
                </a:solidFill>
                <a:latin typeface="Calibri"/>
                <a:ea typeface="Calibri"/>
                <a:cs typeface="Calibri"/>
                <a:sym typeface="Calibri"/>
              </a:defRPr>
            </a:lvl2pPr>
            <a:lvl3pPr marL="914400" marR="0" lvl="2" indent="0" algn="l" rtl="0">
              <a:spcBef>
                <a:spcPts val="0"/>
              </a:spcBef>
              <a:buChar char="■"/>
              <a:defRPr sz="1200" b="0" i="0" u="none" strike="noStrike" cap="none">
                <a:solidFill>
                  <a:schemeClr val="dk1"/>
                </a:solidFill>
                <a:latin typeface="Calibri"/>
                <a:ea typeface="Calibri"/>
                <a:cs typeface="Calibri"/>
                <a:sym typeface="Calibri"/>
              </a:defRPr>
            </a:lvl3pPr>
            <a:lvl4pPr marL="1371600" marR="0" lvl="3" indent="0" algn="l" rtl="0">
              <a:spcBef>
                <a:spcPts val="0"/>
              </a:spcBef>
              <a:buChar char="●"/>
              <a:defRPr sz="1200" b="0" i="0" u="none" strike="noStrike" cap="none">
                <a:solidFill>
                  <a:schemeClr val="dk1"/>
                </a:solidFill>
                <a:latin typeface="Calibri"/>
                <a:ea typeface="Calibri"/>
                <a:cs typeface="Calibri"/>
                <a:sym typeface="Calibri"/>
              </a:defRPr>
            </a:lvl4pPr>
            <a:lvl5pPr marL="1828800" marR="0" lvl="4" indent="0" algn="l" rtl="0">
              <a:spcBef>
                <a:spcPts val="0"/>
              </a:spcBef>
              <a:buChar char="○"/>
              <a:defRPr sz="1200" b="0" i="0" u="none" strike="noStrike" cap="none">
                <a:solidFill>
                  <a:schemeClr val="dk1"/>
                </a:solidFill>
                <a:latin typeface="Calibri"/>
                <a:ea typeface="Calibri"/>
                <a:cs typeface="Calibri"/>
                <a:sym typeface="Calibri"/>
              </a:defRPr>
            </a:lvl5pPr>
            <a:lvl6pPr marL="2286000" marR="0" lvl="5" indent="0" algn="l" rtl="0">
              <a:spcBef>
                <a:spcPts val="0"/>
              </a:spcBef>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wrap="square"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
        <p:nvSpPr>
          <p:cNvPr id="148" name="Shape 1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5497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dirty="0" smtClean="0"/>
              <a:t>What would you add?</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94847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2"/>
        <p:cNvGrpSpPr/>
        <p:nvPr/>
      </p:nvGrpSpPr>
      <p:grpSpPr>
        <a:xfrm>
          <a:off x="0" y="0"/>
          <a:ext cx="0" cy="0"/>
          <a:chOff x="0" y="0"/>
          <a:chExt cx="0" cy="0"/>
        </a:xfrm>
      </p:grpSpPr>
      <p:sp>
        <p:nvSpPr>
          <p:cNvPr id="23" name="Shape 23"/>
          <p:cNvSpPr/>
          <p:nvPr/>
        </p:nvSpPr>
        <p:spPr>
          <a:xfrm>
            <a:off x="0" y="0"/>
            <a:ext cx="9144000" cy="6248399"/>
          </a:xfrm>
          <a:prstGeom prst="rect">
            <a:avLst/>
          </a:prstGeom>
          <a:solidFill>
            <a:schemeClr val="lt1"/>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24" name="Shape 24"/>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buClr>
                <a:schemeClr val="dk1"/>
              </a:buClr>
              <a:buFont typeface="Arial"/>
              <a:buNone/>
              <a:defRPr sz="44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5" name="Shape 25"/>
          <p:cNvSpPr txBox="1">
            <a:spLocks noGrp="1"/>
          </p:cNvSpPr>
          <p:nvPr>
            <p:ph type="body" idx="1"/>
          </p:nvPr>
        </p:nvSpPr>
        <p:spPr>
          <a:xfrm>
            <a:off x="457200" y="1600200"/>
            <a:ext cx="8229600" cy="4525963"/>
          </a:xfrm>
          <a:prstGeom prst="rect">
            <a:avLst/>
          </a:prstGeom>
          <a:noFill/>
          <a:ln>
            <a:noFill/>
          </a:ln>
        </p:spPr>
        <p:txBody>
          <a:bodyPr wrap="square" lIns="91425" tIns="91425" rIns="91425" bIns="91425" anchor="t" anchorCtr="0"/>
          <a:lstStyle>
            <a:lvl1pPr marL="342900" marR="0" lvl="0" indent="-139700" algn="l" rtl="0">
              <a:spcBef>
                <a:spcPts val="640"/>
              </a:spcBef>
              <a:buClr>
                <a:srgbClr val="89D4DF"/>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rgbClr val="89D4DF"/>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rgbClr val="89D4DF"/>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rgbClr val="89D4DF"/>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rgbClr val="89D4DF"/>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dt" idx="10"/>
          </p:nvPr>
        </p:nvSpPr>
        <p:spPr>
          <a:xfrm>
            <a:off x="1600199" y="6356350"/>
            <a:ext cx="1780562"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ftr" idx="11"/>
          </p:nvPr>
        </p:nvSpPr>
        <p:spPr>
          <a:xfrm>
            <a:off x="3429000" y="6356350"/>
            <a:ext cx="4800600"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sldNum" idx="12"/>
          </p:nvPr>
        </p:nvSpPr>
        <p:spPr>
          <a:xfrm>
            <a:off x="8229600" y="6356350"/>
            <a:ext cx="457200" cy="365125"/>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pic>
        <p:nvPicPr>
          <p:cNvPr id="29" name="Shape 29"/>
          <p:cNvPicPr preferRelativeResize="0"/>
          <p:nvPr/>
        </p:nvPicPr>
        <p:blipFill rotWithShape="1">
          <a:blip r:embed="rId2">
            <a:alphaModFix/>
          </a:blip>
          <a:srcRect/>
          <a:stretch/>
        </p:blipFill>
        <p:spPr>
          <a:xfrm>
            <a:off x="304800" y="6390232"/>
            <a:ext cx="1219199" cy="39156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12"/>
        <p:cNvGrpSpPr/>
        <p:nvPr/>
      </p:nvGrpSpPr>
      <p:grpSpPr>
        <a:xfrm>
          <a:off x="0" y="0"/>
          <a:ext cx="0" cy="0"/>
          <a:chOff x="0" y="0"/>
          <a:chExt cx="0" cy="0"/>
        </a:xfrm>
      </p:grpSpPr>
      <p:sp>
        <p:nvSpPr>
          <p:cNvPr id="113" name="Shape 113"/>
          <p:cNvSpPr/>
          <p:nvPr/>
        </p:nvSpPr>
        <p:spPr>
          <a:xfrm>
            <a:off x="0" y="0"/>
            <a:ext cx="9144000" cy="6248399"/>
          </a:xfrm>
          <a:prstGeom prst="rect">
            <a:avLst/>
          </a:prstGeom>
          <a:solidFill>
            <a:schemeClr val="lt1"/>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114" name="Shape 114"/>
          <p:cNvSpPr txBox="1">
            <a:spLocks noGrp="1"/>
          </p:cNvSpPr>
          <p:nvPr>
            <p:ph type="title"/>
          </p:nvPr>
        </p:nvSpPr>
        <p:spPr>
          <a:xfrm>
            <a:off x="457200" y="273050"/>
            <a:ext cx="3008313" cy="1162049"/>
          </a:xfrm>
          <a:prstGeom prst="rect">
            <a:avLst/>
          </a:prstGeom>
          <a:noFill/>
          <a:ln>
            <a:noFill/>
          </a:ln>
        </p:spPr>
        <p:txBody>
          <a:bodyPr wrap="square" lIns="91425" tIns="91425" rIns="91425" bIns="91425" anchor="b" anchorCtr="0"/>
          <a:lstStyle>
            <a:lvl1pPr marL="0" marR="0" lvl="0" indent="0" algn="l" rtl="0">
              <a:spcBef>
                <a:spcPts val="0"/>
              </a:spcBef>
              <a:buClr>
                <a:schemeClr val="dk1"/>
              </a:buClr>
              <a:buFont typeface="Arial"/>
              <a:buNone/>
              <a:defRPr sz="20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5" name="Shape 115"/>
          <p:cNvSpPr txBox="1">
            <a:spLocks noGrp="1"/>
          </p:cNvSpPr>
          <p:nvPr>
            <p:ph type="body" idx="1"/>
          </p:nvPr>
        </p:nvSpPr>
        <p:spPr>
          <a:xfrm>
            <a:off x="3575050" y="273050"/>
            <a:ext cx="5111750" cy="5853112"/>
          </a:xfrm>
          <a:prstGeom prst="rect">
            <a:avLst/>
          </a:prstGeom>
          <a:noFill/>
          <a:ln>
            <a:noFill/>
          </a:ln>
        </p:spPr>
        <p:txBody>
          <a:bodyPr wrap="square" lIns="91425" tIns="91425" rIns="91425" bIns="91425" anchor="t" anchorCtr="0"/>
          <a:lstStyle>
            <a:lvl1pPr marL="342900" marR="0" lvl="0" indent="-139700" algn="l" rtl="0">
              <a:spcBef>
                <a:spcPts val="640"/>
              </a:spcBef>
              <a:buClr>
                <a:srgbClr val="89D4DF"/>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rgbClr val="89D4DF"/>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rgbClr val="89D4DF"/>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rgbClr val="89D4DF"/>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rgbClr val="89D4DF"/>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6" name="Shape 116"/>
          <p:cNvSpPr txBox="1">
            <a:spLocks noGrp="1"/>
          </p:cNvSpPr>
          <p:nvPr>
            <p:ph type="body" idx="2"/>
          </p:nvPr>
        </p:nvSpPr>
        <p:spPr>
          <a:xfrm>
            <a:off x="457200" y="1435100"/>
            <a:ext cx="3008313" cy="4691063"/>
          </a:xfrm>
          <a:prstGeom prst="rect">
            <a:avLst/>
          </a:prstGeom>
          <a:noFill/>
          <a:ln>
            <a:noFill/>
          </a:ln>
        </p:spPr>
        <p:txBody>
          <a:bodyPr wrap="square" lIns="91425" tIns="91425" rIns="91425" bIns="91425" anchor="t" anchorCtr="0"/>
          <a:lstStyle>
            <a:lvl1pPr marL="0" marR="0" lvl="0" indent="0" algn="l" rtl="0">
              <a:spcBef>
                <a:spcPts val="280"/>
              </a:spcBef>
              <a:buClr>
                <a:srgbClr val="89D4DF"/>
              </a:buClr>
              <a:buFont typeface="Arial"/>
              <a:buNone/>
              <a:defRPr sz="1400" b="0" i="0" u="none" strike="noStrike" cap="none">
                <a:solidFill>
                  <a:schemeClr val="dk1"/>
                </a:solidFill>
                <a:latin typeface="Arial"/>
                <a:ea typeface="Arial"/>
                <a:cs typeface="Arial"/>
                <a:sym typeface="Arial"/>
              </a:defRPr>
            </a:lvl1pPr>
            <a:lvl2pPr marL="457200" marR="0" lvl="1" indent="0" algn="l" rtl="0">
              <a:spcBef>
                <a:spcPts val="240"/>
              </a:spcBef>
              <a:buClr>
                <a:srgbClr val="89D4DF"/>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buClr>
                <a:srgbClr val="89D4DF"/>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buClr>
                <a:srgbClr val="89D4DF"/>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buClr>
                <a:srgbClr val="89D4DF"/>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17" name="Shape 117"/>
          <p:cNvSpPr txBox="1">
            <a:spLocks noGrp="1"/>
          </p:cNvSpPr>
          <p:nvPr>
            <p:ph type="dt" idx="10"/>
          </p:nvPr>
        </p:nvSpPr>
        <p:spPr>
          <a:xfrm>
            <a:off x="1600199" y="6356350"/>
            <a:ext cx="1780562"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18" name="Shape 118"/>
          <p:cNvSpPr txBox="1">
            <a:spLocks noGrp="1"/>
          </p:cNvSpPr>
          <p:nvPr>
            <p:ph type="ftr" idx="11"/>
          </p:nvPr>
        </p:nvSpPr>
        <p:spPr>
          <a:xfrm>
            <a:off x="3429000" y="6356350"/>
            <a:ext cx="4800600"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19" name="Shape 119"/>
          <p:cNvSpPr txBox="1">
            <a:spLocks noGrp="1"/>
          </p:cNvSpPr>
          <p:nvPr>
            <p:ph type="sldNum" idx="12"/>
          </p:nvPr>
        </p:nvSpPr>
        <p:spPr>
          <a:xfrm>
            <a:off x="8229600" y="6356350"/>
            <a:ext cx="457200" cy="365125"/>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pic>
        <p:nvPicPr>
          <p:cNvPr id="120" name="Shape 120"/>
          <p:cNvPicPr preferRelativeResize="0"/>
          <p:nvPr/>
        </p:nvPicPr>
        <p:blipFill rotWithShape="1">
          <a:blip r:embed="rId2">
            <a:alphaModFix/>
          </a:blip>
          <a:srcRect/>
          <a:stretch/>
        </p:blipFill>
        <p:spPr>
          <a:xfrm>
            <a:off x="304800" y="6390232"/>
            <a:ext cx="1219199" cy="39156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21"/>
        <p:cNvGrpSpPr/>
        <p:nvPr/>
      </p:nvGrpSpPr>
      <p:grpSpPr>
        <a:xfrm>
          <a:off x="0" y="0"/>
          <a:ext cx="0" cy="0"/>
          <a:chOff x="0" y="0"/>
          <a:chExt cx="0" cy="0"/>
        </a:xfrm>
      </p:grpSpPr>
      <p:sp>
        <p:nvSpPr>
          <p:cNvPr id="122" name="Shape 122"/>
          <p:cNvSpPr/>
          <p:nvPr/>
        </p:nvSpPr>
        <p:spPr>
          <a:xfrm>
            <a:off x="0" y="0"/>
            <a:ext cx="9144000" cy="6248399"/>
          </a:xfrm>
          <a:prstGeom prst="rect">
            <a:avLst/>
          </a:prstGeom>
          <a:solidFill>
            <a:schemeClr val="lt1"/>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123" name="Shape 123"/>
          <p:cNvSpPr txBox="1">
            <a:spLocks noGrp="1"/>
          </p:cNvSpPr>
          <p:nvPr>
            <p:ph type="title"/>
          </p:nvPr>
        </p:nvSpPr>
        <p:spPr>
          <a:xfrm>
            <a:off x="1792288" y="4800600"/>
            <a:ext cx="5486399" cy="566737"/>
          </a:xfrm>
          <a:prstGeom prst="rect">
            <a:avLst/>
          </a:prstGeom>
          <a:noFill/>
          <a:ln>
            <a:noFill/>
          </a:ln>
        </p:spPr>
        <p:txBody>
          <a:bodyPr wrap="square" lIns="91425" tIns="91425" rIns="91425" bIns="91425" anchor="b" anchorCtr="0"/>
          <a:lstStyle>
            <a:lvl1pPr marL="0" marR="0" lvl="0" indent="0" algn="l" rtl="0">
              <a:spcBef>
                <a:spcPts val="0"/>
              </a:spcBef>
              <a:buClr>
                <a:schemeClr val="dk1"/>
              </a:buClr>
              <a:buFont typeface="Arial"/>
              <a:buNone/>
              <a:defRPr sz="20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24" name="Shape 124"/>
          <p:cNvSpPr>
            <a:spLocks noGrp="1"/>
          </p:cNvSpPr>
          <p:nvPr>
            <p:ph type="pic" idx="2"/>
          </p:nvPr>
        </p:nvSpPr>
        <p:spPr>
          <a:xfrm>
            <a:off x="1792288" y="612775"/>
            <a:ext cx="5486399" cy="4114800"/>
          </a:xfrm>
          <a:prstGeom prst="rect">
            <a:avLst/>
          </a:prstGeom>
          <a:noFill/>
          <a:ln>
            <a:noFill/>
          </a:ln>
        </p:spPr>
        <p:txBody>
          <a:bodyPr wrap="square" lIns="91425" tIns="91425" rIns="91425" bIns="91425" anchor="t" anchorCtr="0"/>
          <a:lstStyle>
            <a:lvl1pPr marL="0" marR="0" lvl="0" indent="0" algn="l" rtl="0">
              <a:spcBef>
                <a:spcPts val="640"/>
              </a:spcBef>
              <a:buClr>
                <a:srgbClr val="89D4DF"/>
              </a:buClr>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buClr>
                <a:srgbClr val="89D4DF"/>
              </a:buClr>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buClr>
                <a:srgbClr val="89D4DF"/>
              </a:buClr>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buClr>
                <a:srgbClr val="89D4DF"/>
              </a:buClr>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buClr>
                <a:srgbClr val="89D4DF"/>
              </a:buClr>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25" name="Shape 125"/>
          <p:cNvSpPr txBox="1">
            <a:spLocks noGrp="1"/>
          </p:cNvSpPr>
          <p:nvPr>
            <p:ph type="body" idx="1"/>
          </p:nvPr>
        </p:nvSpPr>
        <p:spPr>
          <a:xfrm>
            <a:off x="1792288" y="5367337"/>
            <a:ext cx="5486399" cy="804861"/>
          </a:xfrm>
          <a:prstGeom prst="rect">
            <a:avLst/>
          </a:prstGeom>
          <a:noFill/>
          <a:ln>
            <a:noFill/>
          </a:ln>
        </p:spPr>
        <p:txBody>
          <a:bodyPr wrap="square" lIns="91425" tIns="91425" rIns="91425" bIns="91425" anchor="t" anchorCtr="0"/>
          <a:lstStyle>
            <a:lvl1pPr marL="0" marR="0" lvl="0" indent="0" algn="l" rtl="0">
              <a:spcBef>
                <a:spcPts val="280"/>
              </a:spcBef>
              <a:buClr>
                <a:srgbClr val="89D4DF"/>
              </a:buClr>
              <a:buFont typeface="Arial"/>
              <a:buNone/>
              <a:defRPr sz="1400" b="0" i="0" u="none" strike="noStrike" cap="none">
                <a:solidFill>
                  <a:schemeClr val="dk1"/>
                </a:solidFill>
                <a:latin typeface="Arial"/>
                <a:ea typeface="Arial"/>
                <a:cs typeface="Arial"/>
                <a:sym typeface="Arial"/>
              </a:defRPr>
            </a:lvl1pPr>
            <a:lvl2pPr marL="457200" marR="0" lvl="1" indent="0" algn="l" rtl="0">
              <a:spcBef>
                <a:spcPts val="240"/>
              </a:spcBef>
              <a:buClr>
                <a:srgbClr val="89D4DF"/>
              </a:buClr>
              <a:buFont typeface="Arial"/>
              <a:buNone/>
              <a:defRPr sz="1200" b="0" i="0" u="none" strike="noStrike" cap="none">
                <a:solidFill>
                  <a:schemeClr val="dk1"/>
                </a:solidFill>
                <a:latin typeface="Arial"/>
                <a:ea typeface="Arial"/>
                <a:cs typeface="Arial"/>
                <a:sym typeface="Arial"/>
              </a:defRPr>
            </a:lvl2pPr>
            <a:lvl3pPr marL="914400" marR="0" lvl="2" indent="0" algn="l" rtl="0">
              <a:spcBef>
                <a:spcPts val="200"/>
              </a:spcBef>
              <a:buClr>
                <a:srgbClr val="89D4DF"/>
              </a:buClr>
              <a:buFont typeface="Arial"/>
              <a:buNone/>
              <a:defRPr sz="1000" b="0" i="0" u="none" strike="noStrike" cap="none">
                <a:solidFill>
                  <a:schemeClr val="dk1"/>
                </a:solidFill>
                <a:latin typeface="Arial"/>
                <a:ea typeface="Arial"/>
                <a:cs typeface="Arial"/>
                <a:sym typeface="Arial"/>
              </a:defRPr>
            </a:lvl3pPr>
            <a:lvl4pPr marL="1371600" marR="0" lvl="3" indent="0" algn="l" rtl="0">
              <a:spcBef>
                <a:spcPts val="180"/>
              </a:spcBef>
              <a:buClr>
                <a:srgbClr val="89D4DF"/>
              </a:buClr>
              <a:buFont typeface="Arial"/>
              <a:buNone/>
              <a:defRPr sz="900" b="0" i="0" u="none" strike="noStrike" cap="none">
                <a:solidFill>
                  <a:schemeClr val="dk1"/>
                </a:solidFill>
                <a:latin typeface="Arial"/>
                <a:ea typeface="Arial"/>
                <a:cs typeface="Arial"/>
                <a:sym typeface="Arial"/>
              </a:defRPr>
            </a:lvl4pPr>
            <a:lvl5pPr marL="1828800" marR="0" lvl="4" indent="0" algn="l" rtl="0">
              <a:spcBef>
                <a:spcPts val="180"/>
              </a:spcBef>
              <a:buClr>
                <a:srgbClr val="89D4DF"/>
              </a:buClr>
              <a:buFont typeface="Arial"/>
              <a:buNone/>
              <a:defRPr sz="900" b="0" i="0" u="none" strike="noStrike" cap="none">
                <a:solidFill>
                  <a:schemeClr val="dk1"/>
                </a:solidFill>
                <a:latin typeface="Arial"/>
                <a:ea typeface="Arial"/>
                <a:cs typeface="Arial"/>
                <a:sym typeface="Arial"/>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26" name="Shape 126"/>
          <p:cNvSpPr txBox="1">
            <a:spLocks noGrp="1"/>
          </p:cNvSpPr>
          <p:nvPr>
            <p:ph type="dt" idx="10"/>
          </p:nvPr>
        </p:nvSpPr>
        <p:spPr>
          <a:xfrm>
            <a:off x="1600199" y="6356350"/>
            <a:ext cx="1780562"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27" name="Shape 127"/>
          <p:cNvSpPr txBox="1">
            <a:spLocks noGrp="1"/>
          </p:cNvSpPr>
          <p:nvPr>
            <p:ph type="ftr" idx="11"/>
          </p:nvPr>
        </p:nvSpPr>
        <p:spPr>
          <a:xfrm>
            <a:off x="3429000" y="6356350"/>
            <a:ext cx="4800600"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28" name="Shape 128"/>
          <p:cNvSpPr txBox="1">
            <a:spLocks noGrp="1"/>
          </p:cNvSpPr>
          <p:nvPr>
            <p:ph type="sldNum" idx="12"/>
          </p:nvPr>
        </p:nvSpPr>
        <p:spPr>
          <a:xfrm>
            <a:off x="8229600" y="6356350"/>
            <a:ext cx="457200" cy="365125"/>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pic>
        <p:nvPicPr>
          <p:cNvPr id="129" name="Shape 129"/>
          <p:cNvPicPr preferRelativeResize="0"/>
          <p:nvPr/>
        </p:nvPicPr>
        <p:blipFill rotWithShape="1">
          <a:blip r:embed="rId2">
            <a:alphaModFix/>
          </a:blip>
          <a:srcRect/>
          <a:stretch/>
        </p:blipFill>
        <p:spPr>
          <a:xfrm>
            <a:off x="304800" y="6390232"/>
            <a:ext cx="1219199" cy="391568"/>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30"/>
        <p:cNvGrpSpPr/>
        <p:nvPr/>
      </p:nvGrpSpPr>
      <p:grpSpPr>
        <a:xfrm>
          <a:off x="0" y="0"/>
          <a:ext cx="0" cy="0"/>
          <a:chOff x="0" y="0"/>
          <a:chExt cx="0" cy="0"/>
        </a:xfrm>
      </p:grpSpPr>
      <p:sp>
        <p:nvSpPr>
          <p:cNvPr id="131" name="Shape 131"/>
          <p:cNvSpPr/>
          <p:nvPr/>
        </p:nvSpPr>
        <p:spPr>
          <a:xfrm>
            <a:off x="0" y="0"/>
            <a:ext cx="9144000" cy="6248399"/>
          </a:xfrm>
          <a:prstGeom prst="rect">
            <a:avLst/>
          </a:prstGeom>
          <a:solidFill>
            <a:schemeClr val="lt1"/>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132" name="Shape 132"/>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buClr>
                <a:schemeClr val="dk1"/>
              </a:buClr>
              <a:buFont typeface="Arial"/>
              <a:buNone/>
              <a:defRPr sz="44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33" name="Shape 133"/>
          <p:cNvSpPr txBox="1">
            <a:spLocks noGrp="1"/>
          </p:cNvSpPr>
          <p:nvPr>
            <p:ph type="body" idx="1"/>
          </p:nvPr>
        </p:nvSpPr>
        <p:spPr>
          <a:xfrm rot="5400000">
            <a:off x="2309018" y="-251618"/>
            <a:ext cx="4525963" cy="8229600"/>
          </a:xfrm>
          <a:prstGeom prst="rect">
            <a:avLst/>
          </a:prstGeom>
          <a:noFill/>
          <a:ln>
            <a:noFill/>
          </a:ln>
        </p:spPr>
        <p:txBody>
          <a:bodyPr wrap="square" lIns="91425" tIns="91425" rIns="91425" bIns="91425" anchor="t" anchorCtr="0"/>
          <a:lstStyle>
            <a:lvl1pPr marL="342900" marR="0" lvl="0" indent="-139700" algn="l" rtl="0">
              <a:spcBef>
                <a:spcPts val="640"/>
              </a:spcBef>
              <a:buClr>
                <a:srgbClr val="89D4DF"/>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rgbClr val="89D4DF"/>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rgbClr val="89D4DF"/>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rgbClr val="89D4DF"/>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rgbClr val="89D4DF"/>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34" name="Shape 134"/>
          <p:cNvSpPr txBox="1">
            <a:spLocks noGrp="1"/>
          </p:cNvSpPr>
          <p:nvPr>
            <p:ph type="dt" idx="10"/>
          </p:nvPr>
        </p:nvSpPr>
        <p:spPr>
          <a:xfrm>
            <a:off x="1600199" y="6356350"/>
            <a:ext cx="1780562"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35" name="Shape 135"/>
          <p:cNvSpPr txBox="1">
            <a:spLocks noGrp="1"/>
          </p:cNvSpPr>
          <p:nvPr>
            <p:ph type="ftr" idx="11"/>
          </p:nvPr>
        </p:nvSpPr>
        <p:spPr>
          <a:xfrm>
            <a:off x="3429000" y="6356350"/>
            <a:ext cx="4800600"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36" name="Shape 136"/>
          <p:cNvSpPr txBox="1">
            <a:spLocks noGrp="1"/>
          </p:cNvSpPr>
          <p:nvPr>
            <p:ph type="sldNum" idx="12"/>
          </p:nvPr>
        </p:nvSpPr>
        <p:spPr>
          <a:xfrm>
            <a:off x="8229600" y="6356350"/>
            <a:ext cx="457200" cy="365125"/>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pic>
        <p:nvPicPr>
          <p:cNvPr id="137" name="Shape 137"/>
          <p:cNvPicPr preferRelativeResize="0"/>
          <p:nvPr/>
        </p:nvPicPr>
        <p:blipFill rotWithShape="1">
          <a:blip r:embed="rId2">
            <a:alphaModFix/>
          </a:blip>
          <a:srcRect/>
          <a:stretch/>
        </p:blipFill>
        <p:spPr>
          <a:xfrm>
            <a:off x="304800" y="6390232"/>
            <a:ext cx="1219199" cy="391568"/>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38"/>
        <p:cNvGrpSpPr/>
        <p:nvPr/>
      </p:nvGrpSpPr>
      <p:grpSpPr>
        <a:xfrm>
          <a:off x="0" y="0"/>
          <a:ext cx="0" cy="0"/>
          <a:chOff x="0" y="0"/>
          <a:chExt cx="0" cy="0"/>
        </a:xfrm>
      </p:grpSpPr>
      <p:sp>
        <p:nvSpPr>
          <p:cNvPr id="139" name="Shape 139"/>
          <p:cNvSpPr/>
          <p:nvPr/>
        </p:nvSpPr>
        <p:spPr>
          <a:xfrm>
            <a:off x="0" y="0"/>
            <a:ext cx="9144000" cy="6248399"/>
          </a:xfrm>
          <a:prstGeom prst="rect">
            <a:avLst/>
          </a:prstGeom>
          <a:solidFill>
            <a:schemeClr val="lt1"/>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140" name="Shape 140"/>
          <p:cNvSpPr txBox="1">
            <a:spLocks noGrp="1"/>
          </p:cNvSpPr>
          <p:nvPr>
            <p:ph type="title"/>
          </p:nvPr>
        </p:nvSpPr>
        <p:spPr>
          <a:xfrm rot="5400000">
            <a:off x="4732337" y="2171700"/>
            <a:ext cx="5851525" cy="2057400"/>
          </a:xfrm>
          <a:prstGeom prst="rect">
            <a:avLst/>
          </a:prstGeom>
          <a:noFill/>
          <a:ln>
            <a:noFill/>
          </a:ln>
        </p:spPr>
        <p:txBody>
          <a:bodyPr wrap="square" lIns="91425" tIns="91425" rIns="91425" bIns="91425" anchor="ctr" anchorCtr="0"/>
          <a:lstStyle>
            <a:lvl1pPr marL="0" marR="0" lvl="0" indent="0" algn="ctr" rtl="0">
              <a:spcBef>
                <a:spcPts val="0"/>
              </a:spcBef>
              <a:buClr>
                <a:schemeClr val="dk1"/>
              </a:buClr>
              <a:buFont typeface="Arial"/>
              <a:buNone/>
              <a:defRPr sz="44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41" name="Shape 141"/>
          <p:cNvSpPr txBox="1">
            <a:spLocks noGrp="1"/>
          </p:cNvSpPr>
          <p:nvPr>
            <p:ph type="body" idx="1"/>
          </p:nvPr>
        </p:nvSpPr>
        <p:spPr>
          <a:xfrm rot="5400000">
            <a:off x="541337" y="190500"/>
            <a:ext cx="5851525" cy="6019799"/>
          </a:xfrm>
          <a:prstGeom prst="rect">
            <a:avLst/>
          </a:prstGeom>
          <a:noFill/>
          <a:ln>
            <a:noFill/>
          </a:ln>
        </p:spPr>
        <p:txBody>
          <a:bodyPr wrap="square" lIns="91425" tIns="91425" rIns="91425" bIns="91425" anchor="t" anchorCtr="0"/>
          <a:lstStyle>
            <a:lvl1pPr marL="342900" marR="0" lvl="0" indent="-139700" algn="l" rtl="0">
              <a:spcBef>
                <a:spcPts val="640"/>
              </a:spcBef>
              <a:buClr>
                <a:srgbClr val="89D4DF"/>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rgbClr val="89D4DF"/>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rgbClr val="89D4DF"/>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rgbClr val="89D4DF"/>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rgbClr val="89D4DF"/>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2" name="Shape 142"/>
          <p:cNvSpPr txBox="1">
            <a:spLocks noGrp="1"/>
          </p:cNvSpPr>
          <p:nvPr>
            <p:ph type="dt" idx="10"/>
          </p:nvPr>
        </p:nvSpPr>
        <p:spPr>
          <a:xfrm>
            <a:off x="1600199" y="6356350"/>
            <a:ext cx="1780562"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43" name="Shape 143"/>
          <p:cNvSpPr txBox="1">
            <a:spLocks noGrp="1"/>
          </p:cNvSpPr>
          <p:nvPr>
            <p:ph type="ftr" idx="11"/>
          </p:nvPr>
        </p:nvSpPr>
        <p:spPr>
          <a:xfrm>
            <a:off x="3429000" y="6356350"/>
            <a:ext cx="4800600"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44" name="Shape 144"/>
          <p:cNvSpPr txBox="1">
            <a:spLocks noGrp="1"/>
          </p:cNvSpPr>
          <p:nvPr>
            <p:ph type="sldNum" idx="12"/>
          </p:nvPr>
        </p:nvSpPr>
        <p:spPr>
          <a:xfrm>
            <a:off x="8229600" y="6356350"/>
            <a:ext cx="457200" cy="365125"/>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pic>
        <p:nvPicPr>
          <p:cNvPr id="145" name="Shape 145"/>
          <p:cNvPicPr preferRelativeResize="0"/>
          <p:nvPr/>
        </p:nvPicPr>
        <p:blipFill rotWithShape="1">
          <a:blip r:embed="rId2">
            <a:alphaModFix/>
          </a:blip>
          <a:srcRect/>
          <a:stretch/>
        </p:blipFill>
        <p:spPr>
          <a:xfrm>
            <a:off x="304800" y="6390232"/>
            <a:ext cx="1219199" cy="39156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le Slide">
    <p:spTree>
      <p:nvGrpSpPr>
        <p:cNvPr id="1" name="Shape 30"/>
        <p:cNvGrpSpPr/>
        <p:nvPr/>
      </p:nvGrpSpPr>
      <p:grpSpPr>
        <a:xfrm>
          <a:off x="0" y="0"/>
          <a:ext cx="0" cy="0"/>
          <a:chOff x="0" y="0"/>
          <a:chExt cx="0" cy="0"/>
        </a:xfrm>
      </p:grpSpPr>
      <p:sp>
        <p:nvSpPr>
          <p:cNvPr id="31" name="Shape 31"/>
          <p:cNvSpPr txBox="1">
            <a:spLocks noGrp="1"/>
          </p:cNvSpPr>
          <p:nvPr>
            <p:ph type="ctrTitle"/>
          </p:nvPr>
        </p:nvSpPr>
        <p:spPr>
          <a:xfrm>
            <a:off x="685800" y="2130425"/>
            <a:ext cx="7772400" cy="2365375"/>
          </a:xfrm>
          <a:prstGeom prst="rect">
            <a:avLst/>
          </a:prstGeom>
          <a:noFill/>
          <a:ln>
            <a:noFill/>
          </a:ln>
        </p:spPr>
        <p:txBody>
          <a:bodyPr wrap="square" lIns="91425" tIns="91425" rIns="91425" bIns="91425" anchor="b" anchorCtr="0"/>
          <a:lstStyle>
            <a:lvl1pPr marL="0" marR="0" lvl="0" indent="0" algn="ctr" rtl="0">
              <a:spcBef>
                <a:spcPts val="0"/>
              </a:spcBef>
              <a:buClr>
                <a:schemeClr val="dk1"/>
              </a:buClr>
              <a:buFont typeface="Arial"/>
              <a:buNone/>
              <a:defRPr sz="44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2" name="Shape 32"/>
          <p:cNvSpPr txBox="1">
            <a:spLocks noGrp="1"/>
          </p:cNvSpPr>
          <p:nvPr>
            <p:ph type="subTitle" idx="1"/>
          </p:nvPr>
        </p:nvSpPr>
        <p:spPr>
          <a:xfrm>
            <a:off x="685800" y="4495800"/>
            <a:ext cx="7772400" cy="1143000"/>
          </a:xfrm>
          <a:prstGeom prst="rect">
            <a:avLst/>
          </a:prstGeom>
          <a:noFill/>
          <a:ln>
            <a:noFill/>
          </a:ln>
        </p:spPr>
        <p:txBody>
          <a:bodyPr wrap="square" lIns="91425" tIns="91425" rIns="91425" bIns="91425" anchor="t" anchorCtr="0"/>
          <a:lstStyle>
            <a:lvl1pPr marL="0" marR="0" lvl="0" indent="0" algn="ctr" rtl="0">
              <a:spcBef>
                <a:spcPts val="560"/>
              </a:spcBef>
              <a:buClr>
                <a:srgbClr val="89D4DF"/>
              </a:buClr>
              <a:buFont typeface="Arial"/>
              <a:buNone/>
              <a:defRPr sz="2800" b="0" i="0" u="none" strike="noStrike" cap="none">
                <a:solidFill>
                  <a:schemeClr val="lt1"/>
                </a:solidFill>
                <a:latin typeface="Arial"/>
                <a:ea typeface="Arial"/>
                <a:cs typeface="Arial"/>
                <a:sym typeface="Arial"/>
              </a:defRPr>
            </a:lvl1pPr>
            <a:lvl2pPr marL="457200" marR="0" lvl="1" indent="0" algn="ctr" rtl="0">
              <a:spcBef>
                <a:spcPts val="560"/>
              </a:spcBef>
              <a:buClr>
                <a:srgbClr val="89D4DF"/>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9D4DF"/>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9D4DF"/>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9D4DF"/>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33" name="Shape 33"/>
          <p:cNvSpPr txBox="1">
            <a:spLocks noGrp="1"/>
          </p:cNvSpPr>
          <p:nvPr>
            <p:ph type="dt" idx="10"/>
          </p:nvPr>
        </p:nvSpPr>
        <p:spPr>
          <a:xfrm>
            <a:off x="1600199" y="6356350"/>
            <a:ext cx="1780562"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ftr" idx="11"/>
          </p:nvPr>
        </p:nvSpPr>
        <p:spPr>
          <a:xfrm>
            <a:off x="3429000" y="6356350"/>
            <a:ext cx="4800600"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sldNum" idx="12"/>
          </p:nvPr>
        </p:nvSpPr>
        <p:spPr>
          <a:xfrm>
            <a:off x="8229600" y="6356350"/>
            <a:ext cx="457200" cy="365125"/>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pic>
        <p:nvPicPr>
          <p:cNvPr id="36" name="Shape 36"/>
          <p:cNvPicPr preferRelativeResize="0"/>
          <p:nvPr/>
        </p:nvPicPr>
        <p:blipFill rotWithShape="1">
          <a:blip r:embed="rId2">
            <a:alphaModFix/>
          </a:blip>
          <a:srcRect/>
          <a:stretch/>
        </p:blipFill>
        <p:spPr>
          <a:xfrm>
            <a:off x="3468848" y="152400"/>
            <a:ext cx="2057400" cy="20574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4_Title Slide">
    <p:spTree>
      <p:nvGrpSpPr>
        <p:cNvPr id="1" name="Shape 37"/>
        <p:cNvGrpSpPr/>
        <p:nvPr/>
      </p:nvGrpSpPr>
      <p:grpSpPr>
        <a:xfrm>
          <a:off x="0" y="0"/>
          <a:ext cx="0" cy="0"/>
          <a:chOff x="0" y="0"/>
          <a:chExt cx="0" cy="0"/>
        </a:xfrm>
      </p:grpSpPr>
      <p:pic>
        <p:nvPicPr>
          <p:cNvPr id="38" name="Shape 38"/>
          <p:cNvPicPr preferRelativeResize="0"/>
          <p:nvPr/>
        </p:nvPicPr>
        <p:blipFill rotWithShape="1">
          <a:blip r:embed="rId2">
            <a:alphaModFix/>
          </a:blip>
          <a:srcRect/>
          <a:stretch/>
        </p:blipFill>
        <p:spPr>
          <a:xfrm>
            <a:off x="1752600" y="609600"/>
            <a:ext cx="5714999" cy="5714999"/>
          </a:xfrm>
          <a:prstGeom prst="rect">
            <a:avLst/>
          </a:prstGeom>
          <a:noFill/>
          <a:ln>
            <a:noFill/>
          </a:ln>
        </p:spPr>
      </p:pic>
      <p:sp>
        <p:nvSpPr>
          <p:cNvPr id="39" name="Shape 39"/>
          <p:cNvSpPr txBox="1">
            <a:spLocks noGrp="1"/>
          </p:cNvSpPr>
          <p:nvPr>
            <p:ph type="ctrTitle"/>
          </p:nvPr>
        </p:nvSpPr>
        <p:spPr>
          <a:xfrm>
            <a:off x="685800" y="2130425"/>
            <a:ext cx="7772400" cy="2365375"/>
          </a:xfrm>
          <a:prstGeom prst="rect">
            <a:avLst/>
          </a:prstGeom>
          <a:noFill/>
          <a:ln>
            <a:noFill/>
          </a:ln>
        </p:spPr>
        <p:txBody>
          <a:bodyPr wrap="square" lIns="91425" tIns="91425" rIns="91425" bIns="91425" anchor="b" anchorCtr="0"/>
          <a:lstStyle>
            <a:lvl1pPr marL="0" marR="0" lvl="0" indent="0" algn="ctr" rtl="0">
              <a:spcBef>
                <a:spcPts val="0"/>
              </a:spcBef>
              <a:buClr>
                <a:schemeClr val="dk1"/>
              </a:buClr>
              <a:buFont typeface="Arial"/>
              <a:buNone/>
              <a:defRPr sz="44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0" name="Shape 40"/>
          <p:cNvSpPr txBox="1">
            <a:spLocks noGrp="1"/>
          </p:cNvSpPr>
          <p:nvPr>
            <p:ph type="subTitle" idx="1"/>
          </p:nvPr>
        </p:nvSpPr>
        <p:spPr>
          <a:xfrm>
            <a:off x="685800" y="4495800"/>
            <a:ext cx="7772400" cy="1143000"/>
          </a:xfrm>
          <a:prstGeom prst="rect">
            <a:avLst/>
          </a:prstGeom>
          <a:noFill/>
          <a:ln>
            <a:noFill/>
          </a:ln>
        </p:spPr>
        <p:txBody>
          <a:bodyPr wrap="square" lIns="91425" tIns="91425" rIns="91425" bIns="91425" anchor="t" anchorCtr="0"/>
          <a:lstStyle>
            <a:lvl1pPr marL="0" marR="0" lvl="0" indent="0" algn="ctr" rtl="0">
              <a:spcBef>
                <a:spcPts val="560"/>
              </a:spcBef>
              <a:buClr>
                <a:srgbClr val="89D4DF"/>
              </a:buClr>
              <a:buFont typeface="Arial"/>
              <a:buNone/>
              <a:defRPr sz="2800" b="0" i="0" u="none" strike="noStrike" cap="none">
                <a:solidFill>
                  <a:schemeClr val="lt1"/>
                </a:solidFill>
                <a:latin typeface="Arial"/>
                <a:ea typeface="Arial"/>
                <a:cs typeface="Arial"/>
                <a:sym typeface="Arial"/>
              </a:defRPr>
            </a:lvl1pPr>
            <a:lvl2pPr marL="457200" marR="0" lvl="1" indent="0" algn="ctr" rtl="0">
              <a:spcBef>
                <a:spcPts val="560"/>
              </a:spcBef>
              <a:buClr>
                <a:srgbClr val="89D4DF"/>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9D4DF"/>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9D4DF"/>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9D4DF"/>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41" name="Shape 41"/>
          <p:cNvSpPr txBox="1">
            <a:spLocks noGrp="1"/>
          </p:cNvSpPr>
          <p:nvPr>
            <p:ph type="dt" idx="10"/>
          </p:nvPr>
        </p:nvSpPr>
        <p:spPr>
          <a:xfrm>
            <a:off x="1600199" y="6356350"/>
            <a:ext cx="1780562"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429000" y="6356350"/>
            <a:ext cx="4800600"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8229600" y="6356350"/>
            <a:ext cx="457200" cy="365125"/>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5_Title Slide">
    <p:bg>
      <p:bgPr>
        <a:solidFill>
          <a:schemeClr val="dk1"/>
        </a:solidFill>
        <a:effectLst/>
      </p:bgPr>
    </p:bg>
    <p:spTree>
      <p:nvGrpSpPr>
        <p:cNvPr id="1" name="Shape 44"/>
        <p:cNvGrpSpPr/>
        <p:nvPr/>
      </p:nvGrpSpPr>
      <p:grpSpPr>
        <a:xfrm>
          <a:off x="0" y="0"/>
          <a:ext cx="0" cy="0"/>
          <a:chOff x="0" y="0"/>
          <a:chExt cx="0" cy="0"/>
        </a:xfrm>
      </p:grpSpPr>
      <p:pic>
        <p:nvPicPr>
          <p:cNvPr id="45" name="Shape 45"/>
          <p:cNvPicPr preferRelativeResize="0"/>
          <p:nvPr/>
        </p:nvPicPr>
        <p:blipFill rotWithShape="1">
          <a:blip r:embed="rId2">
            <a:alphaModFix/>
          </a:blip>
          <a:srcRect/>
          <a:stretch/>
        </p:blipFill>
        <p:spPr>
          <a:xfrm>
            <a:off x="1752600" y="609600"/>
            <a:ext cx="5714999" cy="5714999"/>
          </a:xfrm>
          <a:prstGeom prst="rect">
            <a:avLst/>
          </a:prstGeom>
          <a:noFill/>
          <a:ln>
            <a:noFill/>
          </a:ln>
        </p:spPr>
      </p:pic>
      <p:sp>
        <p:nvSpPr>
          <p:cNvPr id="46" name="Shape 46"/>
          <p:cNvSpPr txBox="1">
            <a:spLocks noGrp="1"/>
          </p:cNvSpPr>
          <p:nvPr>
            <p:ph type="ctrTitle"/>
          </p:nvPr>
        </p:nvSpPr>
        <p:spPr>
          <a:xfrm>
            <a:off x="685800" y="2130425"/>
            <a:ext cx="7772400" cy="2365375"/>
          </a:xfrm>
          <a:prstGeom prst="rect">
            <a:avLst/>
          </a:prstGeom>
          <a:noFill/>
          <a:ln>
            <a:noFill/>
          </a:ln>
        </p:spPr>
        <p:txBody>
          <a:bodyPr wrap="square" lIns="91425" tIns="91425" rIns="91425" bIns="91425" anchor="b" anchorCtr="0"/>
          <a:lstStyle>
            <a:lvl1pPr marL="0" marR="0" lvl="0" indent="0" algn="ctr" rtl="0">
              <a:spcBef>
                <a:spcPts val="0"/>
              </a:spcBef>
              <a:buClr>
                <a:srgbClr val="89D4DF"/>
              </a:buClr>
              <a:buFont typeface="Arial"/>
              <a:buNone/>
              <a:defRPr sz="4400" b="1" i="0" u="none" strike="noStrike" cap="none">
                <a:solidFill>
                  <a:srgbClr val="89D4DF"/>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7" name="Shape 47"/>
          <p:cNvSpPr txBox="1">
            <a:spLocks noGrp="1"/>
          </p:cNvSpPr>
          <p:nvPr>
            <p:ph type="subTitle" idx="1"/>
          </p:nvPr>
        </p:nvSpPr>
        <p:spPr>
          <a:xfrm>
            <a:off x="685800" y="4495800"/>
            <a:ext cx="7772400" cy="1143000"/>
          </a:xfrm>
          <a:prstGeom prst="rect">
            <a:avLst/>
          </a:prstGeom>
          <a:noFill/>
          <a:ln>
            <a:noFill/>
          </a:ln>
        </p:spPr>
        <p:txBody>
          <a:bodyPr wrap="square" lIns="91425" tIns="91425" rIns="91425" bIns="91425" anchor="t" anchorCtr="0"/>
          <a:lstStyle>
            <a:lvl1pPr marL="0" marR="0" lvl="0" indent="0" algn="ctr" rtl="0">
              <a:spcBef>
                <a:spcPts val="560"/>
              </a:spcBef>
              <a:buClr>
                <a:srgbClr val="89D4DF"/>
              </a:buClr>
              <a:buFont typeface="Arial"/>
              <a:buNone/>
              <a:defRPr sz="2800" b="0" i="0" u="none" strike="noStrike" cap="none">
                <a:solidFill>
                  <a:schemeClr val="lt1"/>
                </a:solidFill>
                <a:latin typeface="Arial"/>
                <a:ea typeface="Arial"/>
                <a:cs typeface="Arial"/>
                <a:sym typeface="Arial"/>
              </a:defRPr>
            </a:lvl1pPr>
            <a:lvl2pPr marL="457200" marR="0" lvl="1" indent="0" algn="ctr" rtl="0">
              <a:spcBef>
                <a:spcPts val="560"/>
              </a:spcBef>
              <a:buClr>
                <a:srgbClr val="89D4DF"/>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9D4DF"/>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9D4DF"/>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9D4DF"/>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48" name="Shape 48"/>
          <p:cNvSpPr txBox="1">
            <a:spLocks noGrp="1"/>
          </p:cNvSpPr>
          <p:nvPr>
            <p:ph type="dt" idx="10"/>
          </p:nvPr>
        </p:nvSpPr>
        <p:spPr>
          <a:xfrm>
            <a:off x="1600199" y="6356350"/>
            <a:ext cx="1780562"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429000" y="6356350"/>
            <a:ext cx="4800600"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8229600" y="6356350"/>
            <a:ext cx="457200" cy="365125"/>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1_Title Slide">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685800" y="1600200"/>
            <a:ext cx="7772400" cy="2895600"/>
          </a:xfrm>
          <a:prstGeom prst="rect">
            <a:avLst/>
          </a:prstGeom>
          <a:noFill/>
          <a:ln>
            <a:noFill/>
          </a:ln>
        </p:spPr>
        <p:txBody>
          <a:bodyPr wrap="square" lIns="91425" tIns="91425" rIns="91425" bIns="91425" anchor="b" anchorCtr="0"/>
          <a:lstStyle>
            <a:lvl1pPr marL="0" marR="0" lvl="0" indent="0" algn="ctr" rtl="0">
              <a:spcBef>
                <a:spcPts val="0"/>
              </a:spcBef>
              <a:buClr>
                <a:schemeClr val="dk1"/>
              </a:buClr>
              <a:buFont typeface="Arial"/>
              <a:buNone/>
              <a:defRPr sz="44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0" name="Shape 60"/>
          <p:cNvSpPr txBox="1">
            <a:spLocks noGrp="1"/>
          </p:cNvSpPr>
          <p:nvPr>
            <p:ph type="subTitle" idx="1"/>
          </p:nvPr>
        </p:nvSpPr>
        <p:spPr>
          <a:xfrm>
            <a:off x="685800" y="4495800"/>
            <a:ext cx="7772400" cy="1143000"/>
          </a:xfrm>
          <a:prstGeom prst="rect">
            <a:avLst/>
          </a:prstGeom>
          <a:noFill/>
          <a:ln>
            <a:noFill/>
          </a:ln>
        </p:spPr>
        <p:txBody>
          <a:bodyPr wrap="square" lIns="91425" tIns="91425" rIns="91425" bIns="91425" anchor="t" anchorCtr="0"/>
          <a:lstStyle>
            <a:lvl1pPr marL="0" marR="0" lvl="0" indent="0" algn="ctr" rtl="0">
              <a:spcBef>
                <a:spcPts val="560"/>
              </a:spcBef>
              <a:buClr>
                <a:srgbClr val="89D4DF"/>
              </a:buClr>
              <a:buFont typeface="Arial"/>
              <a:buNone/>
              <a:defRPr sz="2800" b="0" i="0" u="none" strike="noStrike" cap="none">
                <a:solidFill>
                  <a:schemeClr val="lt1"/>
                </a:solidFill>
                <a:latin typeface="Arial"/>
                <a:ea typeface="Arial"/>
                <a:cs typeface="Arial"/>
                <a:sym typeface="Arial"/>
              </a:defRPr>
            </a:lvl1pPr>
            <a:lvl2pPr marL="457200" marR="0" lvl="1" indent="0" algn="ctr" rtl="0">
              <a:spcBef>
                <a:spcPts val="560"/>
              </a:spcBef>
              <a:buClr>
                <a:srgbClr val="89D4DF"/>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9D4DF"/>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9D4DF"/>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9D4DF"/>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61" name="Shape 61"/>
          <p:cNvSpPr txBox="1">
            <a:spLocks noGrp="1"/>
          </p:cNvSpPr>
          <p:nvPr>
            <p:ph type="dt" idx="10"/>
          </p:nvPr>
        </p:nvSpPr>
        <p:spPr>
          <a:xfrm>
            <a:off x="1600199" y="6356350"/>
            <a:ext cx="1780562"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ftr" idx="11"/>
          </p:nvPr>
        </p:nvSpPr>
        <p:spPr>
          <a:xfrm>
            <a:off x="3429000" y="6356350"/>
            <a:ext cx="4800600"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sldNum" idx="12"/>
          </p:nvPr>
        </p:nvSpPr>
        <p:spPr>
          <a:xfrm>
            <a:off x="8229600" y="6356350"/>
            <a:ext cx="457200" cy="365125"/>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pic>
        <p:nvPicPr>
          <p:cNvPr id="64" name="Shape 64"/>
          <p:cNvPicPr preferRelativeResize="0"/>
          <p:nvPr/>
        </p:nvPicPr>
        <p:blipFill rotWithShape="1">
          <a:blip r:embed="rId2">
            <a:alphaModFix/>
          </a:blip>
          <a:srcRect/>
          <a:stretch/>
        </p:blipFill>
        <p:spPr>
          <a:xfrm>
            <a:off x="3276600" y="762000"/>
            <a:ext cx="2609849" cy="83819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722312" y="4406900"/>
            <a:ext cx="7772400" cy="1362075"/>
          </a:xfrm>
          <a:prstGeom prst="rect">
            <a:avLst/>
          </a:prstGeom>
          <a:noFill/>
          <a:ln>
            <a:noFill/>
          </a:ln>
        </p:spPr>
        <p:txBody>
          <a:bodyPr wrap="square" lIns="91425" tIns="91425" rIns="91425" bIns="91425" anchor="t" anchorCtr="0"/>
          <a:lstStyle>
            <a:lvl1pPr marL="0" marR="0" lvl="0" indent="0" algn="l" rtl="0">
              <a:spcBef>
                <a:spcPts val="0"/>
              </a:spcBef>
              <a:buClr>
                <a:schemeClr val="dk1"/>
              </a:buClr>
              <a:buFont typeface="Arial"/>
              <a:buNone/>
              <a:defRPr sz="40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7" name="Shape 67"/>
          <p:cNvSpPr txBox="1">
            <a:spLocks noGrp="1"/>
          </p:cNvSpPr>
          <p:nvPr>
            <p:ph type="body" idx="1"/>
          </p:nvPr>
        </p:nvSpPr>
        <p:spPr>
          <a:xfrm>
            <a:off x="722312" y="2906713"/>
            <a:ext cx="7772400" cy="1500187"/>
          </a:xfrm>
          <a:prstGeom prst="rect">
            <a:avLst/>
          </a:prstGeom>
          <a:noFill/>
          <a:ln>
            <a:noFill/>
          </a:ln>
        </p:spPr>
        <p:txBody>
          <a:bodyPr wrap="square" lIns="91425" tIns="91425" rIns="91425" bIns="91425" anchor="b" anchorCtr="0"/>
          <a:lstStyle>
            <a:lvl1pPr marL="0" marR="0" lvl="0" indent="0" algn="l" rtl="0">
              <a:spcBef>
                <a:spcPts val="400"/>
              </a:spcBef>
              <a:buClr>
                <a:srgbClr val="89D4DF"/>
              </a:buClr>
              <a:buFont typeface="Arial"/>
              <a:buNone/>
              <a:defRPr sz="2000" b="0" i="0" u="none" strike="noStrike" cap="none">
                <a:solidFill>
                  <a:schemeClr val="lt1"/>
                </a:solidFill>
                <a:latin typeface="Arial"/>
                <a:ea typeface="Arial"/>
                <a:cs typeface="Arial"/>
                <a:sym typeface="Arial"/>
              </a:defRPr>
            </a:lvl1pPr>
            <a:lvl2pPr marL="457200" marR="0" lvl="1" indent="0" algn="l" rtl="0">
              <a:spcBef>
                <a:spcPts val="360"/>
              </a:spcBef>
              <a:buClr>
                <a:srgbClr val="89D4DF"/>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320"/>
              </a:spcBef>
              <a:buClr>
                <a:srgbClr val="89D4DF"/>
              </a:buClr>
              <a:buFont typeface="Arial"/>
              <a:buNone/>
              <a:defRPr sz="1600" b="0" i="0" u="none" strike="noStrike" cap="none">
                <a:solidFill>
                  <a:srgbClr val="888888"/>
                </a:solidFill>
                <a:latin typeface="Arial"/>
                <a:ea typeface="Arial"/>
                <a:cs typeface="Arial"/>
                <a:sym typeface="Arial"/>
              </a:defRPr>
            </a:lvl3pPr>
            <a:lvl4pPr marL="1371600" marR="0" lvl="3" indent="0" algn="l" rtl="0">
              <a:spcBef>
                <a:spcPts val="280"/>
              </a:spcBef>
              <a:buClr>
                <a:srgbClr val="89D4DF"/>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280"/>
              </a:spcBef>
              <a:buClr>
                <a:srgbClr val="89D4DF"/>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68" name="Shape 68"/>
          <p:cNvSpPr txBox="1">
            <a:spLocks noGrp="1"/>
          </p:cNvSpPr>
          <p:nvPr>
            <p:ph type="dt" idx="10"/>
          </p:nvPr>
        </p:nvSpPr>
        <p:spPr>
          <a:xfrm>
            <a:off x="1600199" y="6356350"/>
            <a:ext cx="1780562"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ftr" idx="11"/>
          </p:nvPr>
        </p:nvSpPr>
        <p:spPr>
          <a:xfrm>
            <a:off x="3429000" y="6356350"/>
            <a:ext cx="4800600"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sldNum" idx="12"/>
          </p:nvPr>
        </p:nvSpPr>
        <p:spPr>
          <a:xfrm>
            <a:off x="8229600" y="6356350"/>
            <a:ext cx="457200" cy="365125"/>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pic>
        <p:nvPicPr>
          <p:cNvPr id="71" name="Shape 71"/>
          <p:cNvPicPr preferRelativeResize="0"/>
          <p:nvPr/>
        </p:nvPicPr>
        <p:blipFill rotWithShape="1">
          <a:blip r:embed="rId2">
            <a:alphaModFix/>
          </a:blip>
          <a:srcRect/>
          <a:stretch/>
        </p:blipFill>
        <p:spPr>
          <a:xfrm>
            <a:off x="6248400" y="914400"/>
            <a:ext cx="2609849" cy="83819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1_Section Header">
    <p:bg>
      <p:bgPr>
        <a:solidFill>
          <a:schemeClr val="lt1"/>
        </a:solidFill>
        <a:effectLst/>
      </p:bgPr>
    </p:bg>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722312" y="4406900"/>
            <a:ext cx="7772400" cy="1362075"/>
          </a:xfrm>
          <a:prstGeom prst="rect">
            <a:avLst/>
          </a:prstGeom>
          <a:noFill/>
          <a:ln>
            <a:noFill/>
          </a:ln>
        </p:spPr>
        <p:txBody>
          <a:bodyPr wrap="square" lIns="91425" tIns="91425" rIns="91425" bIns="91425" anchor="t" anchorCtr="0"/>
          <a:lstStyle>
            <a:lvl1pPr marL="0" marR="0" lvl="0" indent="0" algn="l" rtl="0">
              <a:spcBef>
                <a:spcPts val="0"/>
              </a:spcBef>
              <a:buClr>
                <a:schemeClr val="dk1"/>
              </a:buClr>
              <a:buFont typeface="Arial"/>
              <a:buNone/>
              <a:defRPr sz="40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4" name="Shape 74"/>
          <p:cNvSpPr txBox="1">
            <a:spLocks noGrp="1"/>
          </p:cNvSpPr>
          <p:nvPr>
            <p:ph type="body" idx="1"/>
          </p:nvPr>
        </p:nvSpPr>
        <p:spPr>
          <a:xfrm>
            <a:off x="722312" y="2906713"/>
            <a:ext cx="7772400" cy="1500187"/>
          </a:xfrm>
          <a:prstGeom prst="rect">
            <a:avLst/>
          </a:prstGeom>
          <a:noFill/>
          <a:ln>
            <a:noFill/>
          </a:ln>
        </p:spPr>
        <p:txBody>
          <a:bodyPr wrap="square" lIns="91425" tIns="91425" rIns="91425" bIns="91425" anchor="b" anchorCtr="0"/>
          <a:lstStyle>
            <a:lvl1pPr marL="0" marR="0" lvl="0" indent="0" algn="l" rtl="0">
              <a:spcBef>
                <a:spcPts val="400"/>
              </a:spcBef>
              <a:buClr>
                <a:srgbClr val="89D4DF"/>
              </a:buClr>
              <a:buFont typeface="Arial"/>
              <a:buNone/>
              <a:defRPr sz="2000" b="0" i="0" u="none" strike="noStrike" cap="none">
                <a:solidFill>
                  <a:srgbClr val="89D4DF"/>
                </a:solidFill>
                <a:latin typeface="Arial"/>
                <a:ea typeface="Arial"/>
                <a:cs typeface="Arial"/>
                <a:sym typeface="Arial"/>
              </a:defRPr>
            </a:lvl1pPr>
            <a:lvl2pPr marL="457200" marR="0" lvl="1" indent="0" algn="l" rtl="0">
              <a:spcBef>
                <a:spcPts val="360"/>
              </a:spcBef>
              <a:buClr>
                <a:srgbClr val="89D4DF"/>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320"/>
              </a:spcBef>
              <a:buClr>
                <a:srgbClr val="89D4DF"/>
              </a:buClr>
              <a:buFont typeface="Arial"/>
              <a:buNone/>
              <a:defRPr sz="1600" b="0" i="0" u="none" strike="noStrike" cap="none">
                <a:solidFill>
                  <a:srgbClr val="888888"/>
                </a:solidFill>
                <a:latin typeface="Arial"/>
                <a:ea typeface="Arial"/>
                <a:cs typeface="Arial"/>
                <a:sym typeface="Arial"/>
              </a:defRPr>
            </a:lvl3pPr>
            <a:lvl4pPr marL="1371600" marR="0" lvl="3" indent="0" algn="l" rtl="0">
              <a:spcBef>
                <a:spcPts val="280"/>
              </a:spcBef>
              <a:buClr>
                <a:srgbClr val="89D4DF"/>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280"/>
              </a:spcBef>
              <a:buClr>
                <a:srgbClr val="89D4DF"/>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1600199" y="6356350"/>
            <a:ext cx="1780562"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429000" y="6356350"/>
            <a:ext cx="4800600"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8229600" y="6356350"/>
            <a:ext cx="457200" cy="365125"/>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pic>
        <p:nvPicPr>
          <p:cNvPr id="78" name="Shape 78"/>
          <p:cNvPicPr preferRelativeResize="0"/>
          <p:nvPr/>
        </p:nvPicPr>
        <p:blipFill rotWithShape="1">
          <a:blip r:embed="rId2">
            <a:alphaModFix/>
          </a:blip>
          <a:srcRect/>
          <a:stretch/>
        </p:blipFill>
        <p:spPr>
          <a:xfrm>
            <a:off x="6248400" y="914400"/>
            <a:ext cx="2609849" cy="838198"/>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88"/>
        <p:cNvGrpSpPr/>
        <p:nvPr/>
      </p:nvGrpSpPr>
      <p:grpSpPr>
        <a:xfrm>
          <a:off x="0" y="0"/>
          <a:ext cx="0" cy="0"/>
          <a:chOff x="0" y="0"/>
          <a:chExt cx="0" cy="0"/>
        </a:xfrm>
      </p:grpSpPr>
      <p:sp>
        <p:nvSpPr>
          <p:cNvPr id="89" name="Shape 89"/>
          <p:cNvSpPr/>
          <p:nvPr/>
        </p:nvSpPr>
        <p:spPr>
          <a:xfrm>
            <a:off x="0" y="0"/>
            <a:ext cx="9144000" cy="6248399"/>
          </a:xfrm>
          <a:prstGeom prst="rect">
            <a:avLst/>
          </a:prstGeom>
          <a:solidFill>
            <a:schemeClr val="lt1"/>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90" name="Shape 90"/>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buClr>
                <a:schemeClr val="dk1"/>
              </a:buClr>
              <a:buFont typeface="Arial"/>
              <a:buNone/>
              <a:defRPr sz="44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91" name="Shape 91"/>
          <p:cNvSpPr txBox="1">
            <a:spLocks noGrp="1"/>
          </p:cNvSpPr>
          <p:nvPr>
            <p:ph type="body" idx="1"/>
          </p:nvPr>
        </p:nvSpPr>
        <p:spPr>
          <a:xfrm>
            <a:off x="457200" y="1535112"/>
            <a:ext cx="4040187" cy="639762"/>
          </a:xfrm>
          <a:prstGeom prst="rect">
            <a:avLst/>
          </a:prstGeom>
          <a:noFill/>
          <a:ln>
            <a:noFill/>
          </a:ln>
        </p:spPr>
        <p:txBody>
          <a:bodyPr wrap="square" lIns="91425" tIns="91425" rIns="91425" bIns="91425" anchor="b" anchorCtr="0"/>
          <a:lstStyle>
            <a:lvl1pPr marL="0" marR="0" lvl="0" indent="0" algn="l" rtl="0">
              <a:spcBef>
                <a:spcPts val="480"/>
              </a:spcBef>
              <a:buClr>
                <a:srgbClr val="89D4DF"/>
              </a:buClr>
              <a:buFont typeface="Arial"/>
              <a:buNone/>
              <a:defRPr sz="2400" b="1" i="0" u="none" strike="noStrike" cap="none">
                <a:solidFill>
                  <a:srgbClr val="89D4DF"/>
                </a:solidFill>
                <a:latin typeface="Arial"/>
                <a:ea typeface="Arial"/>
                <a:cs typeface="Arial"/>
                <a:sym typeface="Arial"/>
              </a:defRPr>
            </a:lvl1pPr>
            <a:lvl2pPr marL="457200" marR="0" lvl="1" indent="0" algn="l" rtl="0">
              <a:spcBef>
                <a:spcPts val="400"/>
              </a:spcBef>
              <a:buClr>
                <a:srgbClr val="89D4DF"/>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buClr>
                <a:srgbClr val="89D4DF"/>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buClr>
                <a:srgbClr val="89D4DF"/>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buClr>
                <a:srgbClr val="89D4DF"/>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92" name="Shape 92"/>
          <p:cNvSpPr txBox="1">
            <a:spLocks noGrp="1"/>
          </p:cNvSpPr>
          <p:nvPr>
            <p:ph type="body" idx="2"/>
          </p:nvPr>
        </p:nvSpPr>
        <p:spPr>
          <a:xfrm>
            <a:off x="457200" y="2174875"/>
            <a:ext cx="4040187" cy="3951287"/>
          </a:xfrm>
          <a:prstGeom prst="rect">
            <a:avLst/>
          </a:prstGeom>
          <a:noFill/>
          <a:ln>
            <a:noFill/>
          </a:ln>
        </p:spPr>
        <p:txBody>
          <a:bodyPr wrap="square" lIns="91425" tIns="91425" rIns="91425" bIns="91425" anchor="t" anchorCtr="0"/>
          <a:lstStyle>
            <a:lvl1pPr marL="342900" marR="0" lvl="0" indent="-190500" algn="l" rtl="0">
              <a:spcBef>
                <a:spcPts val="480"/>
              </a:spcBef>
              <a:buClr>
                <a:srgbClr val="89D4DF"/>
              </a:buClr>
              <a:buSzPct val="100000"/>
              <a:buFont typeface="Arial"/>
              <a:buChar char="•"/>
              <a:defRPr sz="2400" b="0" i="0" u="none" strike="noStrike" cap="none">
                <a:solidFill>
                  <a:schemeClr val="dk1"/>
                </a:solidFill>
                <a:latin typeface="Arial"/>
                <a:ea typeface="Arial"/>
                <a:cs typeface="Arial"/>
                <a:sym typeface="Arial"/>
              </a:defRPr>
            </a:lvl1pPr>
            <a:lvl2pPr marL="742950" marR="0" lvl="1" indent="-158750" algn="l" rtl="0">
              <a:spcBef>
                <a:spcPts val="400"/>
              </a:spcBef>
              <a:buClr>
                <a:srgbClr val="89D4DF"/>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buClr>
                <a:srgbClr val="89D4DF"/>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27000" algn="l" rtl="0">
              <a:spcBef>
                <a:spcPts val="320"/>
              </a:spcBef>
              <a:buClr>
                <a:srgbClr val="89D4DF"/>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320"/>
              </a:spcBef>
              <a:buClr>
                <a:srgbClr val="89D4DF"/>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93" name="Shape 93"/>
          <p:cNvSpPr txBox="1">
            <a:spLocks noGrp="1"/>
          </p:cNvSpPr>
          <p:nvPr>
            <p:ph type="body" idx="3"/>
          </p:nvPr>
        </p:nvSpPr>
        <p:spPr>
          <a:xfrm>
            <a:off x="4645025" y="1535112"/>
            <a:ext cx="4041774" cy="639762"/>
          </a:xfrm>
          <a:prstGeom prst="rect">
            <a:avLst/>
          </a:prstGeom>
          <a:noFill/>
          <a:ln>
            <a:noFill/>
          </a:ln>
        </p:spPr>
        <p:txBody>
          <a:bodyPr wrap="square" lIns="91425" tIns="91425" rIns="91425" bIns="91425" anchor="b" anchorCtr="0"/>
          <a:lstStyle>
            <a:lvl1pPr marL="0" marR="0" lvl="0" indent="0" algn="l" rtl="0">
              <a:spcBef>
                <a:spcPts val="480"/>
              </a:spcBef>
              <a:buClr>
                <a:srgbClr val="89D4DF"/>
              </a:buClr>
              <a:buFont typeface="Arial"/>
              <a:buNone/>
              <a:defRPr sz="2400" b="1" i="0" u="none" strike="noStrike" cap="none">
                <a:solidFill>
                  <a:srgbClr val="89D4DF"/>
                </a:solidFill>
                <a:latin typeface="Arial"/>
                <a:ea typeface="Arial"/>
                <a:cs typeface="Arial"/>
                <a:sym typeface="Arial"/>
              </a:defRPr>
            </a:lvl1pPr>
            <a:lvl2pPr marL="457200" marR="0" lvl="1" indent="0" algn="l" rtl="0">
              <a:spcBef>
                <a:spcPts val="400"/>
              </a:spcBef>
              <a:buClr>
                <a:srgbClr val="89D4DF"/>
              </a:buClr>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buClr>
                <a:srgbClr val="89D4DF"/>
              </a:buClr>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buClr>
                <a:srgbClr val="89D4DF"/>
              </a:buClr>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buClr>
                <a:srgbClr val="89D4DF"/>
              </a:buClr>
              <a:buFont typeface="Arial"/>
              <a:buNone/>
              <a:defRPr sz="1600" b="1" i="0" u="none" strike="noStrike" cap="none">
                <a:solidFill>
                  <a:schemeClr val="dk1"/>
                </a:solidFill>
                <a:latin typeface="Arial"/>
                <a:ea typeface="Arial"/>
                <a:cs typeface="Arial"/>
                <a:sym typeface="Arial"/>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94" name="Shape 94"/>
          <p:cNvSpPr txBox="1">
            <a:spLocks noGrp="1"/>
          </p:cNvSpPr>
          <p:nvPr>
            <p:ph type="body" idx="4"/>
          </p:nvPr>
        </p:nvSpPr>
        <p:spPr>
          <a:xfrm>
            <a:off x="4645025" y="2174875"/>
            <a:ext cx="4041774" cy="3951287"/>
          </a:xfrm>
          <a:prstGeom prst="rect">
            <a:avLst/>
          </a:prstGeom>
          <a:noFill/>
          <a:ln>
            <a:noFill/>
          </a:ln>
        </p:spPr>
        <p:txBody>
          <a:bodyPr wrap="square" lIns="91425" tIns="91425" rIns="91425" bIns="91425" anchor="t" anchorCtr="0"/>
          <a:lstStyle>
            <a:lvl1pPr marL="342900" marR="0" lvl="0" indent="-190500" algn="l" rtl="0">
              <a:spcBef>
                <a:spcPts val="480"/>
              </a:spcBef>
              <a:buClr>
                <a:srgbClr val="89D4DF"/>
              </a:buClr>
              <a:buSzPct val="100000"/>
              <a:buFont typeface="Arial"/>
              <a:buChar char="•"/>
              <a:defRPr sz="2400" b="0" i="0" u="none" strike="noStrike" cap="none">
                <a:solidFill>
                  <a:schemeClr val="dk1"/>
                </a:solidFill>
                <a:latin typeface="Arial"/>
                <a:ea typeface="Arial"/>
                <a:cs typeface="Arial"/>
                <a:sym typeface="Arial"/>
              </a:defRPr>
            </a:lvl1pPr>
            <a:lvl2pPr marL="742950" marR="0" lvl="1" indent="-158750" algn="l" rtl="0">
              <a:spcBef>
                <a:spcPts val="400"/>
              </a:spcBef>
              <a:buClr>
                <a:srgbClr val="89D4DF"/>
              </a:buClr>
              <a:buSzPct val="100000"/>
              <a:buFont typeface="Arial"/>
              <a:buChar char="–"/>
              <a:defRPr sz="2000" b="0" i="0" u="none" strike="noStrike" cap="none">
                <a:solidFill>
                  <a:schemeClr val="dk1"/>
                </a:solidFill>
                <a:latin typeface="Arial"/>
                <a:ea typeface="Arial"/>
                <a:cs typeface="Arial"/>
                <a:sym typeface="Arial"/>
              </a:defRPr>
            </a:lvl2pPr>
            <a:lvl3pPr marL="1143000" marR="0" lvl="2" indent="-114300" algn="l" rtl="0">
              <a:spcBef>
                <a:spcPts val="360"/>
              </a:spcBef>
              <a:buClr>
                <a:srgbClr val="89D4DF"/>
              </a:buClr>
              <a:buSzPct val="100000"/>
              <a:buFont typeface="Arial"/>
              <a:buChar char="•"/>
              <a:defRPr sz="1800" b="0" i="0" u="none" strike="noStrike" cap="none">
                <a:solidFill>
                  <a:schemeClr val="dk1"/>
                </a:solidFill>
                <a:latin typeface="Arial"/>
                <a:ea typeface="Arial"/>
                <a:cs typeface="Arial"/>
                <a:sym typeface="Arial"/>
              </a:defRPr>
            </a:lvl3pPr>
            <a:lvl4pPr marL="1600200" marR="0" lvl="3" indent="-127000" algn="l" rtl="0">
              <a:spcBef>
                <a:spcPts val="320"/>
              </a:spcBef>
              <a:buClr>
                <a:srgbClr val="89D4DF"/>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320"/>
              </a:spcBef>
              <a:buClr>
                <a:srgbClr val="89D4DF"/>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95" name="Shape 95"/>
          <p:cNvSpPr txBox="1">
            <a:spLocks noGrp="1"/>
          </p:cNvSpPr>
          <p:nvPr>
            <p:ph type="dt" idx="10"/>
          </p:nvPr>
        </p:nvSpPr>
        <p:spPr>
          <a:xfrm>
            <a:off x="1600199" y="6356350"/>
            <a:ext cx="1780562"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6" name="Shape 96"/>
          <p:cNvSpPr txBox="1">
            <a:spLocks noGrp="1"/>
          </p:cNvSpPr>
          <p:nvPr>
            <p:ph type="ftr" idx="11"/>
          </p:nvPr>
        </p:nvSpPr>
        <p:spPr>
          <a:xfrm>
            <a:off x="3429000" y="6356350"/>
            <a:ext cx="4800600"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7" name="Shape 97"/>
          <p:cNvSpPr txBox="1">
            <a:spLocks noGrp="1"/>
          </p:cNvSpPr>
          <p:nvPr>
            <p:ph type="sldNum" idx="12"/>
          </p:nvPr>
        </p:nvSpPr>
        <p:spPr>
          <a:xfrm>
            <a:off x="8229600" y="6356350"/>
            <a:ext cx="457200" cy="365125"/>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pic>
        <p:nvPicPr>
          <p:cNvPr id="98" name="Shape 98"/>
          <p:cNvPicPr preferRelativeResize="0"/>
          <p:nvPr/>
        </p:nvPicPr>
        <p:blipFill rotWithShape="1">
          <a:blip r:embed="rId2">
            <a:alphaModFix/>
          </a:blip>
          <a:srcRect/>
          <a:stretch/>
        </p:blipFill>
        <p:spPr>
          <a:xfrm>
            <a:off x="304800" y="6390232"/>
            <a:ext cx="1219199" cy="39156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06"/>
        <p:cNvGrpSpPr/>
        <p:nvPr/>
      </p:nvGrpSpPr>
      <p:grpSpPr>
        <a:xfrm>
          <a:off x="0" y="0"/>
          <a:ext cx="0" cy="0"/>
          <a:chOff x="0" y="0"/>
          <a:chExt cx="0" cy="0"/>
        </a:xfrm>
      </p:grpSpPr>
      <p:sp>
        <p:nvSpPr>
          <p:cNvPr id="107" name="Shape 107"/>
          <p:cNvSpPr/>
          <p:nvPr/>
        </p:nvSpPr>
        <p:spPr>
          <a:xfrm>
            <a:off x="0" y="0"/>
            <a:ext cx="9144000" cy="6248399"/>
          </a:xfrm>
          <a:prstGeom prst="rect">
            <a:avLst/>
          </a:prstGeom>
          <a:solidFill>
            <a:schemeClr val="lt1"/>
          </a:solidFill>
          <a:ln>
            <a:noFill/>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108" name="Shape 108"/>
          <p:cNvSpPr txBox="1">
            <a:spLocks noGrp="1"/>
          </p:cNvSpPr>
          <p:nvPr>
            <p:ph type="dt" idx="10"/>
          </p:nvPr>
        </p:nvSpPr>
        <p:spPr>
          <a:xfrm>
            <a:off x="1600199" y="6356350"/>
            <a:ext cx="1780562"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9" name="Shape 109"/>
          <p:cNvSpPr txBox="1">
            <a:spLocks noGrp="1"/>
          </p:cNvSpPr>
          <p:nvPr>
            <p:ph type="ftr" idx="11"/>
          </p:nvPr>
        </p:nvSpPr>
        <p:spPr>
          <a:xfrm>
            <a:off x="3429000" y="6356350"/>
            <a:ext cx="4800600"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10" name="Shape 110"/>
          <p:cNvSpPr txBox="1">
            <a:spLocks noGrp="1"/>
          </p:cNvSpPr>
          <p:nvPr>
            <p:ph type="sldNum" idx="12"/>
          </p:nvPr>
        </p:nvSpPr>
        <p:spPr>
          <a:xfrm>
            <a:off x="8229600" y="6356350"/>
            <a:ext cx="457200" cy="365125"/>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pic>
        <p:nvPicPr>
          <p:cNvPr id="111" name="Shape 111"/>
          <p:cNvPicPr preferRelativeResize="0"/>
          <p:nvPr/>
        </p:nvPicPr>
        <p:blipFill rotWithShape="1">
          <a:blip r:embed="rId2">
            <a:alphaModFix/>
          </a:blip>
          <a:srcRect/>
          <a:stretch/>
        </p:blipFill>
        <p:spPr>
          <a:xfrm>
            <a:off x="304800" y="6390232"/>
            <a:ext cx="1219199" cy="39156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9D4DF"/>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spcBef>
                <a:spcPts val="0"/>
              </a:spcBef>
              <a:buClr>
                <a:schemeClr val="dk1"/>
              </a:buClr>
              <a:buFont typeface="Arial"/>
              <a:buNone/>
              <a:defRPr sz="44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wrap="square" lIns="91425" tIns="91425" rIns="91425" bIns="91425" anchor="t" anchorCtr="0"/>
          <a:lstStyle>
            <a:lvl1pPr marL="342900" marR="0" lvl="0" indent="-139700" algn="l" rtl="0">
              <a:spcBef>
                <a:spcPts val="640"/>
              </a:spcBef>
              <a:buClr>
                <a:srgbClr val="89D4DF"/>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rgbClr val="89D4DF"/>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rgbClr val="89D4DF"/>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rgbClr val="89D4DF"/>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rgbClr val="89D4DF"/>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1600199" y="6356350"/>
            <a:ext cx="1780562"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429000" y="6356350"/>
            <a:ext cx="4800600" cy="365125"/>
          </a:xfrm>
          <a:prstGeom prst="rect">
            <a:avLst/>
          </a:prstGeom>
          <a:noFill/>
          <a:ln>
            <a:noFill/>
          </a:ln>
        </p:spPr>
        <p:txBody>
          <a:bodyPr wrap="square" lIns="91425" tIns="91425" rIns="91425" bIns="91425" anchor="b" anchorCtr="0"/>
          <a:lstStyle>
            <a:lvl1pPr marL="0" marR="0" lvl="0" indent="0" algn="l" rtl="0">
              <a:spcBef>
                <a:spcPts val="0"/>
              </a:spcBef>
              <a:buNone/>
              <a:defRPr sz="10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8229600" y="6356350"/>
            <a:ext cx="457200" cy="365125"/>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000" b="0" i="0" u="none" strike="noStrike" cap="none">
                <a:solidFill>
                  <a:schemeClr val="lt1"/>
                </a:solidFill>
                <a:latin typeface="Arial"/>
                <a:ea typeface="Arial"/>
                <a:cs typeface="Arial"/>
                <a:sym typeface="Arial"/>
              </a:rPr>
              <a:t>‹#›</a:t>
            </a:fld>
            <a:endParaRPr lang="en-US" sz="1000" b="0" i="0" u="none" strike="noStrike" cap="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8" r:id="rId8"/>
    <p:sldLayoutId id="2147483660" r:id="rId9"/>
    <p:sldLayoutId id="2147483661" r:id="rId10"/>
    <p:sldLayoutId id="2147483662" r:id="rId11"/>
    <p:sldLayoutId id="2147483663" r:id="rId12"/>
    <p:sldLayoutId id="2147483664"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chart" Target="../charts/chart3.xml"/><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chart" Target="../charts/chart4.xml"/><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chart" Target="../charts/chart5.xml"/><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8.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tiff"/><Relationship Id="rId3"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tiff"/><Relationship Id="rId3"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philanthropy.com/article/Rich-Enclaves-Are-Not-as/13359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ctrTitle"/>
          </p:nvPr>
        </p:nvSpPr>
        <p:spPr>
          <a:xfrm>
            <a:off x="579783" y="1200840"/>
            <a:ext cx="7772400" cy="1635125"/>
          </a:xfrm>
          <a:prstGeom prst="rect">
            <a:avLst/>
          </a:prstGeom>
          <a:noFill/>
          <a:ln>
            <a:noFill/>
          </a:ln>
        </p:spPr>
        <p:txBody>
          <a:bodyPr wrap="square" lIns="91425" tIns="45700" rIns="91425" bIns="45700" anchor="b" anchorCtr="0">
            <a:noAutofit/>
          </a:bodyPr>
          <a:lstStyle/>
          <a:p>
            <a:pPr marL="0" marR="0" lvl="0" indent="0" algn="ctr" rtl="0">
              <a:spcBef>
                <a:spcPts val="0"/>
              </a:spcBef>
              <a:buClr>
                <a:schemeClr val="dk1"/>
              </a:buClr>
              <a:buSzPct val="25000"/>
              <a:buFont typeface="Avenir"/>
              <a:buNone/>
            </a:pPr>
            <a:r>
              <a:rPr lang="en-US" sz="4400" b="1" i="0" u="none" strike="noStrike" cap="none" dirty="0" smtClean="0">
                <a:solidFill>
                  <a:schemeClr val="dk1"/>
                </a:solidFill>
                <a:latin typeface="Arial" charset="0"/>
                <a:ea typeface="Arial" charset="0"/>
                <a:cs typeface="Arial" charset="0"/>
                <a:sym typeface="Avenir"/>
              </a:rPr>
              <a:t>HIVE Leadership Program</a:t>
            </a:r>
            <a:endParaRPr lang="en-US" sz="4400" b="1" i="0" u="none" strike="noStrike" cap="none" dirty="0">
              <a:solidFill>
                <a:schemeClr val="dk1"/>
              </a:solidFill>
              <a:latin typeface="Arial" charset="0"/>
              <a:ea typeface="Arial" charset="0"/>
              <a:cs typeface="Arial" charset="0"/>
              <a:sym typeface="Avenir"/>
            </a:endParaRPr>
          </a:p>
        </p:txBody>
      </p:sp>
      <p:sp>
        <p:nvSpPr>
          <p:cNvPr id="151" name="Shape 151"/>
          <p:cNvSpPr txBox="1">
            <a:spLocks noGrp="1"/>
          </p:cNvSpPr>
          <p:nvPr>
            <p:ph type="subTitle" idx="1"/>
          </p:nvPr>
        </p:nvSpPr>
        <p:spPr>
          <a:xfrm>
            <a:off x="579783" y="2981739"/>
            <a:ext cx="7772400" cy="2955235"/>
          </a:xfrm>
          <a:prstGeom prst="rect">
            <a:avLst/>
          </a:prstGeom>
          <a:noFill/>
          <a:ln>
            <a:noFill/>
          </a:ln>
        </p:spPr>
        <p:txBody>
          <a:bodyPr wrap="square" lIns="91425" tIns="45700" rIns="91425" bIns="45700" anchor="t" anchorCtr="0">
            <a:noAutofit/>
          </a:bodyPr>
          <a:lstStyle/>
          <a:p>
            <a:r>
              <a:rPr lang="en-US" sz="4000" b="1" dirty="0"/>
              <a:t>Resourcing Reproductive Health, Rights &amp; Justice Work in </a:t>
            </a:r>
            <a:r>
              <a:rPr lang="en-US" sz="4000" b="1" dirty="0" smtClean="0"/>
              <a:t>Louisiana</a:t>
            </a:r>
            <a:endParaRPr lang="en-US" sz="4000" b="1" dirty="0" smtClean="0">
              <a:solidFill>
                <a:schemeClr val="bg1"/>
              </a:solidFill>
            </a:endParaRPr>
          </a:p>
          <a:p>
            <a:r>
              <a:rPr lang="en-US" sz="3600" i="0" u="none" strike="noStrike" cap="none" dirty="0" smtClean="0">
                <a:solidFill>
                  <a:schemeClr val="bg1"/>
                </a:solidFill>
                <a:latin typeface="Arial" charset="0"/>
                <a:ea typeface="Arial" charset="0"/>
                <a:cs typeface="Arial" charset="0"/>
                <a:sym typeface="Avenir"/>
              </a:rPr>
              <a:t>Monday, October 30, 2017</a:t>
            </a:r>
            <a:endParaRPr sz="3600" i="0" u="none" strike="noStrike" cap="none" dirty="0">
              <a:solidFill>
                <a:schemeClr val="bg1"/>
              </a:solidFill>
              <a:latin typeface="Arial" charset="0"/>
              <a:ea typeface="Arial" charset="0"/>
              <a:cs typeface="Arial" charset="0"/>
              <a:sym typeface="Avenir"/>
            </a:endParaRPr>
          </a:p>
        </p:txBody>
      </p:sp>
      <p:sp>
        <p:nvSpPr>
          <p:cNvPr id="152" name="Shape 152"/>
          <p:cNvSpPr txBox="1">
            <a:spLocks noGrp="1"/>
          </p:cNvSpPr>
          <p:nvPr>
            <p:ph type="sldNum" idx="12"/>
          </p:nvPr>
        </p:nvSpPr>
        <p:spPr>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US" sz="1000" b="0" i="0" u="none" strike="noStrike" cap="none">
                <a:solidFill>
                  <a:schemeClr val="bg1"/>
                </a:solidFill>
                <a:latin typeface="Avenir"/>
                <a:ea typeface="Avenir"/>
                <a:cs typeface="Avenir"/>
                <a:sym typeface="Avenir"/>
              </a:rPr>
              <a:t>1</a:t>
            </a:fld>
            <a:endParaRPr lang="en-US" sz="1000" b="0" i="0" u="none" strike="noStrike" cap="none" dirty="0">
              <a:solidFill>
                <a:schemeClr val="bg1"/>
              </a:solidFill>
              <a:latin typeface="Avenir"/>
              <a:ea typeface="Avenir"/>
              <a:cs typeface="Avenir"/>
              <a:sym typeface="Avenir"/>
            </a:endParaRPr>
          </a:p>
        </p:txBody>
      </p:sp>
    </p:spTree>
    <p:extLst>
      <p:ext uri="{BB962C8B-B14F-4D97-AF65-F5344CB8AC3E}">
        <p14:creationId xmlns:p14="http://schemas.microsoft.com/office/powerpoint/2010/main" val="1959582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venir Book" charset="0"/>
                <a:ea typeface="Avenir Book" charset="0"/>
                <a:cs typeface="Avenir Book" charset="0"/>
              </a:rPr>
              <a:t>The 72%: Individual Giving</a:t>
            </a:r>
            <a:endParaRPr lang="en-US" dirty="0">
              <a:latin typeface="Avenir Book" charset="0"/>
              <a:ea typeface="Avenir Book" charset="0"/>
              <a:cs typeface="Avenir Book" charset="0"/>
            </a:endParaRPr>
          </a:p>
        </p:txBody>
      </p:sp>
      <p:sp>
        <p:nvSpPr>
          <p:cNvPr id="6" name="Slide Number Placeholder 5"/>
          <p:cNvSpPr>
            <a:spLocks noGrp="1"/>
          </p:cNvSpPr>
          <p:nvPr>
            <p:ph type="sldNum" sz="quarter" idx="12"/>
          </p:nvPr>
        </p:nvSpPr>
        <p:spPr/>
        <p:txBody>
          <a:bodyPr/>
          <a:lstStyle/>
          <a:p>
            <a:fld id="{27FB2C1C-C25A-4829-9751-F67C9964A4C9}" type="slidenum">
              <a:rPr lang="en-US" sz="1000" smtClean="0">
                <a:solidFill>
                  <a:schemeClr val="bg1"/>
                </a:solidFill>
                <a:latin typeface="Avenir Book" charset="0"/>
                <a:ea typeface="Avenir Book" charset="0"/>
                <a:cs typeface="Avenir Book" charset="0"/>
              </a:rPr>
              <a:pPr/>
              <a:t>10</a:t>
            </a:fld>
            <a:endParaRPr lang="en-US" sz="1000" dirty="0">
              <a:solidFill>
                <a:schemeClr val="bg1"/>
              </a:solidFill>
              <a:latin typeface="Avenir Book" charset="0"/>
              <a:ea typeface="Avenir Book" charset="0"/>
              <a:cs typeface="Avenir Book" charset="0"/>
            </a:endParaRPr>
          </a:p>
        </p:txBody>
      </p:sp>
      <p:sp>
        <p:nvSpPr>
          <p:cNvPr id="8" name="Date Placeholder 3"/>
          <p:cNvSpPr>
            <a:spLocks noGrp="1"/>
          </p:cNvSpPr>
          <p:nvPr>
            <p:ph type="dt" idx="10"/>
          </p:nvPr>
        </p:nvSpPr>
        <p:spPr>
          <a:xfrm>
            <a:off x="3796019" y="6411347"/>
            <a:ext cx="1780562" cy="365125"/>
          </a:xfrm>
        </p:spPr>
        <p:txBody>
          <a:bodyPr/>
          <a:lstStyle/>
          <a:p>
            <a:pPr algn="ctr"/>
            <a:r>
              <a:rPr lang="en-US" dirty="0" smtClean="0">
                <a:latin typeface="Avenir Book" charset="0"/>
                <a:ea typeface="Avenir Book" charset="0"/>
                <a:cs typeface="Avenir Book" charset="0"/>
              </a:rPr>
              <a:t>October 30, 2017</a:t>
            </a:r>
            <a:endParaRPr lang="en-US" dirty="0">
              <a:latin typeface="Avenir Book" charset="0"/>
              <a:ea typeface="Avenir Book" charset="0"/>
              <a:cs typeface="Avenir Book" charset="0"/>
            </a:endParaRPr>
          </a:p>
        </p:txBody>
      </p:sp>
      <p:sp>
        <p:nvSpPr>
          <p:cNvPr id="10" name="Content Placeholder 2"/>
          <p:cNvSpPr txBox="1">
            <a:spLocks/>
          </p:cNvSpPr>
          <p:nvPr/>
        </p:nvSpPr>
        <p:spPr>
          <a:xfrm>
            <a:off x="457200" y="1320800"/>
            <a:ext cx="8229600" cy="4805363"/>
          </a:xfrm>
          <a:prstGeom prst="rect">
            <a:avLst/>
          </a:prstGeom>
          <a:noFill/>
          <a:ln>
            <a:noFill/>
          </a:ln>
        </p:spPr>
        <p:txBody>
          <a:bodyPr wrap="square" lIns="91425" tIns="91425" rIns="91425" bIns="91425" rtlCol="0" anchor="t" anchorCtr="0">
            <a:noAutofit/>
          </a:bodyPr>
          <a:lstStyle>
            <a:defPPr marR="0" lvl="0" algn="l" rtl="0">
              <a:lnSpc>
                <a:spcPct val="100000"/>
              </a:lnSpc>
              <a:spcBef>
                <a:spcPts val="0"/>
              </a:spcBef>
              <a:spcAft>
                <a:spcPts val="0"/>
              </a:spcAft>
            </a:defPPr>
            <a:lvl1pPr marL="342900" marR="0" lvl="0" indent="-139700" algn="l" rtl="0">
              <a:lnSpc>
                <a:spcPct val="100000"/>
              </a:lnSpc>
              <a:spcBef>
                <a:spcPts val="640"/>
              </a:spcBef>
              <a:spcAft>
                <a:spcPts val="0"/>
              </a:spcAft>
              <a:buClr>
                <a:srgbClr val="89D4DF"/>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lnSpc>
                <a:spcPct val="100000"/>
              </a:lnSpc>
              <a:spcBef>
                <a:spcPts val="560"/>
              </a:spcBef>
              <a:spcAft>
                <a:spcPts val="0"/>
              </a:spcAft>
              <a:buClr>
                <a:srgbClr val="89D4DF"/>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lnSpc>
                <a:spcPct val="100000"/>
              </a:lnSpc>
              <a:spcBef>
                <a:spcPts val="480"/>
              </a:spcBef>
              <a:spcAft>
                <a:spcPts val="0"/>
              </a:spcAft>
              <a:buClr>
                <a:srgbClr val="89D4DF"/>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lnSpc>
                <a:spcPct val="100000"/>
              </a:lnSpc>
              <a:spcBef>
                <a:spcPts val="400"/>
              </a:spcBef>
              <a:spcAft>
                <a:spcPts val="0"/>
              </a:spcAft>
              <a:buClr>
                <a:srgbClr val="89D4DF"/>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lnSpc>
                <a:spcPct val="100000"/>
              </a:lnSpc>
              <a:spcBef>
                <a:spcPts val="400"/>
              </a:spcBef>
              <a:spcAft>
                <a:spcPts val="0"/>
              </a:spcAft>
              <a:buClr>
                <a:srgbClr val="89D4DF"/>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a:spcAft>
                <a:spcPts val="1800"/>
              </a:spcAft>
              <a:buFont typeface="Arial" pitchFamily="34" charset="0"/>
              <a:buNone/>
              <a:defRPr/>
            </a:pPr>
            <a:r>
              <a:rPr lang="en-US" b="1" dirty="0">
                <a:latin typeface="Avenir Book" charset="0"/>
                <a:ea typeface="Avenir Book" charset="0"/>
                <a:cs typeface="Avenir Book" charset="0"/>
              </a:rPr>
              <a:t>How Old Are </a:t>
            </a:r>
            <a:r>
              <a:rPr lang="en-US" b="1" dirty="0" smtClean="0">
                <a:latin typeface="Avenir Book" charset="0"/>
                <a:ea typeface="Avenir Book" charset="0"/>
                <a:cs typeface="Avenir Book" charset="0"/>
              </a:rPr>
              <a:t>They?*</a:t>
            </a:r>
          </a:p>
          <a:p>
            <a:pPr indent="-231140">
              <a:spcAft>
                <a:spcPts val="1800"/>
              </a:spcAft>
              <a:defRPr/>
            </a:pPr>
            <a:r>
              <a:rPr lang="en-US" sz="2400" dirty="0" smtClean="0">
                <a:latin typeface="Avenir Book" charset="0"/>
                <a:ea typeface="Avenir Book" charset="0"/>
                <a:cs typeface="Avenir Book" charset="0"/>
              </a:rPr>
              <a:t>People </a:t>
            </a:r>
            <a:r>
              <a:rPr lang="en-US" sz="2400" dirty="0">
                <a:latin typeface="Avenir Book" charset="0"/>
                <a:ea typeface="Avenir Book" charset="0"/>
                <a:cs typeface="Avenir Book" charset="0"/>
              </a:rPr>
              <a:t>over 45, on average, have 5 charities that are “theirs” and that they give to regularly.</a:t>
            </a:r>
          </a:p>
          <a:p>
            <a:pPr indent="-231140">
              <a:spcAft>
                <a:spcPts val="1800"/>
              </a:spcAft>
              <a:buFont typeface="Arial" pitchFamily="34" charset="0"/>
              <a:buChar char="•"/>
              <a:defRPr/>
            </a:pPr>
            <a:r>
              <a:rPr lang="en-US" sz="2400" dirty="0">
                <a:latin typeface="Avenir Book" charset="0"/>
                <a:ea typeface="Avenir Book" charset="0"/>
                <a:cs typeface="Avenir Book" charset="0"/>
              </a:rPr>
              <a:t>Generation X, on average, gives $756 dollars per year – have no idea that their total is that big – and support over 10 organizations, of which they can name 2. But they can name </a:t>
            </a:r>
            <a:r>
              <a:rPr lang="en-US" sz="2400" u="sng" dirty="0">
                <a:latin typeface="Avenir Book" charset="0"/>
                <a:ea typeface="Avenir Book" charset="0"/>
                <a:cs typeface="Avenir Book" charset="0"/>
              </a:rPr>
              <a:t>every friend</a:t>
            </a:r>
            <a:r>
              <a:rPr lang="en-US" sz="2400" dirty="0">
                <a:latin typeface="Avenir Book" charset="0"/>
                <a:ea typeface="Avenir Book" charset="0"/>
                <a:cs typeface="Avenir Book" charset="0"/>
              </a:rPr>
              <a:t> who linked them to a gift they don’t remember making</a:t>
            </a:r>
            <a:r>
              <a:rPr lang="en-US" sz="2400" dirty="0" smtClean="0">
                <a:latin typeface="Avenir Book" charset="0"/>
                <a:ea typeface="Avenir Book" charset="0"/>
                <a:cs typeface="Avenir Book" charset="0"/>
              </a:rPr>
              <a:t>.</a:t>
            </a:r>
          </a:p>
          <a:p>
            <a:pPr marL="203200" indent="0">
              <a:spcAft>
                <a:spcPts val="1800"/>
              </a:spcAft>
              <a:buNone/>
              <a:defRPr/>
            </a:pPr>
            <a:r>
              <a:rPr lang="en-US" sz="1600" dirty="0">
                <a:latin typeface="Avenir Book" charset="0"/>
                <a:ea typeface="Avenir Book" charset="0"/>
                <a:cs typeface="Avenir Book" charset="0"/>
              </a:rPr>
              <a:t>*</a:t>
            </a:r>
            <a:r>
              <a:rPr lang="en-US" sz="1600" dirty="0" smtClean="0">
                <a:latin typeface="Avenir Book" charset="0"/>
                <a:ea typeface="Avenir Book" charset="0"/>
                <a:cs typeface="Avenir Book" charset="0"/>
              </a:rPr>
              <a:t>Based </a:t>
            </a:r>
            <a:r>
              <a:rPr lang="en-US" sz="1600" dirty="0">
                <a:latin typeface="Avenir Book" charset="0"/>
                <a:ea typeface="Avenir Book" charset="0"/>
                <a:cs typeface="Avenir Book" charset="0"/>
              </a:rPr>
              <a:t>on 2012 information from the Grassroots Institute for Fundraising </a:t>
            </a:r>
            <a:r>
              <a:rPr lang="en-US" sz="1600" dirty="0" smtClean="0">
                <a:latin typeface="Avenir Book" charset="0"/>
                <a:ea typeface="Avenir Book" charset="0"/>
                <a:cs typeface="Avenir Book" charset="0"/>
              </a:rPr>
              <a:t>Training.</a:t>
            </a:r>
            <a:endParaRPr lang="en-US" sz="1600" dirty="0">
              <a:latin typeface="Avenir Book" charset="0"/>
              <a:ea typeface="Avenir Book" charset="0"/>
              <a:cs typeface="Avenir Book" charset="0"/>
            </a:endParaRPr>
          </a:p>
          <a:p>
            <a:pPr>
              <a:spcAft>
                <a:spcPts val="1800"/>
              </a:spcAft>
              <a:buFont typeface="Arial" pitchFamily="34" charset="0"/>
              <a:buChar char="•"/>
              <a:defRPr/>
            </a:pPr>
            <a:endParaRPr lang="en-US" sz="2400" dirty="0">
              <a:latin typeface="Avenir Book" charset="0"/>
              <a:ea typeface="Avenir Book" charset="0"/>
              <a:cs typeface="Avenir Book" charset="0"/>
            </a:endParaRPr>
          </a:p>
        </p:txBody>
      </p:sp>
    </p:spTree>
    <p:extLst>
      <p:ext uri="{BB962C8B-B14F-4D97-AF65-F5344CB8AC3E}">
        <p14:creationId xmlns:p14="http://schemas.microsoft.com/office/powerpoint/2010/main" val="5039150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venir Book" charset="0"/>
                <a:ea typeface="Avenir Book" charset="0"/>
                <a:cs typeface="Avenir Book" charset="0"/>
              </a:rPr>
              <a:t>Individual Giving in the Region</a:t>
            </a:r>
            <a:endParaRPr lang="en-US" dirty="0">
              <a:latin typeface="Avenir Book" charset="0"/>
              <a:ea typeface="Avenir Book" charset="0"/>
              <a:cs typeface="Avenir Book" charset="0"/>
            </a:endParaRPr>
          </a:p>
        </p:txBody>
      </p:sp>
      <p:sp>
        <p:nvSpPr>
          <p:cNvPr id="6" name="Slide Number Placeholder 5"/>
          <p:cNvSpPr>
            <a:spLocks noGrp="1"/>
          </p:cNvSpPr>
          <p:nvPr>
            <p:ph type="sldNum" sz="quarter" idx="12"/>
          </p:nvPr>
        </p:nvSpPr>
        <p:spPr/>
        <p:txBody>
          <a:bodyPr/>
          <a:lstStyle/>
          <a:p>
            <a:fld id="{27FB2C1C-C25A-4829-9751-F67C9964A4C9}" type="slidenum">
              <a:rPr lang="en-US" sz="1000" smtClean="0">
                <a:solidFill>
                  <a:schemeClr val="bg1"/>
                </a:solidFill>
                <a:latin typeface="Avenir Book" charset="0"/>
                <a:ea typeface="Avenir Book" charset="0"/>
                <a:cs typeface="Avenir Book" charset="0"/>
              </a:rPr>
              <a:pPr/>
              <a:t>11</a:t>
            </a:fld>
            <a:endParaRPr lang="en-US" sz="1000" dirty="0">
              <a:solidFill>
                <a:schemeClr val="bg1"/>
              </a:solidFill>
              <a:latin typeface="Avenir Book" charset="0"/>
              <a:ea typeface="Avenir Book" charset="0"/>
              <a:cs typeface="Avenir Book" charset="0"/>
            </a:endParaRPr>
          </a:p>
        </p:txBody>
      </p:sp>
      <p:sp>
        <p:nvSpPr>
          <p:cNvPr id="8" name="Date Placeholder 3"/>
          <p:cNvSpPr>
            <a:spLocks noGrp="1"/>
          </p:cNvSpPr>
          <p:nvPr>
            <p:ph type="dt" idx="10"/>
          </p:nvPr>
        </p:nvSpPr>
        <p:spPr>
          <a:xfrm>
            <a:off x="3796019" y="6411347"/>
            <a:ext cx="1780562" cy="365125"/>
          </a:xfrm>
        </p:spPr>
        <p:txBody>
          <a:bodyPr/>
          <a:lstStyle/>
          <a:p>
            <a:pPr algn="ctr"/>
            <a:r>
              <a:rPr lang="en-US" dirty="0" smtClean="0">
                <a:latin typeface="Avenir Book" charset="0"/>
                <a:ea typeface="Avenir Book" charset="0"/>
                <a:cs typeface="Avenir Book" charset="0"/>
              </a:rPr>
              <a:t>October 30, 2017</a:t>
            </a:r>
            <a:endParaRPr lang="en-US" dirty="0">
              <a:latin typeface="Avenir Book" charset="0"/>
              <a:ea typeface="Avenir Book" charset="0"/>
              <a:cs typeface="Avenir Book" charset="0"/>
            </a:endParaRPr>
          </a:p>
        </p:txBody>
      </p:sp>
      <p:sp>
        <p:nvSpPr>
          <p:cNvPr id="10" name="Content Placeholder 2"/>
          <p:cNvSpPr txBox="1">
            <a:spLocks/>
          </p:cNvSpPr>
          <p:nvPr/>
        </p:nvSpPr>
        <p:spPr>
          <a:xfrm>
            <a:off x="457200" y="1320800"/>
            <a:ext cx="8229600" cy="4805363"/>
          </a:xfrm>
          <a:prstGeom prst="rect">
            <a:avLst/>
          </a:prstGeom>
          <a:noFill/>
          <a:ln>
            <a:noFill/>
          </a:ln>
        </p:spPr>
        <p:txBody>
          <a:bodyPr wrap="square" lIns="91425" tIns="91425" rIns="91425" bIns="91425" rtlCol="0" anchor="t" anchorCtr="0">
            <a:noAutofit/>
          </a:bodyPr>
          <a:lstStyle>
            <a:defPPr marR="0" lvl="0" algn="l" rtl="0">
              <a:lnSpc>
                <a:spcPct val="100000"/>
              </a:lnSpc>
              <a:spcBef>
                <a:spcPts val="0"/>
              </a:spcBef>
              <a:spcAft>
                <a:spcPts val="0"/>
              </a:spcAft>
            </a:defPPr>
            <a:lvl1pPr marL="342900" marR="0" lvl="0" indent="-139700" algn="l" rtl="0">
              <a:lnSpc>
                <a:spcPct val="100000"/>
              </a:lnSpc>
              <a:spcBef>
                <a:spcPts val="640"/>
              </a:spcBef>
              <a:spcAft>
                <a:spcPts val="0"/>
              </a:spcAft>
              <a:buClr>
                <a:srgbClr val="89D4DF"/>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lnSpc>
                <a:spcPct val="100000"/>
              </a:lnSpc>
              <a:spcBef>
                <a:spcPts val="560"/>
              </a:spcBef>
              <a:spcAft>
                <a:spcPts val="0"/>
              </a:spcAft>
              <a:buClr>
                <a:srgbClr val="89D4DF"/>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lnSpc>
                <a:spcPct val="100000"/>
              </a:lnSpc>
              <a:spcBef>
                <a:spcPts val="480"/>
              </a:spcBef>
              <a:spcAft>
                <a:spcPts val="0"/>
              </a:spcAft>
              <a:buClr>
                <a:srgbClr val="89D4DF"/>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lnSpc>
                <a:spcPct val="100000"/>
              </a:lnSpc>
              <a:spcBef>
                <a:spcPts val="400"/>
              </a:spcBef>
              <a:spcAft>
                <a:spcPts val="0"/>
              </a:spcAft>
              <a:buClr>
                <a:srgbClr val="89D4DF"/>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lnSpc>
                <a:spcPct val="100000"/>
              </a:lnSpc>
              <a:spcBef>
                <a:spcPts val="400"/>
              </a:spcBef>
              <a:spcAft>
                <a:spcPts val="0"/>
              </a:spcAft>
              <a:buClr>
                <a:srgbClr val="89D4DF"/>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marL="0" lvl="0" indent="0">
              <a:spcBef>
                <a:spcPts val="0"/>
              </a:spcBef>
              <a:buClrTx/>
              <a:buSzTx/>
              <a:buNone/>
              <a:defRPr/>
            </a:pPr>
            <a:r>
              <a:rPr lang="en-US" sz="1800" i="1" dirty="0">
                <a:solidFill>
                  <a:schemeClr val="tx1"/>
                </a:solidFill>
                <a:latin typeface="Avenir Book" charset="0"/>
                <a:ea typeface="Avenir Book" charset="0"/>
                <a:cs typeface="Avenir Book" charset="0"/>
              </a:rPr>
              <a:t>The </a:t>
            </a:r>
            <a:r>
              <a:rPr lang="en-US" sz="1800" i="1" dirty="0" smtClean="0">
                <a:solidFill>
                  <a:schemeClr val="tx1"/>
                </a:solidFill>
                <a:latin typeface="Avenir Book" charset="0"/>
                <a:ea typeface="Avenir Book" charset="0"/>
                <a:cs typeface="Avenir Book" charset="0"/>
              </a:rPr>
              <a:t>Chronicle on Philanthropy</a:t>
            </a:r>
            <a:r>
              <a:rPr lang="en-US" sz="1800" dirty="0">
                <a:solidFill>
                  <a:schemeClr val="tx1"/>
                </a:solidFill>
                <a:latin typeface="Avenir Book" charset="0"/>
                <a:ea typeface="Avenir Book" charset="0"/>
                <a:cs typeface="Avenir Book" charset="0"/>
              </a:rPr>
              <a:t> used 2015 Internal Revenue Service data on itemized charitable giving to create a snapshot of giving in every county and metropolitan area in the country. (Only donations of taxpayers who took a deduction are </a:t>
            </a:r>
            <a:r>
              <a:rPr lang="en-US" sz="1800" dirty="0" smtClean="0">
                <a:solidFill>
                  <a:schemeClr val="tx1"/>
                </a:solidFill>
                <a:latin typeface="Avenir Book" charset="0"/>
                <a:ea typeface="Avenir Book" charset="0"/>
                <a:cs typeface="Avenir Book" charset="0"/>
              </a:rPr>
              <a:t>included, so these data reflect higher income donors.)</a:t>
            </a:r>
          </a:p>
          <a:p>
            <a:pPr marL="0" lvl="0" indent="0">
              <a:spcBef>
                <a:spcPts val="0"/>
              </a:spcBef>
              <a:buClrTx/>
              <a:buSzTx/>
              <a:buNone/>
              <a:defRPr/>
            </a:pPr>
            <a:endParaRPr lang="en-US" sz="1800" b="1" dirty="0" smtClean="0">
              <a:latin typeface="Avenir Book" charset="0"/>
              <a:ea typeface="Avenir Book" charset="0"/>
              <a:cs typeface="Avenir Book" charset="0"/>
            </a:endParaRPr>
          </a:p>
          <a:p>
            <a:pPr marL="0" marR="0" lvl="0" indent="0" defTabSz="914400" eaLnBrk="1" fontAlgn="auto" latinLnBrk="0" hangingPunct="1">
              <a:lnSpc>
                <a:spcPct val="100000"/>
              </a:lnSpc>
              <a:spcBef>
                <a:spcPts val="0"/>
              </a:spcBef>
              <a:spcAft>
                <a:spcPts val="600"/>
              </a:spcAft>
              <a:buClrTx/>
              <a:buSzTx/>
              <a:buFont typeface="Arial" pitchFamily="34" charset="0"/>
              <a:buNone/>
              <a:tabLst/>
              <a:defRPr/>
            </a:pPr>
            <a:r>
              <a:rPr lang="en-US" sz="1800" b="1" u="sng" dirty="0" smtClean="0">
                <a:latin typeface="Avenir Book" charset="0"/>
                <a:ea typeface="Avenir Book" charset="0"/>
                <a:cs typeface="Avenir Book" charset="0"/>
              </a:rPr>
              <a:t>New Orleans Metropolitan Area</a:t>
            </a:r>
          </a:p>
          <a:p>
            <a:pPr marL="285750" marR="0" lvl="0" indent="-285750" defTabSz="914400" eaLnBrk="1" fontAlgn="auto" latinLnBrk="0" hangingPunct="1">
              <a:lnSpc>
                <a:spcPct val="100000"/>
              </a:lnSpc>
              <a:spcBef>
                <a:spcPts val="0"/>
              </a:spcBef>
              <a:spcAft>
                <a:spcPts val="1800"/>
              </a:spcAft>
              <a:buClr>
                <a:srgbClr val="E77C75"/>
              </a:buClr>
              <a:buSzTx/>
              <a:buFont typeface="Arial" charset="0"/>
              <a:buChar char="•"/>
              <a:tabLst/>
              <a:defRPr/>
            </a:pPr>
            <a:r>
              <a:rPr lang="en-US" sz="1800" b="1" dirty="0" smtClean="0">
                <a:latin typeface="Avenir Book" charset="0"/>
                <a:ea typeface="Avenir Book" charset="0"/>
                <a:cs typeface="Avenir Book" charset="0"/>
              </a:rPr>
              <a:t>Population: </a:t>
            </a:r>
            <a:r>
              <a:rPr lang="en-US" sz="1800" dirty="0" smtClean="0">
                <a:latin typeface="Avenir Book" charset="0"/>
                <a:ea typeface="Avenir Book" charset="0"/>
                <a:cs typeface="Avenir Book" charset="0"/>
              </a:rPr>
              <a:t>1.2 million</a:t>
            </a:r>
          </a:p>
          <a:p>
            <a:pPr marL="285750" marR="0" lvl="0" indent="-285750" defTabSz="914400" eaLnBrk="1" fontAlgn="auto" latinLnBrk="0" hangingPunct="1">
              <a:lnSpc>
                <a:spcPct val="100000"/>
              </a:lnSpc>
              <a:spcBef>
                <a:spcPts val="0"/>
              </a:spcBef>
              <a:spcAft>
                <a:spcPts val="1800"/>
              </a:spcAft>
              <a:buClr>
                <a:srgbClr val="E77C75"/>
              </a:buClr>
              <a:buSzTx/>
              <a:buFont typeface="Arial" charset="0"/>
              <a:buChar char="•"/>
              <a:tabLst/>
              <a:defRPr/>
            </a:pPr>
            <a:r>
              <a:rPr lang="en-US" sz="1800" b="1" dirty="0" smtClean="0">
                <a:latin typeface="Avenir Book" charset="0"/>
                <a:ea typeface="Avenir Book" charset="0"/>
                <a:cs typeface="Avenir Book" charset="0"/>
              </a:rPr>
              <a:t>Average Giving per Itemizer: </a:t>
            </a:r>
            <a:r>
              <a:rPr lang="en-US" sz="1800" dirty="0" smtClean="0">
                <a:latin typeface="Avenir Book" charset="0"/>
                <a:ea typeface="Avenir Book" charset="0"/>
                <a:cs typeface="Avenir Book" charset="0"/>
              </a:rPr>
              <a:t>$5,570 (21</a:t>
            </a:r>
            <a:r>
              <a:rPr lang="en-US" sz="1800" baseline="30000" dirty="0" smtClean="0">
                <a:latin typeface="Avenir Book" charset="0"/>
                <a:ea typeface="Avenir Book" charset="0"/>
                <a:cs typeface="Avenir Book" charset="0"/>
              </a:rPr>
              <a:t>st</a:t>
            </a:r>
            <a:r>
              <a:rPr lang="en-US" sz="1800" dirty="0" smtClean="0">
                <a:latin typeface="Avenir Book" charset="0"/>
                <a:ea typeface="Avenir Book" charset="0"/>
                <a:cs typeface="Avenir Book" charset="0"/>
              </a:rPr>
              <a:t> of 50 largest metros)</a:t>
            </a:r>
          </a:p>
          <a:p>
            <a:pPr marL="285750" marR="0" lvl="0" indent="-285750" defTabSz="914400" eaLnBrk="1" fontAlgn="auto" latinLnBrk="0" hangingPunct="1">
              <a:lnSpc>
                <a:spcPct val="100000"/>
              </a:lnSpc>
              <a:spcBef>
                <a:spcPts val="0"/>
              </a:spcBef>
              <a:spcAft>
                <a:spcPts val="1800"/>
              </a:spcAft>
              <a:buClr>
                <a:srgbClr val="E77C75"/>
              </a:buClr>
              <a:buSzTx/>
              <a:buFont typeface="Arial" charset="0"/>
              <a:buChar char="•"/>
              <a:tabLst/>
              <a:defRPr/>
            </a:pPr>
            <a:r>
              <a:rPr lang="en-US" sz="1800" b="1" dirty="0" smtClean="0">
                <a:latin typeface="Avenir Book" charset="0"/>
                <a:ea typeface="Avenir Book" charset="0"/>
                <a:cs typeface="Avenir Book" charset="0"/>
              </a:rPr>
              <a:t>Average Percent of Income to Charity: </a:t>
            </a:r>
            <a:r>
              <a:rPr lang="en-US" sz="1800" dirty="0" smtClean="0">
                <a:latin typeface="Avenir Book" charset="0"/>
                <a:ea typeface="Avenir Book" charset="0"/>
                <a:cs typeface="Avenir Book" charset="0"/>
              </a:rPr>
              <a:t>3.1% (21</a:t>
            </a:r>
            <a:r>
              <a:rPr lang="en-US" sz="1800" baseline="30000" dirty="0" smtClean="0">
                <a:latin typeface="Avenir Book" charset="0"/>
                <a:ea typeface="Avenir Book" charset="0"/>
                <a:cs typeface="Avenir Book" charset="0"/>
              </a:rPr>
              <a:t>st</a:t>
            </a:r>
            <a:r>
              <a:rPr lang="en-US" sz="1800" dirty="0" smtClean="0">
                <a:latin typeface="Avenir Book" charset="0"/>
                <a:ea typeface="Avenir Book" charset="0"/>
                <a:cs typeface="Avenir Book" charset="0"/>
              </a:rPr>
              <a:t> of 50 largest metros)</a:t>
            </a:r>
          </a:p>
          <a:p>
            <a:pPr marL="285750" marR="0" lvl="0" indent="-285750" defTabSz="914400" eaLnBrk="1" fontAlgn="auto" latinLnBrk="0" hangingPunct="1">
              <a:lnSpc>
                <a:spcPct val="100000"/>
              </a:lnSpc>
              <a:spcBef>
                <a:spcPts val="0"/>
              </a:spcBef>
              <a:spcAft>
                <a:spcPts val="1800"/>
              </a:spcAft>
              <a:buClr>
                <a:srgbClr val="E77C75"/>
              </a:buClr>
              <a:buSzTx/>
              <a:buFont typeface="Arial" charset="0"/>
              <a:buChar char="•"/>
              <a:tabLst/>
              <a:defRPr/>
            </a:pPr>
            <a:r>
              <a:rPr lang="en-US" sz="1800" b="1" dirty="0" smtClean="0">
                <a:latin typeface="Avenir Book" charset="0"/>
                <a:ea typeface="Avenir Book" charset="0"/>
                <a:cs typeface="Avenir Book" charset="0"/>
              </a:rPr>
              <a:t>Total in Itemized Contributions: </a:t>
            </a:r>
            <a:r>
              <a:rPr lang="en-US" sz="1800" dirty="0" smtClean="0">
                <a:latin typeface="Avenir Book" charset="0"/>
                <a:ea typeface="Avenir Book" charset="0"/>
                <a:cs typeface="Avenir Book" charset="0"/>
              </a:rPr>
              <a:t>$600 million</a:t>
            </a:r>
          </a:p>
          <a:p>
            <a:pPr marL="285750" lvl="0" indent="-285750">
              <a:spcBef>
                <a:spcPts val="0"/>
              </a:spcBef>
              <a:spcAft>
                <a:spcPts val="1800"/>
              </a:spcAft>
              <a:buClr>
                <a:srgbClr val="E77C75"/>
              </a:buClr>
              <a:buSzTx/>
              <a:buFont typeface="Arial" charset="0"/>
              <a:buChar char="•"/>
              <a:defRPr/>
            </a:pPr>
            <a:r>
              <a:rPr lang="en-US" sz="1800" b="1" dirty="0" smtClean="0">
                <a:latin typeface="Avenir Book" charset="0"/>
                <a:ea typeface="Avenir Book" charset="0"/>
                <a:cs typeface="Avenir Book" charset="0"/>
              </a:rPr>
              <a:t>Middle Class Giving: </a:t>
            </a:r>
            <a:r>
              <a:rPr lang="en-US" sz="1800" dirty="0" smtClean="0">
                <a:latin typeface="Avenir Book" charset="0"/>
                <a:ea typeface="Avenir Book" charset="0"/>
                <a:cs typeface="Avenir Book" charset="0"/>
              </a:rPr>
              <a:t>People who earned </a:t>
            </a:r>
            <a:r>
              <a:rPr lang="en-US" sz="1800" dirty="0">
                <a:latin typeface="Avenir Book" charset="0"/>
                <a:ea typeface="Avenir Book" charset="0"/>
                <a:cs typeface="Avenir Book" charset="0"/>
              </a:rPr>
              <a:t>$</a:t>
            </a:r>
            <a:r>
              <a:rPr lang="en-US" sz="1800" dirty="0" smtClean="0">
                <a:latin typeface="Avenir Book" charset="0"/>
                <a:ea typeface="Avenir Book" charset="0"/>
                <a:cs typeface="Avenir Book" charset="0"/>
              </a:rPr>
              <a:t>50,000-$75,000 gave </a:t>
            </a:r>
            <a:r>
              <a:rPr lang="en-US" sz="1800" dirty="0">
                <a:latin typeface="Avenir Book" charset="0"/>
                <a:ea typeface="Avenir Book" charset="0"/>
                <a:cs typeface="Avenir Book" charset="0"/>
              </a:rPr>
              <a:t>away </a:t>
            </a:r>
            <a:r>
              <a:rPr lang="en-US" sz="1800" dirty="0" smtClean="0">
                <a:latin typeface="Avenir Book" charset="0"/>
                <a:ea typeface="Avenir Book" charset="0"/>
                <a:cs typeface="Avenir Book" charset="0"/>
              </a:rPr>
              <a:t>4.6% of </a:t>
            </a:r>
            <a:r>
              <a:rPr lang="en-US" sz="1800" dirty="0">
                <a:latin typeface="Avenir Book" charset="0"/>
                <a:ea typeface="Avenir Book" charset="0"/>
                <a:cs typeface="Avenir Book" charset="0"/>
              </a:rPr>
              <a:t>their income </a:t>
            </a:r>
            <a:r>
              <a:rPr lang="en-US" sz="1800" dirty="0" smtClean="0">
                <a:latin typeface="Avenir Book" charset="0"/>
                <a:ea typeface="Avenir Book" charset="0"/>
                <a:cs typeface="Avenir Book" charset="0"/>
              </a:rPr>
              <a:t>– above </a:t>
            </a:r>
            <a:r>
              <a:rPr lang="en-US" sz="1800" dirty="0">
                <a:latin typeface="Avenir Book" charset="0"/>
                <a:ea typeface="Avenir Book" charset="0"/>
                <a:cs typeface="Avenir Book" charset="0"/>
              </a:rPr>
              <a:t>the </a:t>
            </a:r>
            <a:r>
              <a:rPr lang="en-US" sz="1800" dirty="0" smtClean="0">
                <a:latin typeface="Avenir Book" charset="0"/>
                <a:ea typeface="Avenir Book" charset="0"/>
                <a:cs typeface="Avenir Book" charset="0"/>
              </a:rPr>
              <a:t>3.8% national </a:t>
            </a:r>
            <a:r>
              <a:rPr lang="en-US" sz="1800" dirty="0">
                <a:latin typeface="Avenir Book" charset="0"/>
                <a:ea typeface="Avenir Book" charset="0"/>
                <a:cs typeface="Avenir Book" charset="0"/>
              </a:rPr>
              <a:t>average for large cities and better than almost two-thirds of its peers.</a:t>
            </a:r>
            <a:endParaRPr lang="en-US" sz="1800" dirty="0" smtClean="0">
              <a:latin typeface="Avenir Book" charset="0"/>
              <a:ea typeface="Avenir Book" charset="0"/>
              <a:cs typeface="Avenir Book" charset="0"/>
            </a:endParaRPr>
          </a:p>
        </p:txBody>
      </p:sp>
    </p:spTree>
    <p:extLst>
      <p:ext uri="{BB962C8B-B14F-4D97-AF65-F5344CB8AC3E}">
        <p14:creationId xmlns:p14="http://schemas.microsoft.com/office/powerpoint/2010/main" val="3287696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venir Book" charset="0"/>
                <a:ea typeface="Avenir Book" charset="0"/>
                <a:cs typeface="Avenir Book" charset="0"/>
              </a:rPr>
              <a:t>Foundation Giving in the Region</a:t>
            </a:r>
            <a:endParaRPr lang="en-US" sz="4000" dirty="0">
              <a:latin typeface="Avenir Book" charset="0"/>
              <a:ea typeface="Avenir Book" charset="0"/>
              <a:cs typeface="Avenir Book" charset="0"/>
            </a:endParaRPr>
          </a:p>
        </p:txBody>
      </p:sp>
      <p:sp>
        <p:nvSpPr>
          <p:cNvPr id="7" name="Content Placeholder 6"/>
          <p:cNvSpPr>
            <a:spLocks noGrp="1"/>
          </p:cNvSpPr>
          <p:nvPr>
            <p:ph idx="1"/>
          </p:nvPr>
        </p:nvSpPr>
        <p:spPr>
          <a:xfrm>
            <a:off x="457200" y="1231900"/>
            <a:ext cx="8458200" cy="4533899"/>
          </a:xfrm>
        </p:spPr>
        <p:txBody>
          <a:bodyPr>
            <a:normAutofit/>
          </a:bodyPr>
          <a:lstStyle/>
          <a:p>
            <a:pPr marL="203200" indent="0" algn="ctr">
              <a:buNone/>
            </a:pPr>
            <a:r>
              <a:rPr lang="en-US" sz="2000" dirty="0" smtClean="0">
                <a:latin typeface="Avenir Book" charset="0"/>
                <a:ea typeface="Avenir Book" charset="0"/>
                <a:cs typeface="Avenir Book" charset="0"/>
              </a:rPr>
              <a:t>$58.5 Billion in charitable contributions made in the U.S. in 2016.</a:t>
            </a:r>
          </a:p>
          <a:p>
            <a:pPr marL="203200" indent="0" algn="ctr">
              <a:buNone/>
            </a:pPr>
            <a:endParaRPr lang="en-US" sz="2000" dirty="0" smtClean="0">
              <a:latin typeface="Avenir Book" charset="0"/>
              <a:ea typeface="Avenir Book" charset="0"/>
              <a:cs typeface="Avenir Book" charset="0"/>
            </a:endParaRPr>
          </a:p>
        </p:txBody>
      </p:sp>
      <p:sp>
        <p:nvSpPr>
          <p:cNvPr id="6" name="Slide Number Placeholder 5"/>
          <p:cNvSpPr>
            <a:spLocks noGrp="1"/>
          </p:cNvSpPr>
          <p:nvPr>
            <p:ph type="sldNum" sz="quarter" idx="12"/>
          </p:nvPr>
        </p:nvSpPr>
        <p:spPr>
          <a:xfrm>
            <a:off x="8229600" y="6369602"/>
            <a:ext cx="457200" cy="365125"/>
          </a:xfrm>
        </p:spPr>
        <p:txBody>
          <a:bodyPr/>
          <a:lstStyle/>
          <a:p>
            <a:fld id="{27FB2C1C-C25A-4829-9751-F67C9964A4C9}" type="slidenum">
              <a:rPr lang="en-US" sz="1000" smtClean="0">
                <a:solidFill>
                  <a:schemeClr val="bg1"/>
                </a:solidFill>
                <a:latin typeface="Avenir Book" charset="0"/>
                <a:ea typeface="Avenir Book" charset="0"/>
                <a:cs typeface="Avenir Book" charset="0"/>
              </a:rPr>
              <a:pPr/>
              <a:t>12</a:t>
            </a:fld>
            <a:endParaRPr lang="en-US" sz="1000" dirty="0">
              <a:solidFill>
                <a:schemeClr val="bg1"/>
              </a:solidFill>
              <a:latin typeface="Avenir Book" charset="0"/>
              <a:ea typeface="Avenir Book" charset="0"/>
              <a:cs typeface="Avenir Book" charset="0"/>
            </a:endParaRPr>
          </a:p>
        </p:txBody>
      </p:sp>
      <p:sp>
        <p:nvSpPr>
          <p:cNvPr id="10" name="Date Placeholder 3"/>
          <p:cNvSpPr>
            <a:spLocks noGrp="1"/>
          </p:cNvSpPr>
          <p:nvPr>
            <p:ph type="dt" idx="10"/>
          </p:nvPr>
        </p:nvSpPr>
        <p:spPr>
          <a:xfrm>
            <a:off x="3796019" y="6411347"/>
            <a:ext cx="1780562" cy="365125"/>
          </a:xfrm>
        </p:spPr>
        <p:txBody>
          <a:bodyPr/>
          <a:lstStyle/>
          <a:p>
            <a:pPr algn="ctr"/>
            <a:r>
              <a:rPr lang="en-US" dirty="0" smtClean="0">
                <a:latin typeface="Avenir Book" charset="0"/>
                <a:ea typeface="Avenir Book" charset="0"/>
                <a:cs typeface="Avenir Book" charset="0"/>
              </a:rPr>
              <a:t>October 30, 2017</a:t>
            </a:r>
            <a:endParaRPr lang="en-US" dirty="0">
              <a:latin typeface="Avenir Book" charset="0"/>
              <a:ea typeface="Avenir Book" charset="0"/>
              <a:cs typeface="Avenir Book"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54765" y="5411731"/>
            <a:ext cx="1301482" cy="528042"/>
          </a:xfrm>
          <a:prstGeom prst="rect">
            <a:avLst/>
          </a:prstGeom>
        </p:spPr>
      </p:pic>
      <p:sp>
        <p:nvSpPr>
          <p:cNvPr id="9" name="TextBox 8"/>
          <p:cNvSpPr txBox="1"/>
          <p:nvPr/>
        </p:nvSpPr>
        <p:spPr>
          <a:xfrm>
            <a:off x="1392084" y="4305110"/>
            <a:ext cx="2002466" cy="392415"/>
          </a:xfrm>
          <a:prstGeom prst="rect">
            <a:avLst/>
          </a:prstGeom>
          <a:noFill/>
        </p:spPr>
        <p:txBody>
          <a:bodyPr wrap="square" rtlCol="0">
            <a:spAutoFit/>
          </a:bodyPr>
          <a:lstStyle/>
          <a:p>
            <a:pPr algn="r"/>
            <a:r>
              <a:rPr lang="en-US" sz="1950" b="1">
                <a:solidFill>
                  <a:srgbClr val="0070C0"/>
                </a:solidFill>
              </a:rPr>
              <a:t>Orleans Parish</a:t>
            </a:r>
          </a:p>
        </p:txBody>
      </p:sp>
      <p:sp>
        <p:nvSpPr>
          <p:cNvPr id="11" name="TextBox 10"/>
          <p:cNvSpPr txBox="1"/>
          <p:nvPr/>
        </p:nvSpPr>
        <p:spPr>
          <a:xfrm>
            <a:off x="1353369" y="3320043"/>
            <a:ext cx="1953422" cy="369332"/>
          </a:xfrm>
          <a:prstGeom prst="rect">
            <a:avLst/>
          </a:prstGeom>
          <a:noFill/>
        </p:spPr>
        <p:txBody>
          <a:bodyPr wrap="square" rtlCol="0">
            <a:spAutoFit/>
          </a:bodyPr>
          <a:lstStyle/>
          <a:p>
            <a:pPr algn="r"/>
            <a:r>
              <a:rPr lang="en-US" sz="1800" b="1" dirty="0" smtClean="0"/>
              <a:t>United States</a:t>
            </a:r>
            <a:endParaRPr lang="en-US" sz="1800" b="1" dirty="0"/>
          </a:p>
        </p:txBody>
      </p:sp>
      <p:sp>
        <p:nvSpPr>
          <p:cNvPr id="12" name="TextBox 11"/>
          <p:cNvSpPr txBox="1"/>
          <p:nvPr/>
        </p:nvSpPr>
        <p:spPr>
          <a:xfrm>
            <a:off x="1193802" y="3794910"/>
            <a:ext cx="2144162" cy="369332"/>
          </a:xfrm>
          <a:prstGeom prst="rect">
            <a:avLst/>
          </a:prstGeom>
          <a:noFill/>
        </p:spPr>
        <p:txBody>
          <a:bodyPr wrap="square" rtlCol="0">
            <a:spAutoFit/>
          </a:bodyPr>
          <a:lstStyle/>
          <a:p>
            <a:pPr algn="r"/>
            <a:r>
              <a:rPr lang="en-US" sz="1800" b="1" dirty="0" smtClean="0"/>
              <a:t>New York State</a:t>
            </a:r>
            <a:endParaRPr lang="en-US" sz="1800" b="1" dirty="0"/>
          </a:p>
        </p:txBody>
      </p:sp>
      <p:sp>
        <p:nvSpPr>
          <p:cNvPr id="13" name="TextBox 12"/>
          <p:cNvSpPr txBox="1"/>
          <p:nvPr/>
        </p:nvSpPr>
        <p:spPr>
          <a:xfrm>
            <a:off x="1193801" y="4825026"/>
            <a:ext cx="2144164" cy="369332"/>
          </a:xfrm>
          <a:prstGeom prst="rect">
            <a:avLst/>
          </a:prstGeom>
          <a:noFill/>
        </p:spPr>
        <p:txBody>
          <a:bodyPr wrap="square" rtlCol="0">
            <a:spAutoFit/>
          </a:bodyPr>
          <a:lstStyle/>
          <a:p>
            <a:pPr algn="r"/>
            <a:r>
              <a:rPr lang="en-US" sz="1800" b="1" dirty="0"/>
              <a:t>New York City</a:t>
            </a:r>
          </a:p>
        </p:txBody>
      </p:sp>
      <p:sp>
        <p:nvSpPr>
          <p:cNvPr id="14" name="TextBox 13"/>
          <p:cNvSpPr txBox="1"/>
          <p:nvPr/>
        </p:nvSpPr>
        <p:spPr>
          <a:xfrm>
            <a:off x="1967539" y="2800126"/>
            <a:ext cx="1339250" cy="392415"/>
          </a:xfrm>
          <a:prstGeom prst="rect">
            <a:avLst/>
          </a:prstGeom>
          <a:noFill/>
        </p:spPr>
        <p:txBody>
          <a:bodyPr wrap="square" rtlCol="0">
            <a:spAutoFit/>
          </a:bodyPr>
          <a:lstStyle/>
          <a:p>
            <a:pPr algn="r"/>
            <a:r>
              <a:rPr lang="en-US" sz="1950" b="1" dirty="0" smtClean="0">
                <a:solidFill>
                  <a:srgbClr val="0070C0"/>
                </a:solidFill>
              </a:rPr>
              <a:t>Louisiana</a:t>
            </a:r>
            <a:endParaRPr lang="en-US" sz="1950" b="1" dirty="0">
              <a:solidFill>
                <a:srgbClr val="0070C0"/>
              </a:solidFill>
            </a:endParaRPr>
          </a:p>
        </p:txBody>
      </p:sp>
      <p:pic>
        <p:nvPicPr>
          <p:cNvPr id="15" name="Picture 2" descr="http://learnphilanthropy.org/wp-content/uploads/2014/07/NCRP-logo.png"/>
          <p:cNvPicPr>
            <a:picLocks noChangeAspect="1" noChangeArrowheads="1"/>
          </p:cNvPicPr>
          <p:nvPr/>
        </p:nvPicPr>
        <p:blipFill rotWithShape="1">
          <a:blip r:embed="rId3">
            <a:extLst>
              <a:ext uri="{28A0092B-C50C-407E-A947-70E740481C1C}">
                <a14:useLocalDpi xmlns:a14="http://schemas.microsoft.com/office/drawing/2010/main" val="0"/>
              </a:ext>
            </a:extLst>
          </a:blip>
          <a:srcRect b="9804"/>
          <a:stretch/>
        </p:blipFill>
        <p:spPr bwMode="auto">
          <a:xfrm>
            <a:off x="5489233" y="5316802"/>
            <a:ext cx="1565532" cy="685121"/>
          </a:xfrm>
          <a:prstGeom prst="rect">
            <a:avLst/>
          </a:prstGeom>
          <a:noFill/>
          <a:extLst>
            <a:ext uri="{909E8E84-426E-40dd-AFC4-6F175D3DCCD1}">
              <a14:hiddenFill xmlns="" xmlns:a14="http://schemas.microsoft.com/office/drawing/2010/main">
                <a:solidFill>
                  <a:srgbClr val="FFFFFF"/>
                </a:solidFill>
              </a14:hiddenFill>
            </a:ext>
          </a:extLst>
        </p:spPr>
      </p:pic>
      <p:sp>
        <p:nvSpPr>
          <p:cNvPr id="16" name="TextBox 15"/>
          <p:cNvSpPr txBox="1"/>
          <p:nvPr/>
        </p:nvSpPr>
        <p:spPr>
          <a:xfrm>
            <a:off x="762001" y="2277984"/>
            <a:ext cx="2689138" cy="392415"/>
          </a:xfrm>
          <a:prstGeom prst="rect">
            <a:avLst/>
          </a:prstGeom>
          <a:noFill/>
        </p:spPr>
        <p:txBody>
          <a:bodyPr wrap="square" rtlCol="0">
            <a:spAutoFit/>
          </a:bodyPr>
          <a:lstStyle/>
          <a:p>
            <a:pPr algn="r"/>
            <a:r>
              <a:rPr lang="en-US" sz="1950" b="1" dirty="0">
                <a:solidFill>
                  <a:srgbClr val="0070C0"/>
                </a:solidFill>
              </a:rPr>
              <a:t>Southern Louisiana*</a:t>
            </a:r>
          </a:p>
        </p:txBody>
      </p:sp>
      <p:graphicFrame>
        <p:nvGraphicFramePr>
          <p:cNvPr id="17" name="Chart 16"/>
          <p:cNvGraphicFramePr>
            <a:graphicFrameLocks/>
          </p:cNvGraphicFramePr>
          <p:nvPr>
            <p:extLst>
              <p:ext uri="{D42A27DB-BD31-4B8C-83A1-F6EECF244321}">
                <p14:modId xmlns:p14="http://schemas.microsoft.com/office/powerpoint/2010/main" val="1902184120"/>
              </p:ext>
            </p:extLst>
          </p:nvPr>
        </p:nvGraphicFramePr>
        <p:xfrm>
          <a:off x="3451138" y="2084149"/>
          <a:ext cx="5362662" cy="3316468"/>
        </p:xfrm>
        <a:graphic>
          <a:graphicData uri="http://schemas.openxmlformats.org/drawingml/2006/chart">
            <c:chart xmlns:c="http://schemas.openxmlformats.org/drawingml/2006/chart" xmlns:r="http://schemas.openxmlformats.org/officeDocument/2006/relationships" r:id="rId4"/>
          </a:graphicData>
        </a:graphic>
      </p:graphicFrame>
      <p:sp>
        <p:nvSpPr>
          <p:cNvPr id="18" name="TextBox 17"/>
          <p:cNvSpPr txBox="1"/>
          <p:nvPr/>
        </p:nvSpPr>
        <p:spPr>
          <a:xfrm>
            <a:off x="1353368" y="5439165"/>
            <a:ext cx="2697932" cy="253916"/>
          </a:xfrm>
          <a:prstGeom prst="rect">
            <a:avLst/>
          </a:prstGeom>
          <a:noFill/>
          <a:ln>
            <a:solidFill>
              <a:srgbClr val="0070C0"/>
            </a:solidFill>
          </a:ln>
        </p:spPr>
        <p:txBody>
          <a:bodyPr wrap="square" rtlCol="0">
            <a:spAutoFit/>
          </a:bodyPr>
          <a:lstStyle/>
          <a:p>
            <a:r>
              <a:rPr lang="en-US" sz="1050" b="1" i="1">
                <a:solidFill>
                  <a:srgbClr val="0070C0"/>
                </a:solidFill>
              </a:rPr>
              <a:t>*Outside Baton Rouge &amp; New Orleans</a:t>
            </a:r>
          </a:p>
        </p:txBody>
      </p:sp>
      <p:sp>
        <p:nvSpPr>
          <p:cNvPr id="19" name="Date Placeholder 3"/>
          <p:cNvSpPr txBox="1">
            <a:spLocks/>
          </p:cNvSpPr>
          <p:nvPr/>
        </p:nvSpPr>
        <p:spPr>
          <a:xfrm>
            <a:off x="316931" y="5624514"/>
            <a:ext cx="2057400" cy="273844"/>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r>
              <a:rPr lang="en-US" smtClean="0"/>
              <a:t>June 13</a:t>
            </a:r>
            <a:r>
              <a:rPr lang="en-US" baseline="30000" smtClean="0"/>
              <a:t>th</a:t>
            </a:r>
            <a:r>
              <a:rPr lang="en-US" smtClean="0"/>
              <a:t>, 2017</a:t>
            </a:r>
            <a:endParaRPr lang="en-US"/>
          </a:p>
        </p:txBody>
      </p:sp>
      <p:sp>
        <p:nvSpPr>
          <p:cNvPr id="20" name="Title 1"/>
          <p:cNvSpPr txBox="1">
            <a:spLocks/>
          </p:cNvSpPr>
          <p:nvPr/>
        </p:nvSpPr>
        <p:spPr>
          <a:xfrm>
            <a:off x="762001" y="1778629"/>
            <a:ext cx="7924799" cy="446588"/>
          </a:xfrm>
          <a:prstGeom prst="rect">
            <a:avLst/>
          </a:prstGeom>
          <a:noFill/>
          <a:ln>
            <a:noFill/>
          </a:ln>
        </p:spPr>
        <p:txBody>
          <a:bodyPr wrap="square" lIns="91425" tIns="91425" rIns="91425" bIns="91425" anchor="ctr" anchorCtr="0">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chemeClr val="dk1"/>
              </a:buClr>
              <a:buFont typeface="Arial"/>
              <a:buNone/>
              <a:defRPr sz="44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sz="2400" dirty="0" smtClean="0">
                <a:solidFill>
                  <a:schemeClr val="tx1"/>
                </a:solidFill>
                <a:latin typeface="Avenir Book" charset="0"/>
                <a:ea typeface="Avenir Book" charset="0"/>
                <a:cs typeface="Avenir Book" charset="0"/>
              </a:rPr>
              <a:t>Total </a:t>
            </a:r>
            <a:r>
              <a:rPr lang="en-US" sz="2400" u="sng" dirty="0" smtClean="0">
                <a:solidFill>
                  <a:schemeClr val="tx1"/>
                </a:solidFill>
                <a:latin typeface="Avenir Book" charset="0"/>
                <a:ea typeface="Avenir Book" charset="0"/>
                <a:cs typeface="Avenir Book" charset="0"/>
              </a:rPr>
              <a:t>Per Capita</a:t>
            </a:r>
            <a:r>
              <a:rPr lang="en-US" sz="2400" dirty="0" smtClean="0">
                <a:solidFill>
                  <a:schemeClr val="tx1"/>
                </a:solidFill>
                <a:latin typeface="Avenir Book" charset="0"/>
                <a:ea typeface="Avenir Book" charset="0"/>
                <a:cs typeface="Avenir Book" charset="0"/>
              </a:rPr>
              <a:t> </a:t>
            </a:r>
            <a:r>
              <a:rPr lang="en-US" sz="2400" dirty="0" err="1" smtClean="0">
                <a:solidFill>
                  <a:schemeClr val="tx1"/>
                </a:solidFill>
                <a:latin typeface="Avenir Book" charset="0"/>
                <a:ea typeface="Avenir Book" charset="0"/>
                <a:cs typeface="Avenir Book" charset="0"/>
              </a:rPr>
              <a:t>Grantmaking</a:t>
            </a:r>
            <a:r>
              <a:rPr lang="en-US" sz="2400" dirty="0" smtClean="0">
                <a:solidFill>
                  <a:schemeClr val="tx1"/>
                </a:solidFill>
                <a:latin typeface="Avenir Book" charset="0"/>
                <a:ea typeface="Avenir Book" charset="0"/>
                <a:cs typeface="Avenir Book" charset="0"/>
              </a:rPr>
              <a:t>, 2010-2014</a:t>
            </a:r>
            <a:endParaRPr lang="en-US" sz="2400" dirty="0">
              <a:solidFill>
                <a:schemeClr val="tx1"/>
              </a:solidFill>
              <a:latin typeface="Avenir Book" charset="0"/>
              <a:ea typeface="Avenir Book" charset="0"/>
              <a:cs typeface="Avenir Book" charset="0"/>
            </a:endParaRPr>
          </a:p>
        </p:txBody>
      </p:sp>
    </p:spTree>
    <p:extLst>
      <p:ext uri="{BB962C8B-B14F-4D97-AF65-F5344CB8AC3E}">
        <p14:creationId xmlns:p14="http://schemas.microsoft.com/office/powerpoint/2010/main" val="668592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venir Book" charset="0"/>
                <a:ea typeface="Avenir Book" charset="0"/>
                <a:cs typeface="Avenir Book" charset="0"/>
              </a:rPr>
              <a:t>Foundation Giving in the Region</a:t>
            </a:r>
          </a:p>
        </p:txBody>
      </p:sp>
      <p:sp>
        <p:nvSpPr>
          <p:cNvPr id="6" name="Slide Number Placeholder 5"/>
          <p:cNvSpPr>
            <a:spLocks noGrp="1"/>
          </p:cNvSpPr>
          <p:nvPr>
            <p:ph type="sldNum" sz="quarter" idx="12"/>
          </p:nvPr>
        </p:nvSpPr>
        <p:spPr>
          <a:xfrm>
            <a:off x="8229600" y="6369602"/>
            <a:ext cx="457200" cy="365125"/>
          </a:xfrm>
        </p:spPr>
        <p:txBody>
          <a:bodyPr/>
          <a:lstStyle/>
          <a:p>
            <a:fld id="{27FB2C1C-C25A-4829-9751-F67C9964A4C9}" type="slidenum">
              <a:rPr lang="en-US" sz="1000" smtClean="0">
                <a:solidFill>
                  <a:schemeClr val="bg1"/>
                </a:solidFill>
                <a:latin typeface="Avenir Book" charset="0"/>
                <a:ea typeface="Avenir Book" charset="0"/>
                <a:cs typeface="Avenir Book" charset="0"/>
              </a:rPr>
              <a:pPr/>
              <a:t>13</a:t>
            </a:fld>
            <a:endParaRPr lang="en-US" sz="1000" dirty="0">
              <a:solidFill>
                <a:schemeClr val="bg1"/>
              </a:solidFill>
              <a:latin typeface="Avenir Book" charset="0"/>
              <a:ea typeface="Avenir Book" charset="0"/>
              <a:cs typeface="Avenir Book" charset="0"/>
            </a:endParaRPr>
          </a:p>
        </p:txBody>
      </p:sp>
      <p:sp>
        <p:nvSpPr>
          <p:cNvPr id="10" name="Date Placeholder 3"/>
          <p:cNvSpPr>
            <a:spLocks noGrp="1"/>
          </p:cNvSpPr>
          <p:nvPr>
            <p:ph type="dt" idx="10"/>
          </p:nvPr>
        </p:nvSpPr>
        <p:spPr>
          <a:xfrm>
            <a:off x="3796019" y="6411347"/>
            <a:ext cx="1780562" cy="365125"/>
          </a:xfrm>
        </p:spPr>
        <p:txBody>
          <a:bodyPr/>
          <a:lstStyle/>
          <a:p>
            <a:pPr algn="ctr"/>
            <a:r>
              <a:rPr lang="en-US" dirty="0" smtClean="0">
                <a:latin typeface="Avenir Book" charset="0"/>
                <a:ea typeface="Avenir Book" charset="0"/>
                <a:cs typeface="Avenir Book" charset="0"/>
              </a:rPr>
              <a:t>October 30, 2017</a:t>
            </a:r>
            <a:endParaRPr lang="en-US" dirty="0">
              <a:latin typeface="Avenir Book" charset="0"/>
              <a:ea typeface="Avenir Book" charset="0"/>
              <a:cs typeface="Avenir Book"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54765" y="5411731"/>
            <a:ext cx="1301482" cy="528042"/>
          </a:xfrm>
          <a:prstGeom prst="rect">
            <a:avLst/>
          </a:prstGeom>
        </p:spPr>
      </p:pic>
      <p:pic>
        <p:nvPicPr>
          <p:cNvPr id="15" name="Picture 2" descr="http://learnphilanthropy.org/wp-content/uploads/2014/07/NCRP-logo.png"/>
          <p:cNvPicPr>
            <a:picLocks noChangeAspect="1" noChangeArrowheads="1"/>
          </p:cNvPicPr>
          <p:nvPr/>
        </p:nvPicPr>
        <p:blipFill rotWithShape="1">
          <a:blip r:embed="rId3">
            <a:extLst>
              <a:ext uri="{28A0092B-C50C-407E-A947-70E740481C1C}">
                <a14:useLocalDpi xmlns:a14="http://schemas.microsoft.com/office/drawing/2010/main" val="0"/>
              </a:ext>
            </a:extLst>
          </a:blip>
          <a:srcRect b="9804"/>
          <a:stretch/>
        </p:blipFill>
        <p:spPr bwMode="auto">
          <a:xfrm>
            <a:off x="5489233" y="5316802"/>
            <a:ext cx="1565532" cy="685121"/>
          </a:xfrm>
          <a:prstGeom prst="rect">
            <a:avLst/>
          </a:prstGeom>
          <a:noFill/>
          <a:extLst>
            <a:ext uri="{909E8E84-426E-40dd-AFC4-6F175D3DCCD1}">
              <a14:hiddenFill xmlns="" xmlns:a14="http://schemas.microsoft.com/office/drawing/2010/main">
                <a:solidFill>
                  <a:srgbClr val="FFFFFF"/>
                </a:solidFill>
              </a14:hiddenFill>
            </a:ext>
          </a:extLst>
        </p:spPr>
      </p:pic>
      <p:sp>
        <p:nvSpPr>
          <p:cNvPr id="18" name="TextBox 17"/>
          <p:cNvSpPr txBox="1"/>
          <p:nvPr/>
        </p:nvSpPr>
        <p:spPr>
          <a:xfrm>
            <a:off x="1353368" y="5439165"/>
            <a:ext cx="2697932" cy="253916"/>
          </a:xfrm>
          <a:prstGeom prst="rect">
            <a:avLst/>
          </a:prstGeom>
          <a:noFill/>
          <a:ln>
            <a:solidFill>
              <a:srgbClr val="0070C0"/>
            </a:solidFill>
          </a:ln>
        </p:spPr>
        <p:txBody>
          <a:bodyPr wrap="square" rtlCol="0">
            <a:spAutoFit/>
          </a:bodyPr>
          <a:lstStyle/>
          <a:p>
            <a:r>
              <a:rPr lang="en-US" sz="1050" b="1" i="1" dirty="0">
                <a:solidFill>
                  <a:srgbClr val="0070C0"/>
                </a:solidFill>
              </a:rPr>
              <a:t>*Outside Baton Rouge &amp; New Orleans</a:t>
            </a:r>
          </a:p>
        </p:txBody>
      </p:sp>
      <p:sp>
        <p:nvSpPr>
          <p:cNvPr id="19" name="Date Placeholder 3"/>
          <p:cNvSpPr txBox="1">
            <a:spLocks/>
          </p:cNvSpPr>
          <p:nvPr/>
        </p:nvSpPr>
        <p:spPr>
          <a:xfrm>
            <a:off x="316931" y="5624514"/>
            <a:ext cx="2057400" cy="273844"/>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r>
              <a:rPr lang="en-US" smtClean="0"/>
              <a:t>June 13</a:t>
            </a:r>
            <a:r>
              <a:rPr lang="en-US" baseline="30000" smtClean="0"/>
              <a:t>th</a:t>
            </a:r>
            <a:r>
              <a:rPr lang="en-US" smtClean="0"/>
              <a:t>, 2017</a:t>
            </a:r>
            <a:endParaRPr lang="en-US"/>
          </a:p>
        </p:txBody>
      </p:sp>
      <p:sp>
        <p:nvSpPr>
          <p:cNvPr id="20" name="Title 1"/>
          <p:cNvSpPr txBox="1">
            <a:spLocks/>
          </p:cNvSpPr>
          <p:nvPr/>
        </p:nvSpPr>
        <p:spPr>
          <a:xfrm>
            <a:off x="762001" y="1428751"/>
            <a:ext cx="7924799" cy="796466"/>
          </a:xfrm>
          <a:prstGeom prst="rect">
            <a:avLst/>
          </a:prstGeom>
          <a:noFill/>
          <a:ln>
            <a:noFill/>
          </a:ln>
        </p:spPr>
        <p:txBody>
          <a:bodyPr wrap="square" lIns="91425" tIns="91425" rIns="91425" bIns="91425" anchor="ctr" anchorCtr="0">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chemeClr val="dk1"/>
              </a:buClr>
              <a:buFont typeface="Arial"/>
              <a:buNone/>
              <a:defRPr sz="44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sz="2400" dirty="0" smtClean="0">
                <a:solidFill>
                  <a:schemeClr val="tx1"/>
                </a:solidFill>
                <a:latin typeface="Avenir Book" charset="0"/>
                <a:ea typeface="Avenir Book" charset="0"/>
                <a:cs typeface="Avenir Book" charset="0"/>
              </a:rPr>
              <a:t>Percentage of Total </a:t>
            </a:r>
            <a:r>
              <a:rPr lang="en-US" sz="2400" dirty="0" err="1" smtClean="0">
                <a:solidFill>
                  <a:schemeClr val="tx1"/>
                </a:solidFill>
                <a:latin typeface="Avenir Book" charset="0"/>
                <a:ea typeface="Avenir Book" charset="0"/>
                <a:cs typeface="Avenir Book" charset="0"/>
              </a:rPr>
              <a:t>Grantmaking</a:t>
            </a:r>
            <a:r>
              <a:rPr lang="en-US" sz="2400" dirty="0" smtClean="0">
                <a:solidFill>
                  <a:schemeClr val="tx1"/>
                </a:solidFill>
                <a:latin typeface="Avenir Book" charset="0"/>
                <a:ea typeface="Avenir Book" charset="0"/>
                <a:cs typeface="Avenir Book" charset="0"/>
              </a:rPr>
              <a:t> Focused on “</a:t>
            </a:r>
            <a:r>
              <a:rPr lang="en-US" sz="2400" u="sng" dirty="0" smtClean="0">
                <a:solidFill>
                  <a:schemeClr val="tx1"/>
                </a:solidFill>
                <a:latin typeface="Avenir Book" charset="0"/>
                <a:ea typeface="Avenir Book" charset="0"/>
                <a:cs typeface="Avenir Book" charset="0"/>
              </a:rPr>
              <a:t>Underserved Communities</a:t>
            </a:r>
            <a:r>
              <a:rPr lang="en-US" sz="2400" dirty="0" smtClean="0">
                <a:solidFill>
                  <a:schemeClr val="tx1"/>
                </a:solidFill>
                <a:latin typeface="Avenir Book" charset="0"/>
                <a:ea typeface="Avenir Book" charset="0"/>
                <a:cs typeface="Avenir Book" charset="0"/>
              </a:rPr>
              <a:t>,” 2010-2014</a:t>
            </a:r>
            <a:endParaRPr lang="en-US" sz="2400" dirty="0">
              <a:solidFill>
                <a:schemeClr val="tx1"/>
              </a:solidFill>
              <a:latin typeface="Avenir Book" charset="0"/>
              <a:ea typeface="Avenir Book" charset="0"/>
              <a:cs typeface="Avenir Book" charset="0"/>
            </a:endParaRPr>
          </a:p>
        </p:txBody>
      </p:sp>
      <p:sp>
        <p:nvSpPr>
          <p:cNvPr id="21" name="TextBox 20"/>
          <p:cNvSpPr txBox="1"/>
          <p:nvPr/>
        </p:nvSpPr>
        <p:spPr>
          <a:xfrm>
            <a:off x="673100" y="2602908"/>
            <a:ext cx="2888323" cy="392415"/>
          </a:xfrm>
          <a:prstGeom prst="rect">
            <a:avLst/>
          </a:prstGeom>
          <a:noFill/>
        </p:spPr>
        <p:txBody>
          <a:bodyPr wrap="square" rtlCol="0">
            <a:spAutoFit/>
          </a:bodyPr>
          <a:lstStyle/>
          <a:p>
            <a:pPr algn="r"/>
            <a:r>
              <a:rPr lang="en-US" sz="1950" b="1" dirty="0">
                <a:solidFill>
                  <a:srgbClr val="0070C0"/>
                </a:solidFill>
                <a:latin typeface="Arial" charset="0"/>
                <a:ea typeface="Arial" charset="0"/>
                <a:cs typeface="Arial" charset="0"/>
              </a:rPr>
              <a:t>Southern Louisiana*</a:t>
            </a:r>
          </a:p>
        </p:txBody>
      </p:sp>
      <p:sp>
        <p:nvSpPr>
          <p:cNvPr id="22" name="TextBox 21"/>
          <p:cNvSpPr txBox="1"/>
          <p:nvPr/>
        </p:nvSpPr>
        <p:spPr>
          <a:xfrm>
            <a:off x="1353368" y="3527773"/>
            <a:ext cx="2081944" cy="392415"/>
          </a:xfrm>
          <a:prstGeom prst="rect">
            <a:avLst/>
          </a:prstGeom>
          <a:noFill/>
        </p:spPr>
        <p:txBody>
          <a:bodyPr wrap="square" rtlCol="0">
            <a:spAutoFit/>
          </a:bodyPr>
          <a:lstStyle/>
          <a:p>
            <a:pPr algn="r"/>
            <a:r>
              <a:rPr lang="en-US" sz="1950" b="1" dirty="0" smtClean="0">
                <a:solidFill>
                  <a:srgbClr val="0070C0"/>
                </a:solidFill>
                <a:latin typeface="Arial" charset="0"/>
                <a:ea typeface="Arial" charset="0"/>
                <a:cs typeface="Arial" charset="0"/>
              </a:rPr>
              <a:t>Louisiana</a:t>
            </a:r>
            <a:endParaRPr lang="en-US" sz="1950" b="1" dirty="0">
              <a:solidFill>
                <a:srgbClr val="0070C0"/>
              </a:solidFill>
              <a:latin typeface="Arial" charset="0"/>
              <a:ea typeface="Arial" charset="0"/>
              <a:cs typeface="Arial" charset="0"/>
            </a:endParaRPr>
          </a:p>
        </p:txBody>
      </p:sp>
      <p:sp>
        <p:nvSpPr>
          <p:cNvPr id="23" name="TextBox 22"/>
          <p:cNvSpPr txBox="1"/>
          <p:nvPr/>
        </p:nvSpPr>
        <p:spPr>
          <a:xfrm>
            <a:off x="1016000" y="4458070"/>
            <a:ext cx="2545422" cy="392415"/>
          </a:xfrm>
          <a:prstGeom prst="rect">
            <a:avLst/>
          </a:prstGeom>
          <a:noFill/>
        </p:spPr>
        <p:txBody>
          <a:bodyPr wrap="square" rtlCol="0">
            <a:spAutoFit/>
          </a:bodyPr>
          <a:lstStyle/>
          <a:p>
            <a:pPr algn="r"/>
            <a:r>
              <a:rPr lang="en-US" sz="1950" b="1" dirty="0">
                <a:solidFill>
                  <a:srgbClr val="0070C0"/>
                </a:solidFill>
                <a:latin typeface="Arial" charset="0"/>
                <a:ea typeface="Arial" charset="0"/>
                <a:cs typeface="Arial" charset="0"/>
              </a:rPr>
              <a:t>Orleans Parish</a:t>
            </a:r>
          </a:p>
        </p:txBody>
      </p:sp>
      <p:graphicFrame>
        <p:nvGraphicFramePr>
          <p:cNvPr id="24" name="Chart 23"/>
          <p:cNvGraphicFramePr>
            <a:graphicFrameLocks/>
          </p:cNvGraphicFramePr>
          <p:nvPr>
            <p:extLst>
              <p:ext uri="{D42A27DB-BD31-4B8C-83A1-F6EECF244321}">
                <p14:modId xmlns:p14="http://schemas.microsoft.com/office/powerpoint/2010/main" val="1142783530"/>
              </p:ext>
            </p:extLst>
          </p:nvPr>
        </p:nvGraphicFramePr>
        <p:xfrm>
          <a:off x="3561421" y="2170838"/>
          <a:ext cx="4109525" cy="30831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685922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venir Book" charset="0"/>
                <a:ea typeface="Avenir Book" charset="0"/>
                <a:cs typeface="Avenir Book" charset="0"/>
              </a:rPr>
              <a:t>Foundation Giving in the Region</a:t>
            </a:r>
          </a:p>
        </p:txBody>
      </p:sp>
      <p:sp>
        <p:nvSpPr>
          <p:cNvPr id="6" name="Slide Number Placeholder 5"/>
          <p:cNvSpPr>
            <a:spLocks noGrp="1"/>
          </p:cNvSpPr>
          <p:nvPr>
            <p:ph type="sldNum" sz="quarter" idx="12"/>
          </p:nvPr>
        </p:nvSpPr>
        <p:spPr>
          <a:xfrm>
            <a:off x="8229600" y="6369602"/>
            <a:ext cx="457200" cy="365125"/>
          </a:xfrm>
        </p:spPr>
        <p:txBody>
          <a:bodyPr/>
          <a:lstStyle/>
          <a:p>
            <a:fld id="{27FB2C1C-C25A-4829-9751-F67C9964A4C9}" type="slidenum">
              <a:rPr lang="en-US" sz="1000" smtClean="0">
                <a:solidFill>
                  <a:schemeClr val="bg1"/>
                </a:solidFill>
                <a:latin typeface="Avenir Book" charset="0"/>
                <a:ea typeface="Avenir Book" charset="0"/>
                <a:cs typeface="Avenir Book" charset="0"/>
              </a:rPr>
              <a:pPr/>
              <a:t>14</a:t>
            </a:fld>
            <a:endParaRPr lang="en-US" sz="1000" dirty="0">
              <a:solidFill>
                <a:schemeClr val="bg1"/>
              </a:solidFill>
              <a:latin typeface="Avenir Book" charset="0"/>
              <a:ea typeface="Avenir Book" charset="0"/>
              <a:cs typeface="Avenir Book" charset="0"/>
            </a:endParaRPr>
          </a:p>
        </p:txBody>
      </p:sp>
      <p:sp>
        <p:nvSpPr>
          <p:cNvPr id="10" name="Date Placeholder 3"/>
          <p:cNvSpPr>
            <a:spLocks noGrp="1"/>
          </p:cNvSpPr>
          <p:nvPr>
            <p:ph type="dt" idx="10"/>
          </p:nvPr>
        </p:nvSpPr>
        <p:spPr>
          <a:xfrm>
            <a:off x="3796019" y="6411347"/>
            <a:ext cx="1780562" cy="365125"/>
          </a:xfrm>
        </p:spPr>
        <p:txBody>
          <a:bodyPr/>
          <a:lstStyle/>
          <a:p>
            <a:pPr algn="ctr"/>
            <a:r>
              <a:rPr lang="en-US" dirty="0" smtClean="0">
                <a:latin typeface="Avenir Book" charset="0"/>
                <a:ea typeface="Avenir Book" charset="0"/>
                <a:cs typeface="Avenir Book" charset="0"/>
              </a:rPr>
              <a:t>October 30, 2017</a:t>
            </a:r>
            <a:endParaRPr lang="en-US" dirty="0">
              <a:latin typeface="Avenir Book" charset="0"/>
              <a:ea typeface="Avenir Book" charset="0"/>
              <a:cs typeface="Avenir Book"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54765" y="5411731"/>
            <a:ext cx="1301482" cy="528042"/>
          </a:xfrm>
          <a:prstGeom prst="rect">
            <a:avLst/>
          </a:prstGeom>
        </p:spPr>
      </p:pic>
      <p:pic>
        <p:nvPicPr>
          <p:cNvPr id="15" name="Picture 2" descr="http://learnphilanthropy.org/wp-content/uploads/2014/07/NCRP-logo.png"/>
          <p:cNvPicPr>
            <a:picLocks noChangeAspect="1" noChangeArrowheads="1"/>
          </p:cNvPicPr>
          <p:nvPr/>
        </p:nvPicPr>
        <p:blipFill rotWithShape="1">
          <a:blip r:embed="rId3">
            <a:extLst>
              <a:ext uri="{28A0092B-C50C-407E-A947-70E740481C1C}">
                <a14:useLocalDpi xmlns:a14="http://schemas.microsoft.com/office/drawing/2010/main" val="0"/>
              </a:ext>
            </a:extLst>
          </a:blip>
          <a:srcRect b="9804"/>
          <a:stretch/>
        </p:blipFill>
        <p:spPr bwMode="auto">
          <a:xfrm>
            <a:off x="5489233" y="5316802"/>
            <a:ext cx="1565532" cy="685121"/>
          </a:xfrm>
          <a:prstGeom prst="rect">
            <a:avLst/>
          </a:prstGeom>
          <a:noFill/>
          <a:extLst>
            <a:ext uri="{909E8E84-426E-40dd-AFC4-6F175D3DCCD1}">
              <a14:hiddenFill xmlns="" xmlns:a14="http://schemas.microsoft.com/office/drawing/2010/main">
                <a:solidFill>
                  <a:srgbClr val="FFFFFF"/>
                </a:solidFill>
              </a14:hiddenFill>
            </a:ext>
          </a:extLst>
        </p:spPr>
      </p:pic>
      <p:sp>
        <p:nvSpPr>
          <p:cNvPr id="18" name="TextBox 17"/>
          <p:cNvSpPr txBox="1"/>
          <p:nvPr/>
        </p:nvSpPr>
        <p:spPr>
          <a:xfrm>
            <a:off x="1353368" y="5439165"/>
            <a:ext cx="2697932" cy="253916"/>
          </a:xfrm>
          <a:prstGeom prst="rect">
            <a:avLst/>
          </a:prstGeom>
          <a:noFill/>
          <a:ln>
            <a:solidFill>
              <a:srgbClr val="0070C0"/>
            </a:solidFill>
          </a:ln>
        </p:spPr>
        <p:txBody>
          <a:bodyPr wrap="square" rtlCol="0">
            <a:spAutoFit/>
          </a:bodyPr>
          <a:lstStyle/>
          <a:p>
            <a:r>
              <a:rPr lang="en-US" sz="1050" b="1" i="1" dirty="0">
                <a:solidFill>
                  <a:srgbClr val="0070C0"/>
                </a:solidFill>
              </a:rPr>
              <a:t>*Outside Baton Rouge &amp; New Orleans</a:t>
            </a:r>
          </a:p>
        </p:txBody>
      </p:sp>
      <p:sp>
        <p:nvSpPr>
          <p:cNvPr id="19" name="Date Placeholder 3"/>
          <p:cNvSpPr txBox="1">
            <a:spLocks/>
          </p:cNvSpPr>
          <p:nvPr/>
        </p:nvSpPr>
        <p:spPr>
          <a:xfrm>
            <a:off x="316931" y="5624514"/>
            <a:ext cx="2057400" cy="273844"/>
          </a:xfrm>
          <a:prstGeom prst="rect">
            <a:avLst/>
          </a:prstGeom>
          <a:noFill/>
          <a:ln>
            <a:noFill/>
          </a:ln>
        </p:spPr>
        <p:txBody>
          <a:bodyPr wrap="square" lIns="91425" tIns="91425" rIns="91425" bIns="91425" anchor="b"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None/>
              <a:defRPr sz="10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None/>
              <a:defRPr sz="1800" b="0" i="0" u="none" strike="noStrike" cap="none">
                <a:solidFill>
                  <a:schemeClr val="dk1"/>
                </a:solidFill>
                <a:latin typeface="Calibri"/>
                <a:ea typeface="Calibri"/>
                <a:cs typeface="Calibri"/>
                <a:sym typeface="Calibri"/>
              </a:defRPr>
            </a:lvl9pPr>
          </a:lstStyle>
          <a:p>
            <a:r>
              <a:rPr lang="en-US" smtClean="0"/>
              <a:t>June 13</a:t>
            </a:r>
            <a:r>
              <a:rPr lang="en-US" baseline="30000" smtClean="0"/>
              <a:t>th</a:t>
            </a:r>
            <a:r>
              <a:rPr lang="en-US" smtClean="0"/>
              <a:t>, 2017</a:t>
            </a:r>
            <a:endParaRPr lang="en-US"/>
          </a:p>
        </p:txBody>
      </p:sp>
      <p:sp>
        <p:nvSpPr>
          <p:cNvPr id="20" name="Title 1"/>
          <p:cNvSpPr txBox="1">
            <a:spLocks/>
          </p:cNvSpPr>
          <p:nvPr/>
        </p:nvSpPr>
        <p:spPr>
          <a:xfrm>
            <a:off x="762001" y="1428751"/>
            <a:ext cx="7924799" cy="796466"/>
          </a:xfrm>
          <a:prstGeom prst="rect">
            <a:avLst/>
          </a:prstGeom>
          <a:noFill/>
          <a:ln>
            <a:noFill/>
          </a:ln>
        </p:spPr>
        <p:txBody>
          <a:bodyPr wrap="square" lIns="91425" tIns="91425" rIns="91425" bIns="91425" anchor="ctr" anchorCtr="0">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chemeClr val="dk1"/>
              </a:buClr>
              <a:buFont typeface="Arial"/>
              <a:buNone/>
              <a:defRPr sz="44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sz="2400" dirty="0" smtClean="0">
                <a:solidFill>
                  <a:schemeClr val="tx1"/>
                </a:solidFill>
                <a:latin typeface="Avenir Book" charset="0"/>
                <a:ea typeface="Avenir Book" charset="0"/>
                <a:cs typeface="Avenir Book" charset="0"/>
              </a:rPr>
              <a:t>Percentage of Total </a:t>
            </a:r>
            <a:r>
              <a:rPr lang="en-US" sz="2400" dirty="0" err="1" smtClean="0">
                <a:solidFill>
                  <a:schemeClr val="tx1"/>
                </a:solidFill>
                <a:latin typeface="Avenir Book" charset="0"/>
                <a:ea typeface="Avenir Book" charset="0"/>
                <a:cs typeface="Avenir Book" charset="0"/>
              </a:rPr>
              <a:t>Grantmaking</a:t>
            </a:r>
            <a:r>
              <a:rPr lang="en-US" sz="2400" dirty="0" smtClean="0">
                <a:solidFill>
                  <a:schemeClr val="tx1"/>
                </a:solidFill>
                <a:latin typeface="Avenir Book" charset="0"/>
                <a:ea typeface="Avenir Book" charset="0"/>
                <a:cs typeface="Avenir Book" charset="0"/>
              </a:rPr>
              <a:t> Focused on </a:t>
            </a:r>
            <a:r>
              <a:rPr lang="en-US" sz="2400" u="sng" dirty="0" smtClean="0">
                <a:solidFill>
                  <a:schemeClr val="tx1"/>
                </a:solidFill>
                <a:latin typeface="Avenir Book" charset="0"/>
                <a:ea typeface="Avenir Book" charset="0"/>
                <a:cs typeface="Avenir Book" charset="0"/>
              </a:rPr>
              <a:t>“Systems Change</a:t>
            </a:r>
            <a:r>
              <a:rPr lang="en-US" sz="2400" dirty="0" smtClean="0">
                <a:solidFill>
                  <a:schemeClr val="tx1"/>
                </a:solidFill>
                <a:latin typeface="Avenir Book" charset="0"/>
                <a:ea typeface="Avenir Book" charset="0"/>
                <a:cs typeface="Avenir Book" charset="0"/>
              </a:rPr>
              <a:t>,” 2010-2014</a:t>
            </a:r>
            <a:endParaRPr lang="en-US" sz="2400" dirty="0">
              <a:solidFill>
                <a:schemeClr val="tx1"/>
              </a:solidFill>
              <a:latin typeface="Avenir Book" charset="0"/>
              <a:ea typeface="Avenir Book" charset="0"/>
              <a:cs typeface="Avenir Book" charset="0"/>
            </a:endParaRPr>
          </a:p>
        </p:txBody>
      </p:sp>
      <p:sp>
        <p:nvSpPr>
          <p:cNvPr id="14" name="TextBox 13"/>
          <p:cNvSpPr txBox="1"/>
          <p:nvPr/>
        </p:nvSpPr>
        <p:spPr>
          <a:xfrm>
            <a:off x="673100" y="2631694"/>
            <a:ext cx="3007817" cy="392415"/>
          </a:xfrm>
          <a:prstGeom prst="rect">
            <a:avLst/>
          </a:prstGeom>
          <a:noFill/>
        </p:spPr>
        <p:txBody>
          <a:bodyPr wrap="square" rtlCol="0">
            <a:spAutoFit/>
          </a:bodyPr>
          <a:lstStyle/>
          <a:p>
            <a:pPr algn="r"/>
            <a:r>
              <a:rPr lang="en-US" sz="1950" b="1" dirty="0">
                <a:solidFill>
                  <a:srgbClr val="0070C0"/>
                </a:solidFill>
                <a:latin typeface="Arial" charset="0"/>
                <a:ea typeface="Arial" charset="0"/>
                <a:cs typeface="Arial" charset="0"/>
              </a:rPr>
              <a:t>Southern Louisiana*</a:t>
            </a:r>
          </a:p>
        </p:txBody>
      </p:sp>
      <p:sp>
        <p:nvSpPr>
          <p:cNvPr id="16" name="TextBox 15"/>
          <p:cNvSpPr txBox="1"/>
          <p:nvPr/>
        </p:nvSpPr>
        <p:spPr>
          <a:xfrm>
            <a:off x="1267272" y="4438265"/>
            <a:ext cx="2413644" cy="392415"/>
          </a:xfrm>
          <a:prstGeom prst="rect">
            <a:avLst/>
          </a:prstGeom>
          <a:noFill/>
        </p:spPr>
        <p:txBody>
          <a:bodyPr wrap="square" rtlCol="0">
            <a:spAutoFit/>
          </a:bodyPr>
          <a:lstStyle/>
          <a:p>
            <a:pPr algn="r"/>
            <a:r>
              <a:rPr lang="en-US" sz="1950" b="1" dirty="0" smtClean="0">
                <a:solidFill>
                  <a:srgbClr val="0070C0"/>
                </a:solidFill>
                <a:latin typeface="Arial" charset="0"/>
                <a:ea typeface="Arial" charset="0"/>
                <a:cs typeface="Arial" charset="0"/>
              </a:rPr>
              <a:t>Louisiana</a:t>
            </a:r>
            <a:endParaRPr lang="en-US" sz="1950" b="1" dirty="0">
              <a:solidFill>
                <a:srgbClr val="0070C0"/>
              </a:solidFill>
              <a:latin typeface="Arial" charset="0"/>
              <a:ea typeface="Arial" charset="0"/>
              <a:cs typeface="Arial" charset="0"/>
            </a:endParaRPr>
          </a:p>
        </p:txBody>
      </p:sp>
      <p:sp>
        <p:nvSpPr>
          <p:cNvPr id="17" name="TextBox 16"/>
          <p:cNvSpPr txBox="1"/>
          <p:nvPr/>
        </p:nvSpPr>
        <p:spPr>
          <a:xfrm>
            <a:off x="1066800" y="3530996"/>
            <a:ext cx="2614116" cy="392415"/>
          </a:xfrm>
          <a:prstGeom prst="rect">
            <a:avLst/>
          </a:prstGeom>
          <a:noFill/>
        </p:spPr>
        <p:txBody>
          <a:bodyPr wrap="square" rtlCol="0">
            <a:spAutoFit/>
          </a:bodyPr>
          <a:lstStyle/>
          <a:p>
            <a:pPr algn="r"/>
            <a:r>
              <a:rPr lang="en-US" sz="1950" b="1" dirty="0">
                <a:solidFill>
                  <a:srgbClr val="0070C0"/>
                </a:solidFill>
                <a:latin typeface="Arial" charset="0"/>
                <a:ea typeface="Arial" charset="0"/>
                <a:cs typeface="Arial" charset="0"/>
              </a:rPr>
              <a:t>Orleans Parish</a:t>
            </a:r>
          </a:p>
        </p:txBody>
      </p:sp>
      <p:graphicFrame>
        <p:nvGraphicFramePr>
          <p:cNvPr id="25" name="Chart 24"/>
          <p:cNvGraphicFramePr>
            <a:graphicFrameLocks/>
          </p:cNvGraphicFramePr>
          <p:nvPr>
            <p:extLst>
              <p:ext uri="{D42A27DB-BD31-4B8C-83A1-F6EECF244321}">
                <p14:modId xmlns:p14="http://schemas.microsoft.com/office/powerpoint/2010/main" val="831335047"/>
              </p:ext>
            </p:extLst>
          </p:nvPr>
        </p:nvGraphicFramePr>
        <p:xfrm>
          <a:off x="3792412" y="2227482"/>
          <a:ext cx="3954588" cy="295421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73514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2365375"/>
          </a:xfrm>
        </p:spPr>
        <p:txBody>
          <a:bodyPr/>
          <a:lstStyle/>
          <a:p>
            <a:r>
              <a:rPr lang="en-US" dirty="0" smtClean="0">
                <a:latin typeface="Avenir Book" charset="0"/>
                <a:ea typeface="Avenir Book" charset="0"/>
                <a:cs typeface="Avenir Book" charset="0"/>
              </a:rPr>
              <a:t>Philanthropic Support for</a:t>
            </a:r>
            <a:br>
              <a:rPr lang="en-US" dirty="0" smtClean="0">
                <a:latin typeface="Avenir Book" charset="0"/>
                <a:ea typeface="Avenir Book" charset="0"/>
                <a:cs typeface="Avenir Book" charset="0"/>
              </a:rPr>
            </a:br>
            <a:r>
              <a:rPr lang="en-US" dirty="0" smtClean="0">
                <a:latin typeface="Avenir Book" charset="0"/>
                <a:ea typeface="Avenir Book" charset="0"/>
                <a:cs typeface="Avenir Book" charset="0"/>
              </a:rPr>
              <a:t>Reproductive</a:t>
            </a:r>
            <a:br>
              <a:rPr lang="en-US" dirty="0" smtClean="0">
                <a:latin typeface="Avenir Book" charset="0"/>
                <a:ea typeface="Avenir Book" charset="0"/>
                <a:cs typeface="Avenir Book" charset="0"/>
              </a:rPr>
            </a:br>
            <a:r>
              <a:rPr lang="en-US" dirty="0" smtClean="0">
                <a:latin typeface="Avenir Book" charset="0"/>
                <a:ea typeface="Avenir Book" charset="0"/>
                <a:cs typeface="Avenir Book" charset="0"/>
              </a:rPr>
              <a:t>Health, Rights &amp; Justice</a:t>
            </a:r>
            <a:endParaRPr lang="en-US" sz="4800" dirty="0">
              <a:latin typeface="Avenir Book" charset="0"/>
              <a:ea typeface="Avenir Book" charset="0"/>
              <a:cs typeface="Avenir Book" charset="0"/>
            </a:endParaRPr>
          </a:p>
        </p:txBody>
      </p:sp>
      <p:sp>
        <p:nvSpPr>
          <p:cNvPr id="4" name="Slide Number Placeholder 3"/>
          <p:cNvSpPr>
            <a:spLocks noGrp="1"/>
          </p:cNvSpPr>
          <p:nvPr>
            <p:ph type="sldNum" idx="12"/>
          </p:nvPr>
        </p:nvSpPr>
        <p:spPr/>
        <p:txBody>
          <a:bodyPr/>
          <a:lstStyle/>
          <a:p>
            <a:pPr marL="0" marR="0" lvl="0" indent="0" rtl="0">
              <a:spcBef>
                <a:spcPts val="0"/>
              </a:spcBef>
              <a:buSzPct val="25000"/>
              <a:buNone/>
            </a:pPr>
            <a:fld id="{00000000-1234-1234-1234-123412341234}" type="slidenum">
              <a:rPr lang="en-US" sz="1000" b="0" i="0" u="none" strike="noStrike" cap="none" smtClean="0">
                <a:solidFill>
                  <a:schemeClr val="bg1"/>
                </a:solidFill>
                <a:latin typeface="Avenir Book" charset="0"/>
                <a:ea typeface="Avenir Book" charset="0"/>
                <a:cs typeface="Avenir Book" charset="0"/>
                <a:sym typeface="Arial"/>
              </a:rPr>
              <a:pPr marL="0" marR="0" lvl="0" indent="0" rtl="0">
                <a:spcBef>
                  <a:spcPts val="0"/>
                </a:spcBef>
                <a:buSzPct val="25000"/>
                <a:buNone/>
              </a:pPr>
              <a:t>15</a:t>
            </a:fld>
            <a:endParaRPr lang="en-US" sz="1000" b="0" i="0" u="none" strike="noStrike" cap="none" dirty="0">
              <a:solidFill>
                <a:schemeClr val="bg1"/>
              </a:solidFill>
              <a:latin typeface="Avenir Book" charset="0"/>
              <a:ea typeface="Avenir Book" charset="0"/>
              <a:cs typeface="Avenir Book" charset="0"/>
              <a:sym typeface="Arial"/>
            </a:endParaRPr>
          </a:p>
        </p:txBody>
      </p:sp>
    </p:spTree>
    <p:extLst>
      <p:ext uri="{BB962C8B-B14F-4D97-AF65-F5344CB8AC3E}">
        <p14:creationId xmlns:p14="http://schemas.microsoft.com/office/powerpoint/2010/main" val="4624750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venir Book" charset="0"/>
                <a:ea typeface="Avenir Book" charset="0"/>
                <a:cs typeface="Avenir Book" charset="0"/>
              </a:rPr>
              <a:t>Common Language</a:t>
            </a:r>
            <a:endParaRPr lang="en-US" dirty="0">
              <a:latin typeface="Avenir Book" charset="0"/>
              <a:ea typeface="Avenir Book" charset="0"/>
              <a:cs typeface="Avenir Book" charset="0"/>
            </a:endParaRPr>
          </a:p>
        </p:txBody>
      </p:sp>
      <p:sp>
        <p:nvSpPr>
          <p:cNvPr id="3" name="Content Placeholder 2"/>
          <p:cNvSpPr>
            <a:spLocks noGrp="1"/>
          </p:cNvSpPr>
          <p:nvPr>
            <p:ph idx="1"/>
          </p:nvPr>
        </p:nvSpPr>
        <p:spPr>
          <a:xfrm>
            <a:off x="273788" y="1417636"/>
            <a:ext cx="8596423" cy="4704867"/>
          </a:xfrm>
        </p:spPr>
        <p:txBody>
          <a:bodyPr>
            <a:normAutofit fontScale="47500" lnSpcReduction="20000"/>
          </a:bodyPr>
          <a:lstStyle/>
          <a:p>
            <a:r>
              <a:rPr lang="en-US" sz="3150" b="1" dirty="0">
                <a:solidFill>
                  <a:srgbClr val="E77C75"/>
                </a:solidFill>
                <a:latin typeface="Avenir Book" charset="0"/>
                <a:ea typeface="Avenir Book" charset="0"/>
                <a:cs typeface="Avenir Book" charset="0"/>
              </a:rPr>
              <a:t>Reproductive oppression </a:t>
            </a:r>
            <a:r>
              <a:rPr lang="en-US" sz="3150" dirty="0">
                <a:latin typeface="Avenir Book" charset="0"/>
                <a:ea typeface="Avenir Book" charset="0"/>
                <a:cs typeface="Avenir Book" charset="0"/>
              </a:rPr>
              <a:t>is the control and exploitation of women, girls, and individuals through our bodies, sexuality, labor, and reproduction. The regulation of women and individuals thus becomes a powerful strategic pathway to controlling entire communities. It involves systems of oppression that are based on race, ability, class, gender, sexuality, age and immigration status</a:t>
            </a:r>
            <a:r>
              <a:rPr lang="en-US" sz="3150" dirty="0" smtClean="0">
                <a:latin typeface="Avenir Book" charset="0"/>
                <a:ea typeface="Avenir Book" charset="0"/>
                <a:cs typeface="Avenir Book" charset="0"/>
              </a:rPr>
              <a:t>.</a:t>
            </a:r>
          </a:p>
          <a:p>
            <a:endParaRPr lang="en-US" sz="3150" dirty="0">
              <a:latin typeface="Avenir Book" charset="0"/>
              <a:ea typeface="Avenir Book" charset="0"/>
              <a:cs typeface="Avenir Book" charset="0"/>
            </a:endParaRPr>
          </a:p>
          <a:p>
            <a:r>
              <a:rPr lang="en-US" sz="3150" b="1" dirty="0">
                <a:solidFill>
                  <a:srgbClr val="E77C75"/>
                </a:solidFill>
                <a:latin typeface="Avenir Book" charset="0"/>
                <a:ea typeface="Avenir Book" charset="0"/>
                <a:cs typeface="Avenir Book" charset="0"/>
              </a:rPr>
              <a:t>Reproductive Health </a:t>
            </a:r>
            <a:r>
              <a:rPr lang="en-US" sz="3150" dirty="0">
                <a:latin typeface="Avenir Book" charset="0"/>
                <a:ea typeface="Avenir Book" charset="0"/>
                <a:cs typeface="Avenir Book" charset="0"/>
              </a:rPr>
              <a:t>is a service delivery model, which addresses the reproductive health needs of women. It focuses on lack of healthcare, services, information, as well as research and health data. The goals are to improve and expand services, research and access, particularly in prevention, and provide culturally competent care for communities of color</a:t>
            </a:r>
            <a:r>
              <a:rPr lang="en-US" sz="3150" dirty="0" smtClean="0">
                <a:latin typeface="Avenir Book" charset="0"/>
                <a:ea typeface="Avenir Book" charset="0"/>
                <a:cs typeface="Avenir Book" charset="0"/>
              </a:rPr>
              <a:t>.</a:t>
            </a:r>
          </a:p>
          <a:p>
            <a:endParaRPr lang="en-US" sz="3150" dirty="0">
              <a:latin typeface="Avenir Book" charset="0"/>
              <a:ea typeface="Avenir Book" charset="0"/>
              <a:cs typeface="Avenir Book" charset="0"/>
            </a:endParaRPr>
          </a:p>
          <a:p>
            <a:r>
              <a:rPr lang="en-US" sz="3150" b="1" dirty="0">
                <a:solidFill>
                  <a:srgbClr val="E77C75"/>
                </a:solidFill>
                <a:latin typeface="Avenir Book" charset="0"/>
                <a:ea typeface="Avenir Book" charset="0"/>
                <a:cs typeface="Avenir Book" charset="0"/>
              </a:rPr>
              <a:t>Reproductive Rights </a:t>
            </a:r>
            <a:r>
              <a:rPr lang="en-US" sz="3150" dirty="0">
                <a:latin typeface="Avenir Book" charset="0"/>
                <a:ea typeface="Avenir Book" charset="0"/>
                <a:cs typeface="Avenir Book" charset="0"/>
              </a:rPr>
              <a:t>is a legal and advocacy-based model that serves to protect an individual woman’s legal right to reproductive health care services. It addresses the lack of legal protection or enforcement of laws implemented to protect an individual woman’s legal right to reproductive health care services. The goal is to have universal legal protection for all individuals and claim these protections as constitutional rights</a:t>
            </a:r>
            <a:r>
              <a:rPr lang="en-US" sz="3150" dirty="0" smtClean="0">
                <a:latin typeface="Avenir Book" charset="0"/>
                <a:ea typeface="Avenir Book" charset="0"/>
                <a:cs typeface="Avenir Book" charset="0"/>
              </a:rPr>
              <a:t>.</a:t>
            </a:r>
          </a:p>
          <a:p>
            <a:endParaRPr lang="en-US" sz="3150" dirty="0">
              <a:latin typeface="Avenir Book" charset="0"/>
              <a:ea typeface="Avenir Book" charset="0"/>
              <a:cs typeface="Avenir Book" charset="0"/>
            </a:endParaRPr>
          </a:p>
          <a:p>
            <a:r>
              <a:rPr lang="en-US" sz="3150" b="1" dirty="0">
                <a:solidFill>
                  <a:srgbClr val="E77C75"/>
                </a:solidFill>
                <a:latin typeface="Avenir Book" charset="0"/>
                <a:ea typeface="Avenir Book" charset="0"/>
                <a:cs typeface="Avenir Book" charset="0"/>
              </a:rPr>
              <a:t>Reproductive Justice </a:t>
            </a:r>
            <a:r>
              <a:rPr lang="en-US" sz="3150" dirty="0">
                <a:latin typeface="Avenir Book" charset="0"/>
                <a:ea typeface="Avenir Book" charset="0"/>
                <a:cs typeface="Avenir Book" charset="0"/>
              </a:rPr>
              <a:t>is a movement-building framework that identifies how reproductive oppression is the result of the intersections of multiple oppressions and is inherently connected to the struggle for social justice and human rights. A woman’s societal institutions, environment, economics and culture affect her reproductive life</a:t>
            </a:r>
            <a:r>
              <a:rPr lang="en-US" sz="3150" dirty="0" smtClean="0">
                <a:latin typeface="Avenir Book" charset="0"/>
                <a:ea typeface="Avenir Book" charset="0"/>
                <a:cs typeface="Avenir Book" charset="0"/>
              </a:rPr>
              <a:t>.</a:t>
            </a:r>
            <a:endParaRPr lang="en-US" sz="3150" dirty="0">
              <a:latin typeface="Avenir Book" charset="0"/>
              <a:ea typeface="Avenir Book" charset="0"/>
              <a:cs typeface="Avenir Book" charset="0"/>
            </a:endParaRPr>
          </a:p>
        </p:txBody>
      </p:sp>
      <p:sp>
        <p:nvSpPr>
          <p:cNvPr id="6" name="Slide Number Placeholder 3"/>
          <p:cNvSpPr>
            <a:spLocks noGrp="1"/>
          </p:cNvSpPr>
          <p:nvPr>
            <p:ph type="sldNum" idx="12"/>
          </p:nvPr>
        </p:nvSpPr>
        <p:spPr>
          <a:xfrm>
            <a:off x="8229600" y="6356350"/>
            <a:ext cx="457200" cy="365125"/>
          </a:xfrm>
        </p:spPr>
        <p:txBody>
          <a:bodyPr/>
          <a:lstStyle/>
          <a:p>
            <a:pPr marL="0" marR="0" lvl="0" indent="0" rtl="0">
              <a:spcBef>
                <a:spcPts val="0"/>
              </a:spcBef>
              <a:buSzPct val="25000"/>
              <a:buNone/>
            </a:pPr>
            <a:r>
              <a:rPr lang="en-US" sz="1000" b="0" i="0" u="none" strike="noStrike" cap="none" dirty="0" smtClean="0">
                <a:solidFill>
                  <a:schemeClr val="lt1"/>
                </a:solidFill>
                <a:latin typeface="Avenir Book" charset="0"/>
                <a:ea typeface="Avenir Book" charset="0"/>
                <a:cs typeface="Avenir Book" charset="0"/>
                <a:sym typeface="Arial"/>
              </a:rPr>
              <a:t>5</a:t>
            </a:r>
            <a:endParaRPr lang="en-US" sz="1000" b="0" i="0" u="none" strike="noStrike" cap="none" dirty="0">
              <a:solidFill>
                <a:schemeClr val="lt1"/>
              </a:solidFill>
              <a:latin typeface="Avenir Book" charset="0"/>
              <a:ea typeface="Avenir Book" charset="0"/>
              <a:cs typeface="Avenir Book" charset="0"/>
              <a:sym typeface="Arial"/>
            </a:endParaRPr>
          </a:p>
        </p:txBody>
      </p:sp>
      <p:sp>
        <p:nvSpPr>
          <p:cNvPr id="7" name="Date Placeholder 3"/>
          <p:cNvSpPr>
            <a:spLocks noGrp="1"/>
          </p:cNvSpPr>
          <p:nvPr>
            <p:ph type="dt" idx="10"/>
          </p:nvPr>
        </p:nvSpPr>
        <p:spPr>
          <a:xfrm>
            <a:off x="3796019" y="6411347"/>
            <a:ext cx="1780562" cy="365125"/>
          </a:xfrm>
        </p:spPr>
        <p:txBody>
          <a:bodyPr/>
          <a:lstStyle/>
          <a:p>
            <a:pPr algn="ctr"/>
            <a:r>
              <a:rPr lang="en-US" dirty="0" smtClean="0">
                <a:latin typeface="Avenir Book" charset="0"/>
                <a:ea typeface="Avenir Book" charset="0"/>
                <a:cs typeface="Avenir Book" charset="0"/>
              </a:rPr>
              <a:t>October 30, 2017</a:t>
            </a:r>
            <a:endParaRPr lang="en-US" dirty="0">
              <a:latin typeface="Avenir Book" charset="0"/>
              <a:ea typeface="Avenir Book" charset="0"/>
              <a:cs typeface="Avenir Book" charset="0"/>
            </a:endParaRPr>
          </a:p>
        </p:txBody>
      </p:sp>
    </p:spTree>
    <p:extLst>
      <p:ext uri="{BB962C8B-B14F-4D97-AF65-F5344CB8AC3E}">
        <p14:creationId xmlns:p14="http://schemas.microsoft.com/office/powerpoint/2010/main" val="6685922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119614" y="171770"/>
          <a:ext cx="8984515" cy="5444496"/>
        </p:xfrm>
        <a:graphic>
          <a:graphicData uri="http://schemas.openxmlformats.org/drawingml/2006/table">
            <a:tbl>
              <a:tblPr/>
              <a:tblGrid>
                <a:gridCol w="1259960"/>
                <a:gridCol w="2248786"/>
                <a:gridCol w="2822945"/>
                <a:gridCol w="2652824"/>
              </a:tblGrid>
              <a:tr h="378785">
                <a:tc>
                  <a:txBody>
                    <a:bodyPr/>
                    <a:lstStyle/>
                    <a:p>
                      <a:pPr algn="ctr" rtl="0" fontAlgn="t">
                        <a:spcBef>
                          <a:spcPts val="0"/>
                        </a:spcBef>
                        <a:spcAft>
                          <a:spcPts val="0"/>
                        </a:spcAft>
                      </a:pPr>
                      <a:endParaRPr lang="en-US" sz="1500" dirty="0">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lvl="0" algn="ctr">
                        <a:spcBef>
                          <a:spcPts val="0"/>
                        </a:spcBef>
                        <a:buNone/>
                      </a:pPr>
                      <a:r>
                        <a:rPr lang="en-US" sz="1600" b="1" dirty="0" smtClean="0">
                          <a:solidFill>
                            <a:srgbClr val="E77C75"/>
                          </a:solidFill>
                          <a:latin typeface="Avenir Book" charset="0"/>
                          <a:ea typeface="Avenir Book" charset="0"/>
                          <a:cs typeface="Avenir Book" charset="0"/>
                        </a:rPr>
                        <a:t>Reproductive Health</a:t>
                      </a:r>
                      <a:endParaRPr lang="en-US" sz="1600" b="1" dirty="0">
                        <a:solidFill>
                          <a:srgbClr val="E77C75"/>
                        </a:solidFill>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t">
                        <a:spcBef>
                          <a:spcPts val="0"/>
                        </a:spcBef>
                        <a:spcAft>
                          <a:spcPts val="0"/>
                        </a:spcAft>
                      </a:pPr>
                      <a:r>
                        <a:rPr lang="en-US" sz="1500" b="1" kern="1200" baseline="0" dirty="0">
                          <a:solidFill>
                            <a:srgbClr val="E77C75"/>
                          </a:solidFill>
                          <a:effectLst/>
                          <a:latin typeface="Avenir Book" charset="0"/>
                          <a:ea typeface="Avenir Book" charset="0"/>
                          <a:cs typeface="Avenir Book" charset="0"/>
                        </a:rPr>
                        <a:t>Reproductive Rights</a:t>
                      </a: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t">
                        <a:spcBef>
                          <a:spcPts val="0"/>
                        </a:spcBef>
                        <a:spcAft>
                          <a:spcPts val="0"/>
                        </a:spcAft>
                      </a:pPr>
                      <a:r>
                        <a:rPr lang="en-US" sz="1500" b="1" kern="1200" baseline="0" dirty="0">
                          <a:solidFill>
                            <a:srgbClr val="E77C75"/>
                          </a:solidFill>
                          <a:effectLst/>
                          <a:latin typeface="Avenir Book" charset="0"/>
                          <a:ea typeface="Avenir Book" charset="0"/>
                          <a:cs typeface="Avenir Book" charset="0"/>
                        </a:rPr>
                        <a:t>Reproductive Justice</a:t>
                      </a: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r>
              <a:tr h="1057275">
                <a:tc>
                  <a:txBody>
                    <a:bodyPr/>
                    <a:lstStyle/>
                    <a:p>
                      <a:pPr rtl="0" fontAlgn="t">
                        <a:spcBef>
                          <a:spcPts val="0"/>
                        </a:spcBef>
                        <a:spcAft>
                          <a:spcPts val="0"/>
                        </a:spcAft>
                      </a:pPr>
                      <a:r>
                        <a:rPr lang="en-US" sz="1500" b="1" dirty="0" smtClean="0">
                          <a:effectLst/>
                          <a:latin typeface="Avenir Book" charset="0"/>
                          <a:ea typeface="Avenir Book" charset="0"/>
                          <a:cs typeface="Avenir Book" charset="0"/>
                        </a:rPr>
                        <a:t>Analysis</a:t>
                      </a:r>
                    </a:p>
                    <a:p>
                      <a:pPr rtl="0" fontAlgn="t">
                        <a:spcBef>
                          <a:spcPts val="0"/>
                        </a:spcBef>
                        <a:spcAft>
                          <a:spcPts val="0"/>
                        </a:spcAft>
                      </a:pPr>
                      <a:endParaRPr lang="en-US" sz="1500" b="1" dirty="0">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500" kern="1200" baseline="0" dirty="0" smtClean="0">
                          <a:solidFill>
                            <a:schemeClr val="tx1"/>
                          </a:solidFill>
                          <a:effectLst/>
                          <a:latin typeface="Avenir Book" charset="0"/>
                          <a:ea typeface="Avenir Book" charset="0"/>
                          <a:cs typeface="Avenir Book" charset="0"/>
                        </a:rPr>
                        <a:t>Lack of access to services</a:t>
                      </a:r>
                      <a:endParaRPr lang="en-US" sz="1500" kern="1200" baseline="0" dirty="0">
                        <a:solidFill>
                          <a:schemeClr val="tx1"/>
                        </a:solidFill>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500" kern="1200" baseline="0" dirty="0" smtClean="0">
                          <a:solidFill>
                            <a:schemeClr val="tx1"/>
                          </a:solidFill>
                          <a:effectLst/>
                          <a:latin typeface="Avenir Book" charset="0"/>
                          <a:ea typeface="Avenir Book" charset="0"/>
                          <a:cs typeface="Avenir Book" charset="0"/>
                        </a:rPr>
                        <a:t>Protect women’s individual rights to reproductive health care services</a:t>
                      </a:r>
                      <a:endParaRPr lang="en-US" sz="1500" kern="1200" baseline="0" dirty="0">
                        <a:solidFill>
                          <a:schemeClr val="tx1"/>
                        </a:solidFill>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500" kern="1200" baseline="0" dirty="0" smtClean="0">
                          <a:solidFill>
                            <a:schemeClr val="tx1"/>
                          </a:solidFill>
                          <a:effectLst/>
                          <a:latin typeface="Avenir Book" charset="0"/>
                          <a:ea typeface="Avenir Book" charset="0"/>
                          <a:cs typeface="Avenir Book" charset="0"/>
                        </a:rPr>
                        <a:t>Interconnecting social justice and human rights issues impact women’s self-determination</a:t>
                      </a:r>
                      <a:endParaRPr lang="en-US" sz="1500" kern="1200" baseline="0" dirty="0">
                        <a:solidFill>
                          <a:schemeClr val="tx1"/>
                        </a:solidFill>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r>
              <a:tr h="1514475">
                <a:tc>
                  <a:txBody>
                    <a:bodyPr/>
                    <a:lstStyle/>
                    <a:p>
                      <a:pPr rtl="0" fontAlgn="t">
                        <a:spcBef>
                          <a:spcPts val="0"/>
                        </a:spcBef>
                        <a:spcAft>
                          <a:spcPts val="0"/>
                        </a:spcAft>
                      </a:pPr>
                      <a:r>
                        <a:rPr lang="en-US" sz="1500" b="1" dirty="0" smtClean="0">
                          <a:effectLst/>
                          <a:latin typeface="Avenir Book" charset="0"/>
                          <a:ea typeface="Avenir Book" charset="0"/>
                          <a:cs typeface="Avenir Book" charset="0"/>
                        </a:rPr>
                        <a:t>Strategy</a:t>
                      </a:r>
                      <a:endParaRPr lang="en-US" sz="1500" b="1" dirty="0">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500" kern="1200" baseline="0" dirty="0" smtClean="0">
                          <a:solidFill>
                            <a:schemeClr val="tx1"/>
                          </a:solidFill>
                          <a:effectLst/>
                          <a:latin typeface="Avenir Book" charset="0"/>
                          <a:ea typeface="Avenir Book" charset="0"/>
                          <a:cs typeface="Avenir Book" charset="0"/>
                        </a:rPr>
                        <a:t>Improve and expand reproductive services</a:t>
                      </a:r>
                      <a:endParaRPr lang="en-US" sz="1500" kern="1200" baseline="0" dirty="0">
                        <a:solidFill>
                          <a:schemeClr val="tx1"/>
                        </a:solidFill>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500" kern="1200" baseline="0" dirty="0" smtClean="0">
                          <a:solidFill>
                            <a:schemeClr val="tx1"/>
                          </a:solidFill>
                          <a:effectLst/>
                          <a:latin typeface="Avenir Book" charset="0"/>
                          <a:ea typeface="Avenir Book" charset="0"/>
                          <a:cs typeface="Avenir Book" charset="0"/>
                        </a:rPr>
                        <a:t>Policy advocacy and litigation strategies, statewide coalitions and alliances</a:t>
                      </a:r>
                    </a:p>
                    <a:p>
                      <a:pPr rtl="0" fontAlgn="t">
                        <a:spcBef>
                          <a:spcPts val="0"/>
                        </a:spcBef>
                        <a:spcAft>
                          <a:spcPts val="0"/>
                        </a:spcAft>
                      </a:pPr>
                      <a:endParaRPr lang="en-US" sz="1500" kern="1200" baseline="0" dirty="0">
                        <a:solidFill>
                          <a:schemeClr val="tx1"/>
                        </a:solidFill>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500" kern="1200" baseline="0" dirty="0" smtClean="0">
                          <a:solidFill>
                            <a:schemeClr val="tx1"/>
                          </a:solidFill>
                          <a:effectLst/>
                          <a:latin typeface="Avenir Book" charset="0"/>
                          <a:ea typeface="Avenir Book" charset="0"/>
                          <a:cs typeface="Avenir Book" charset="0"/>
                        </a:rPr>
                        <a:t>Building power and social movement through community organizing and leadership development of the most marginalized women and girls</a:t>
                      </a:r>
                      <a:endParaRPr lang="en-US" sz="1500" kern="1200" baseline="0" dirty="0">
                        <a:solidFill>
                          <a:schemeClr val="tx1"/>
                        </a:solidFill>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r>
              <a:tr h="600075">
                <a:tc>
                  <a:txBody>
                    <a:bodyPr/>
                    <a:lstStyle/>
                    <a:p>
                      <a:pPr rtl="0" fontAlgn="t">
                        <a:spcBef>
                          <a:spcPts val="0"/>
                        </a:spcBef>
                        <a:spcAft>
                          <a:spcPts val="0"/>
                        </a:spcAft>
                      </a:pPr>
                      <a:r>
                        <a:rPr lang="en-US" sz="1500" b="1" dirty="0" smtClean="0">
                          <a:effectLst/>
                          <a:latin typeface="Avenir Book" charset="0"/>
                          <a:ea typeface="Avenir Book" charset="0"/>
                          <a:cs typeface="Avenir Book" charset="0"/>
                        </a:rPr>
                        <a:t>Constituents</a:t>
                      </a:r>
                      <a:endParaRPr lang="en-US" sz="1500" b="1" dirty="0">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500" kern="1200" baseline="0" dirty="0" smtClean="0">
                          <a:solidFill>
                            <a:schemeClr val="tx1"/>
                          </a:solidFill>
                          <a:effectLst/>
                          <a:latin typeface="Avenir Book" charset="0"/>
                          <a:ea typeface="Avenir Book" charset="0"/>
                          <a:cs typeface="Avenir Book" charset="0"/>
                        </a:rPr>
                        <a:t>Patients</a:t>
                      </a:r>
                      <a:endParaRPr lang="en-US" sz="1500" kern="1200" baseline="0" dirty="0">
                        <a:solidFill>
                          <a:schemeClr val="tx1"/>
                        </a:solidFill>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500" kern="1200" baseline="0" dirty="0" smtClean="0">
                          <a:solidFill>
                            <a:schemeClr val="tx1"/>
                          </a:solidFill>
                          <a:effectLst/>
                          <a:latin typeface="Avenir Book" charset="0"/>
                          <a:ea typeface="Avenir Book" charset="0"/>
                          <a:cs typeface="Avenir Book" charset="0"/>
                        </a:rPr>
                        <a:t>Women as advocates</a:t>
                      </a:r>
                      <a:endParaRPr lang="en-US" sz="1500" kern="1200" baseline="0" dirty="0">
                        <a:solidFill>
                          <a:schemeClr val="tx1"/>
                        </a:solidFill>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500" kern="1200" baseline="0" dirty="0" smtClean="0">
                          <a:solidFill>
                            <a:schemeClr val="tx1"/>
                          </a:solidFill>
                          <a:effectLst/>
                          <a:latin typeface="Avenir Book" charset="0"/>
                          <a:ea typeface="Avenir Book" charset="0"/>
                          <a:cs typeface="Avenir Book" charset="0"/>
                        </a:rPr>
                        <a:t>Women and their communities</a:t>
                      </a:r>
                      <a:endParaRPr lang="en-US" sz="1500" kern="1200" baseline="0" dirty="0">
                        <a:solidFill>
                          <a:schemeClr val="tx1"/>
                        </a:solidFill>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r>
              <a:tr h="828675">
                <a:tc>
                  <a:txBody>
                    <a:bodyPr/>
                    <a:lstStyle/>
                    <a:p>
                      <a:pPr rtl="0" fontAlgn="t">
                        <a:spcBef>
                          <a:spcPts val="0"/>
                        </a:spcBef>
                        <a:spcAft>
                          <a:spcPts val="0"/>
                        </a:spcAft>
                      </a:pPr>
                      <a:r>
                        <a:rPr lang="en-US" sz="1500" b="1" dirty="0" smtClean="0">
                          <a:effectLst/>
                          <a:latin typeface="Avenir Book" charset="0"/>
                          <a:ea typeface="Avenir Book" charset="0"/>
                          <a:cs typeface="Avenir Book" charset="0"/>
                        </a:rPr>
                        <a:t>Key Players</a:t>
                      </a:r>
                      <a:endParaRPr lang="en-US" sz="1500" b="1" dirty="0">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500" kern="1200" baseline="0" dirty="0" smtClean="0">
                          <a:solidFill>
                            <a:schemeClr val="tx1"/>
                          </a:solidFill>
                          <a:effectLst/>
                          <a:latin typeface="Avenir Book" charset="0"/>
                          <a:ea typeface="Avenir Book" charset="0"/>
                          <a:cs typeface="Avenir Book" charset="0"/>
                        </a:rPr>
                        <a:t>Healthcare providers</a:t>
                      </a:r>
                      <a:endParaRPr lang="en-US" sz="1500" kern="1200" baseline="0" dirty="0">
                        <a:solidFill>
                          <a:schemeClr val="tx1"/>
                        </a:solidFill>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500" kern="1200" baseline="0" dirty="0" smtClean="0">
                          <a:solidFill>
                            <a:schemeClr val="tx1"/>
                          </a:solidFill>
                          <a:effectLst/>
                          <a:latin typeface="Avenir Book" charset="0"/>
                          <a:ea typeface="Avenir Book" charset="0"/>
                          <a:cs typeface="Avenir Book" charset="0"/>
                        </a:rPr>
                        <a:t>Advocates, legal experts, policymakers, and elected officials</a:t>
                      </a:r>
                      <a:endParaRPr lang="en-US" sz="1500" kern="1200" baseline="0" dirty="0">
                        <a:solidFill>
                          <a:schemeClr val="tx1"/>
                        </a:solidFill>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500" kern="1200" baseline="0" dirty="0" smtClean="0">
                          <a:solidFill>
                            <a:schemeClr val="tx1"/>
                          </a:solidFill>
                          <a:effectLst/>
                          <a:latin typeface="Avenir Book" charset="0"/>
                          <a:ea typeface="Avenir Book" charset="0"/>
                          <a:cs typeface="Avenir Book" charset="0"/>
                        </a:rPr>
                        <a:t>Social justice organizers</a:t>
                      </a:r>
                      <a:endParaRPr lang="en-US" sz="1500" kern="1200" baseline="0" dirty="0">
                        <a:solidFill>
                          <a:schemeClr val="tx1"/>
                        </a:solidFill>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r>
              <a:tr h="1057275">
                <a:tc>
                  <a:txBody>
                    <a:bodyPr/>
                    <a:lstStyle/>
                    <a:p>
                      <a:pPr rtl="0" fontAlgn="t">
                        <a:spcBef>
                          <a:spcPts val="0"/>
                        </a:spcBef>
                        <a:spcAft>
                          <a:spcPts val="0"/>
                        </a:spcAft>
                      </a:pPr>
                      <a:r>
                        <a:rPr lang="en-US" sz="1500" b="1" dirty="0" smtClean="0">
                          <a:effectLst/>
                          <a:latin typeface="Avenir Book" charset="0"/>
                          <a:ea typeface="Avenir Book" charset="0"/>
                          <a:cs typeface="Avenir Book" charset="0"/>
                        </a:rPr>
                        <a:t>Challenges &amp; Limitations</a:t>
                      </a:r>
                      <a:endParaRPr lang="en-US" sz="1500" b="1" dirty="0">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500" kern="1200" baseline="0" dirty="0" smtClean="0">
                          <a:solidFill>
                            <a:schemeClr val="tx1"/>
                          </a:solidFill>
                          <a:effectLst/>
                          <a:latin typeface="Avenir Book" charset="0"/>
                          <a:ea typeface="Avenir Book" charset="0"/>
                          <a:cs typeface="Avenir Book" charset="0"/>
                        </a:rPr>
                        <a:t>Individual level, does not address root causes, resource intensive</a:t>
                      </a:r>
                      <a:endParaRPr lang="en-US" sz="1500" kern="1200" baseline="0" dirty="0">
                        <a:solidFill>
                          <a:schemeClr val="tx1"/>
                        </a:solidFill>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500" kern="1200" baseline="0" dirty="0" smtClean="0">
                          <a:solidFill>
                            <a:schemeClr val="tx1"/>
                          </a:solidFill>
                          <a:effectLst/>
                          <a:latin typeface="Avenir Book" charset="0"/>
                          <a:ea typeface="Avenir Book" charset="0"/>
                          <a:cs typeface="Avenir Book" charset="0"/>
                        </a:rPr>
                        <a:t>Rooted in neoliberal notion of individual choice, assumes access to and belief in the political system</a:t>
                      </a:r>
                      <a:endParaRPr lang="en-US" sz="1500" kern="1200" baseline="0" dirty="0">
                        <a:solidFill>
                          <a:schemeClr val="tx1"/>
                        </a:solidFill>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500" kern="1200" baseline="0" dirty="0" smtClean="0">
                          <a:solidFill>
                            <a:schemeClr val="tx1"/>
                          </a:solidFill>
                          <a:effectLst/>
                          <a:latin typeface="Avenir Book" charset="0"/>
                          <a:ea typeface="Avenir Book" charset="0"/>
                          <a:cs typeface="Avenir Book" charset="0"/>
                        </a:rPr>
                        <a:t>Requires significant investment of resources into building constituent power</a:t>
                      </a:r>
                      <a:endParaRPr lang="en-US" sz="1500" kern="1200" baseline="0" dirty="0">
                        <a:solidFill>
                          <a:schemeClr val="tx1"/>
                        </a:solidFill>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1" y="913285"/>
            <a:ext cx="138564"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050"/>
          </a:p>
        </p:txBody>
      </p:sp>
      <p:sp>
        <p:nvSpPr>
          <p:cNvPr id="3" name="TextBox 2"/>
          <p:cNvSpPr txBox="1"/>
          <p:nvPr/>
        </p:nvSpPr>
        <p:spPr>
          <a:xfrm>
            <a:off x="39872" y="5778559"/>
            <a:ext cx="9064257" cy="415498"/>
          </a:xfrm>
          <a:prstGeom prst="rect">
            <a:avLst/>
          </a:prstGeom>
          <a:noFill/>
        </p:spPr>
        <p:txBody>
          <a:bodyPr wrap="square" rtlCol="0">
            <a:spAutoFit/>
          </a:bodyPr>
          <a:lstStyle/>
          <a:p>
            <a:pPr algn="ctr"/>
            <a:r>
              <a:rPr lang="en-US" sz="1050" dirty="0">
                <a:latin typeface="Avenir Book" charset="0"/>
                <a:ea typeface="Avenir Book" charset="0"/>
                <a:cs typeface="Avenir Book" charset="0"/>
              </a:rPr>
              <a:t>Based on </a:t>
            </a:r>
            <a:r>
              <a:rPr lang="en-US" sz="1050" i="1" dirty="0">
                <a:latin typeface="Avenir Book" charset="0"/>
                <a:ea typeface="Avenir Book" charset="0"/>
                <a:cs typeface="Avenir Book" charset="0"/>
              </a:rPr>
              <a:t>A New Vision for advancing our movement for reproductive health, reproductive rights, and reproductive justice</a:t>
            </a:r>
            <a:r>
              <a:rPr lang="en-US" sz="1050" dirty="0">
                <a:latin typeface="Avenir Book" charset="0"/>
                <a:ea typeface="Avenir Book" charset="0"/>
                <a:cs typeface="Avenir Book" charset="0"/>
              </a:rPr>
              <a:t> by Asian Communities for Reproductive Justice (now Forward Together). 2005. http://strongfamiliesmovement.org/assets/docs/ACRJ-A-New-Vision.pdf</a:t>
            </a:r>
          </a:p>
        </p:txBody>
      </p:sp>
      <p:sp>
        <p:nvSpPr>
          <p:cNvPr id="7" name="Slide Number Placeholder 3"/>
          <p:cNvSpPr>
            <a:spLocks noGrp="1"/>
          </p:cNvSpPr>
          <p:nvPr>
            <p:ph type="sldNum" idx="12"/>
          </p:nvPr>
        </p:nvSpPr>
        <p:spPr>
          <a:xfrm>
            <a:off x="8229600" y="6356350"/>
            <a:ext cx="457200" cy="365125"/>
          </a:xfrm>
        </p:spPr>
        <p:txBody>
          <a:bodyPr/>
          <a:lstStyle/>
          <a:p>
            <a:pPr marL="0" marR="0" lvl="0" indent="0" rtl="0">
              <a:spcBef>
                <a:spcPts val="0"/>
              </a:spcBef>
              <a:buSzPct val="25000"/>
              <a:buNone/>
            </a:pPr>
            <a:r>
              <a:rPr lang="en-US" sz="1000" dirty="0" smtClean="0">
                <a:solidFill>
                  <a:schemeClr val="lt1"/>
                </a:solidFill>
                <a:latin typeface="Avenir Book" charset="0"/>
                <a:ea typeface="Avenir Book" charset="0"/>
                <a:cs typeface="Avenir Book" charset="0"/>
              </a:rPr>
              <a:t>6</a:t>
            </a:r>
            <a:endParaRPr lang="en-US" sz="1000" b="0" i="0" u="none" strike="noStrike" cap="none" dirty="0">
              <a:solidFill>
                <a:schemeClr val="lt1"/>
              </a:solidFill>
              <a:latin typeface="Avenir Book" charset="0"/>
              <a:ea typeface="Avenir Book" charset="0"/>
              <a:cs typeface="Avenir Book" charset="0"/>
              <a:sym typeface="Arial"/>
            </a:endParaRPr>
          </a:p>
        </p:txBody>
      </p:sp>
      <p:sp>
        <p:nvSpPr>
          <p:cNvPr id="8" name="Date Placeholder 3"/>
          <p:cNvSpPr>
            <a:spLocks noGrp="1"/>
          </p:cNvSpPr>
          <p:nvPr>
            <p:ph type="dt" idx="10"/>
          </p:nvPr>
        </p:nvSpPr>
        <p:spPr>
          <a:xfrm>
            <a:off x="3796019" y="6411347"/>
            <a:ext cx="1780562" cy="365125"/>
          </a:xfrm>
        </p:spPr>
        <p:txBody>
          <a:bodyPr/>
          <a:lstStyle/>
          <a:p>
            <a:pPr algn="ctr"/>
            <a:r>
              <a:rPr lang="en-US" dirty="0" smtClean="0">
                <a:latin typeface="Avenir Book" charset="0"/>
                <a:ea typeface="Avenir Book" charset="0"/>
                <a:cs typeface="Avenir Book" charset="0"/>
              </a:rPr>
              <a:t>October 30, 2017</a:t>
            </a:r>
            <a:endParaRPr lang="en-US" dirty="0">
              <a:latin typeface="Avenir Book" charset="0"/>
              <a:ea typeface="Avenir Book" charset="0"/>
              <a:cs typeface="Avenir Book" charset="0"/>
            </a:endParaRPr>
          </a:p>
        </p:txBody>
      </p:sp>
    </p:spTree>
    <p:extLst>
      <p:ext uri="{BB962C8B-B14F-4D97-AF65-F5344CB8AC3E}">
        <p14:creationId xmlns:p14="http://schemas.microsoft.com/office/powerpoint/2010/main" val="13952189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venir Book" charset="0"/>
                <a:ea typeface="Avenir Book" charset="0"/>
                <a:cs typeface="Avenir Book" charset="0"/>
              </a:rPr>
              <a:t>Map</a:t>
            </a:r>
            <a:endParaRPr lang="en-US" dirty="0">
              <a:latin typeface="Avenir Book" charset="0"/>
              <a:ea typeface="Avenir Book" charset="0"/>
              <a:cs typeface="Avenir Book" charset="0"/>
            </a:endParaRPr>
          </a:p>
        </p:txBody>
      </p:sp>
      <p:sp>
        <p:nvSpPr>
          <p:cNvPr id="4" name="Slide Number Placeholder 3"/>
          <p:cNvSpPr>
            <a:spLocks noGrp="1"/>
          </p:cNvSpPr>
          <p:nvPr>
            <p:ph type="sldNum" idx="12"/>
          </p:nvPr>
        </p:nvSpPr>
        <p:spPr/>
        <p:txBody>
          <a:bodyPr/>
          <a:lstStyle/>
          <a:p>
            <a:pPr marL="0" marR="0" lvl="0" indent="0" rtl="0">
              <a:spcBef>
                <a:spcPts val="0"/>
              </a:spcBef>
              <a:buSzPct val="25000"/>
              <a:buNone/>
            </a:pPr>
            <a:fld id="{00000000-1234-1234-1234-123412341234}" type="slidenum">
              <a:rPr lang="en-US" sz="1000" b="0" i="0" u="none" strike="noStrike" cap="none" smtClean="0">
                <a:solidFill>
                  <a:schemeClr val="lt1"/>
                </a:solidFill>
                <a:latin typeface="Avenir Book" charset="0"/>
                <a:ea typeface="Avenir Book" charset="0"/>
                <a:cs typeface="Avenir Book" charset="0"/>
                <a:sym typeface="Arial"/>
              </a:rPr>
              <a:pPr marL="0" marR="0" lvl="0" indent="0" rtl="0">
                <a:spcBef>
                  <a:spcPts val="0"/>
                </a:spcBef>
                <a:buSzPct val="25000"/>
                <a:buNone/>
              </a:pPr>
              <a:t>18</a:t>
            </a:fld>
            <a:endParaRPr lang="en-US" sz="1000" b="0" i="0" u="none" strike="noStrike" cap="none" dirty="0">
              <a:solidFill>
                <a:schemeClr val="lt1"/>
              </a:solidFill>
              <a:latin typeface="Avenir Book" charset="0"/>
              <a:ea typeface="Avenir Book" charset="0"/>
              <a:cs typeface="Avenir Book" charset="0"/>
              <a:sym typeface="Arial"/>
            </a:endParaRPr>
          </a:p>
        </p:txBody>
      </p:sp>
      <p:sp>
        <p:nvSpPr>
          <p:cNvPr id="5" name="Date Placeholder 3"/>
          <p:cNvSpPr>
            <a:spLocks noGrp="1"/>
          </p:cNvSpPr>
          <p:nvPr>
            <p:ph type="dt" idx="10"/>
          </p:nvPr>
        </p:nvSpPr>
        <p:spPr>
          <a:xfrm>
            <a:off x="1600199" y="6356350"/>
            <a:ext cx="1780562" cy="365125"/>
          </a:xfrm>
        </p:spPr>
        <p:txBody>
          <a:bodyPr/>
          <a:lstStyle/>
          <a:p>
            <a:r>
              <a:rPr lang="en-US" dirty="0" smtClean="0">
                <a:latin typeface="Avenir Book" charset="0"/>
                <a:ea typeface="Avenir Book" charset="0"/>
                <a:cs typeface="Avenir Book" charset="0"/>
              </a:rPr>
              <a:t>Sept. 9, 2017</a:t>
            </a:r>
            <a:endParaRPr lang="en-US" dirty="0">
              <a:latin typeface="Avenir Book" charset="0"/>
              <a:ea typeface="Avenir Book" charset="0"/>
              <a:cs typeface="Avenir Book"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3650" y="1184274"/>
            <a:ext cx="6616700" cy="4962525"/>
          </a:xfrm>
          <a:prstGeom prst="rect">
            <a:avLst/>
          </a:prstGeom>
        </p:spPr>
      </p:pic>
    </p:spTree>
    <p:extLst>
      <p:ext uri="{BB962C8B-B14F-4D97-AF65-F5344CB8AC3E}">
        <p14:creationId xmlns:p14="http://schemas.microsoft.com/office/powerpoint/2010/main" val="5372504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venir Book" charset="0"/>
                <a:ea typeface="Avenir Book" charset="0"/>
                <a:cs typeface="Avenir Book" charset="0"/>
              </a:rPr>
              <a:t>Closing Reflection</a:t>
            </a:r>
            <a:endParaRPr lang="en-US" dirty="0">
              <a:latin typeface="Avenir Book" charset="0"/>
              <a:ea typeface="Avenir Book" charset="0"/>
              <a:cs typeface="Avenir Book" charset="0"/>
            </a:endParaRPr>
          </a:p>
        </p:txBody>
      </p:sp>
      <p:sp>
        <p:nvSpPr>
          <p:cNvPr id="3" name="Text Placeholder 2"/>
          <p:cNvSpPr>
            <a:spLocks noGrp="1"/>
          </p:cNvSpPr>
          <p:nvPr>
            <p:ph type="body" idx="1"/>
          </p:nvPr>
        </p:nvSpPr>
        <p:spPr/>
        <p:txBody>
          <a:bodyPr/>
          <a:lstStyle/>
          <a:p>
            <a:pPr lvl="0" indent="-231140">
              <a:spcAft>
                <a:spcPts val="1800"/>
              </a:spcAft>
            </a:pPr>
            <a:r>
              <a:rPr lang="en-US" dirty="0">
                <a:latin typeface="Avenir Book" charset="0"/>
                <a:ea typeface="Avenir Book" charset="0"/>
                <a:cs typeface="Avenir Book" charset="0"/>
              </a:rPr>
              <a:t>What is one lesson or new way of thinking I am taking away from this session?</a:t>
            </a:r>
          </a:p>
          <a:p>
            <a:pPr lvl="0" indent="-231140">
              <a:spcAft>
                <a:spcPts val="1800"/>
              </a:spcAft>
            </a:pPr>
            <a:r>
              <a:rPr lang="en-US" dirty="0">
                <a:latin typeface="Avenir Book" charset="0"/>
                <a:ea typeface="Avenir Book" charset="0"/>
                <a:cs typeface="Avenir Book" charset="0"/>
              </a:rPr>
              <a:t>What is one next step I will take to develop my ability to resource my work more effectively?</a:t>
            </a:r>
          </a:p>
          <a:p>
            <a:endParaRPr lang="en-US" dirty="0">
              <a:latin typeface="Avenir Book" charset="0"/>
              <a:ea typeface="Avenir Book" charset="0"/>
              <a:cs typeface="Avenir Book" charset="0"/>
            </a:endParaRPr>
          </a:p>
        </p:txBody>
      </p:sp>
      <p:sp>
        <p:nvSpPr>
          <p:cNvPr id="4" name="Slide Number Placeholder 3"/>
          <p:cNvSpPr>
            <a:spLocks noGrp="1"/>
          </p:cNvSpPr>
          <p:nvPr>
            <p:ph type="sldNum" idx="12"/>
          </p:nvPr>
        </p:nvSpPr>
        <p:spPr/>
        <p:txBody>
          <a:bodyPr/>
          <a:lstStyle/>
          <a:p>
            <a:pPr marL="0" marR="0" lvl="0" indent="0" rtl="0">
              <a:spcBef>
                <a:spcPts val="0"/>
              </a:spcBef>
              <a:buSzPct val="25000"/>
              <a:buNone/>
            </a:pPr>
            <a:fld id="{00000000-1234-1234-1234-123412341234}" type="slidenum">
              <a:rPr lang="en-US" sz="1000" b="0" i="0" u="none" strike="noStrike" cap="none" smtClean="0">
                <a:solidFill>
                  <a:schemeClr val="lt1"/>
                </a:solidFill>
                <a:latin typeface="Avenir Book" charset="0"/>
                <a:ea typeface="Avenir Book" charset="0"/>
                <a:cs typeface="Avenir Book" charset="0"/>
                <a:sym typeface="Arial"/>
              </a:rPr>
              <a:pPr marL="0" marR="0" lvl="0" indent="0" rtl="0">
                <a:spcBef>
                  <a:spcPts val="0"/>
                </a:spcBef>
                <a:buSzPct val="25000"/>
                <a:buNone/>
              </a:pPr>
              <a:t>19</a:t>
            </a:fld>
            <a:endParaRPr lang="en-US" sz="1000" b="0" i="0" u="none" strike="noStrike" cap="none" dirty="0">
              <a:solidFill>
                <a:schemeClr val="lt1"/>
              </a:solidFill>
              <a:latin typeface="Avenir Book" charset="0"/>
              <a:ea typeface="Avenir Book" charset="0"/>
              <a:cs typeface="Avenir Book" charset="0"/>
              <a:sym typeface="Arial"/>
            </a:endParaRPr>
          </a:p>
        </p:txBody>
      </p:sp>
      <p:sp>
        <p:nvSpPr>
          <p:cNvPr id="5" name="Date Placeholder 3"/>
          <p:cNvSpPr>
            <a:spLocks noGrp="1"/>
          </p:cNvSpPr>
          <p:nvPr>
            <p:ph type="dt" idx="10"/>
          </p:nvPr>
        </p:nvSpPr>
        <p:spPr>
          <a:xfrm>
            <a:off x="1600199" y="6356350"/>
            <a:ext cx="1780562" cy="365125"/>
          </a:xfrm>
        </p:spPr>
        <p:txBody>
          <a:bodyPr/>
          <a:lstStyle/>
          <a:p>
            <a:r>
              <a:rPr lang="en-US" dirty="0" smtClean="0">
                <a:latin typeface="Avenir Book" charset="0"/>
                <a:ea typeface="Avenir Book" charset="0"/>
                <a:cs typeface="Avenir Book" charset="0"/>
              </a:rPr>
              <a:t>Sept. 9, 2017</a:t>
            </a:r>
            <a:endParaRPr lang="en-US" dirty="0">
              <a:latin typeface="Avenir Book" charset="0"/>
              <a:ea typeface="Avenir Book" charset="0"/>
              <a:cs typeface="Avenir Book" charset="0"/>
            </a:endParaRPr>
          </a:p>
        </p:txBody>
      </p:sp>
    </p:spTree>
    <p:extLst>
      <p:ext uri="{BB962C8B-B14F-4D97-AF65-F5344CB8AC3E}">
        <p14:creationId xmlns:p14="http://schemas.microsoft.com/office/powerpoint/2010/main" val="1666717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904322"/>
          </a:xfrm>
        </p:spPr>
        <p:txBody>
          <a:bodyPr/>
          <a:lstStyle/>
          <a:p>
            <a:r>
              <a:rPr lang="en-US" sz="4800" dirty="0" smtClean="0">
                <a:latin typeface="Arial" charset="0"/>
                <a:ea typeface="Arial" charset="0"/>
                <a:cs typeface="Arial" charset="0"/>
              </a:rPr>
              <a:t>CONVERGE</a:t>
            </a:r>
            <a:r>
              <a:rPr lang="en-US" dirty="0" smtClean="0">
                <a:latin typeface="Avenir Book" charset="0"/>
                <a:ea typeface="Avenir Book" charset="0"/>
                <a:cs typeface="Avenir Book" charset="0"/>
              </a:rPr>
              <a:t> </a:t>
            </a:r>
            <a:endParaRPr lang="en-US" dirty="0">
              <a:latin typeface="Avenir Book" charset="0"/>
              <a:ea typeface="Avenir Book" charset="0"/>
              <a:cs typeface="Avenir Book" charset="0"/>
            </a:endParaRPr>
          </a:p>
        </p:txBody>
      </p:sp>
      <p:sp>
        <p:nvSpPr>
          <p:cNvPr id="7" name="Content Placeholder 6"/>
          <p:cNvSpPr>
            <a:spLocks noGrp="1"/>
          </p:cNvSpPr>
          <p:nvPr>
            <p:ph type="subTitle" idx="1"/>
          </p:nvPr>
        </p:nvSpPr>
        <p:spPr>
          <a:xfrm>
            <a:off x="685800" y="3384884"/>
            <a:ext cx="7772400" cy="2253916"/>
          </a:xfrm>
        </p:spPr>
        <p:txBody>
          <a:bodyPr>
            <a:normAutofit lnSpcReduction="10000"/>
          </a:bodyPr>
          <a:lstStyle/>
          <a:p>
            <a:r>
              <a:rPr lang="en-US" sz="3600" b="1" dirty="0" smtClean="0">
                <a:latin typeface="Avenir Book" charset="0"/>
                <a:ea typeface="Avenir Book" charset="0"/>
                <a:cs typeface="Avenir Book" charset="0"/>
              </a:rPr>
              <a:t>is </a:t>
            </a:r>
            <a:r>
              <a:rPr lang="en-US" sz="3600" b="1" dirty="0">
                <a:latin typeface="Avenir Book" charset="0"/>
                <a:ea typeface="Avenir Book" charset="0"/>
                <a:cs typeface="Avenir Book" charset="0"/>
              </a:rPr>
              <a:t>a values-based </a:t>
            </a:r>
            <a:r>
              <a:rPr lang="en-US" sz="3600" b="1" dirty="0" smtClean="0">
                <a:latin typeface="Avenir Book" charset="0"/>
                <a:ea typeface="Avenir Book" charset="0"/>
                <a:cs typeface="Avenir Book" charset="0"/>
              </a:rPr>
              <a:t>consulting </a:t>
            </a:r>
            <a:r>
              <a:rPr lang="en-US" sz="3600" b="1" dirty="0">
                <a:latin typeface="Avenir Book" charset="0"/>
                <a:ea typeface="Avenir Book" charset="0"/>
                <a:cs typeface="Avenir Book" charset="0"/>
              </a:rPr>
              <a:t>firm whose mission is to accelerate the creation of a radically just new world where communities of color thrive. </a:t>
            </a:r>
          </a:p>
        </p:txBody>
      </p:sp>
      <p:sp>
        <p:nvSpPr>
          <p:cNvPr id="6" name="Slide Number Placeholder 5"/>
          <p:cNvSpPr>
            <a:spLocks noGrp="1"/>
          </p:cNvSpPr>
          <p:nvPr>
            <p:ph type="sldNum" idx="12"/>
          </p:nvPr>
        </p:nvSpPr>
        <p:spPr/>
        <p:txBody>
          <a:bodyPr/>
          <a:lstStyle/>
          <a:p>
            <a:fld id="{27FB2C1C-C25A-4829-9751-F67C9964A4C9}" type="slidenum">
              <a:rPr lang="en-US" sz="1000" smtClean="0">
                <a:solidFill>
                  <a:schemeClr val="bg1"/>
                </a:solidFill>
                <a:latin typeface="Avenir Book" charset="0"/>
                <a:ea typeface="Avenir Book" charset="0"/>
                <a:cs typeface="Avenir Book" charset="0"/>
              </a:rPr>
              <a:pPr/>
              <a:t>2</a:t>
            </a:fld>
            <a:endParaRPr lang="en-US" sz="1000" dirty="0">
              <a:solidFill>
                <a:schemeClr val="bg1"/>
              </a:solidFill>
              <a:latin typeface="Avenir Book" charset="0"/>
              <a:ea typeface="Avenir Book" charset="0"/>
              <a:cs typeface="Avenir Book" charset="0"/>
            </a:endParaRPr>
          </a:p>
        </p:txBody>
      </p:sp>
    </p:spTree>
    <p:extLst>
      <p:ext uri="{BB962C8B-B14F-4D97-AF65-F5344CB8AC3E}">
        <p14:creationId xmlns:p14="http://schemas.microsoft.com/office/powerpoint/2010/main" val="313548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venir Book" charset="0"/>
                <a:ea typeface="Avenir Book" charset="0"/>
                <a:cs typeface="Avenir Book" charset="0"/>
              </a:rPr>
              <a:t>Objectives</a:t>
            </a:r>
            <a:endParaRPr lang="en-US" dirty="0">
              <a:latin typeface="Avenir Book" charset="0"/>
              <a:ea typeface="Avenir Book" charset="0"/>
              <a:cs typeface="Avenir Book" charset="0"/>
            </a:endParaRPr>
          </a:p>
        </p:txBody>
      </p:sp>
      <p:sp>
        <p:nvSpPr>
          <p:cNvPr id="7" name="Content Placeholder 6"/>
          <p:cNvSpPr>
            <a:spLocks noGrp="1"/>
          </p:cNvSpPr>
          <p:nvPr>
            <p:ph idx="1"/>
          </p:nvPr>
        </p:nvSpPr>
        <p:spPr>
          <a:xfrm>
            <a:off x="457200" y="1432878"/>
            <a:ext cx="8458200" cy="4702879"/>
          </a:xfrm>
        </p:spPr>
        <p:txBody>
          <a:bodyPr>
            <a:normAutofit/>
          </a:bodyPr>
          <a:lstStyle/>
          <a:p>
            <a:pPr marL="203200" indent="0">
              <a:buNone/>
            </a:pPr>
            <a:r>
              <a:rPr lang="en-US" sz="2800" dirty="0" smtClean="0">
                <a:latin typeface="Avenir Book" charset="0"/>
                <a:ea typeface="Avenir Book" charset="0"/>
                <a:cs typeface="Avenir Book" charset="0"/>
              </a:rPr>
              <a:t>To </a:t>
            </a:r>
            <a:r>
              <a:rPr lang="en-US" sz="2800" dirty="0">
                <a:latin typeface="Avenir Book" charset="0"/>
                <a:ea typeface="Avenir Book" charset="0"/>
                <a:cs typeface="Avenir Book" charset="0"/>
              </a:rPr>
              <a:t>provide </a:t>
            </a:r>
            <a:r>
              <a:rPr lang="en-US" sz="2800" dirty="0" smtClean="0">
                <a:latin typeface="Avenir Book" charset="0"/>
                <a:ea typeface="Avenir Book" charset="0"/>
                <a:cs typeface="Avenir Book" charset="0"/>
              </a:rPr>
              <a:t>HIVE </a:t>
            </a:r>
            <a:r>
              <a:rPr lang="en-US" sz="2800" dirty="0">
                <a:latin typeface="Avenir Book" charset="0"/>
                <a:ea typeface="Avenir Book" charset="0"/>
                <a:cs typeface="Avenir Book" charset="0"/>
              </a:rPr>
              <a:t>leadership development program </a:t>
            </a:r>
            <a:r>
              <a:rPr lang="en-US" sz="2800" dirty="0" smtClean="0">
                <a:latin typeface="Avenir Book" charset="0"/>
                <a:ea typeface="Avenir Book" charset="0"/>
                <a:cs typeface="Avenir Book" charset="0"/>
              </a:rPr>
              <a:t>participants with:</a:t>
            </a:r>
            <a:endParaRPr lang="en-US" sz="2800" dirty="0">
              <a:latin typeface="Avenir Book" charset="0"/>
              <a:ea typeface="Avenir Book" charset="0"/>
              <a:cs typeface="Avenir Book" charset="0"/>
            </a:endParaRPr>
          </a:p>
          <a:p>
            <a:pPr lvl="0" indent="-231140">
              <a:spcBef>
                <a:spcPts val="1800"/>
              </a:spcBef>
            </a:pPr>
            <a:r>
              <a:rPr lang="en-US" sz="2800" dirty="0" smtClean="0">
                <a:latin typeface="Avenir Book" charset="0"/>
                <a:ea typeface="Avenir Book" charset="0"/>
                <a:cs typeface="Avenir Book" charset="0"/>
              </a:rPr>
              <a:t>A </a:t>
            </a:r>
            <a:r>
              <a:rPr lang="en-US" sz="2800" dirty="0">
                <a:latin typeface="Avenir Book" charset="0"/>
                <a:ea typeface="Avenir Book" charset="0"/>
                <a:cs typeface="Avenir Book" charset="0"/>
              </a:rPr>
              <a:t>contextual understanding </a:t>
            </a:r>
            <a:r>
              <a:rPr lang="en-US" sz="2800" dirty="0" smtClean="0">
                <a:latin typeface="Avenir Book" charset="0"/>
                <a:ea typeface="Avenir Book" charset="0"/>
                <a:cs typeface="Avenir Book" charset="0"/>
              </a:rPr>
              <a:t>of current </a:t>
            </a:r>
            <a:r>
              <a:rPr lang="en-US" sz="2800" dirty="0">
                <a:latin typeface="Avenir Book" charset="0"/>
                <a:ea typeface="Avenir Book" charset="0"/>
                <a:cs typeface="Avenir Book" charset="0"/>
              </a:rPr>
              <a:t>trends in philanthropic support for social justice work in the Deep South;</a:t>
            </a:r>
          </a:p>
          <a:p>
            <a:pPr lvl="0" indent="-231140">
              <a:spcBef>
                <a:spcPts val="1800"/>
              </a:spcBef>
            </a:pPr>
            <a:r>
              <a:rPr lang="en-US" sz="2800" dirty="0" smtClean="0">
                <a:latin typeface="Avenir Book" charset="0"/>
                <a:ea typeface="Avenir Book" charset="0"/>
                <a:cs typeface="Avenir Book" charset="0"/>
              </a:rPr>
              <a:t>A </a:t>
            </a:r>
            <a:r>
              <a:rPr lang="en-US" sz="2800" dirty="0">
                <a:latin typeface="Avenir Book" charset="0"/>
                <a:ea typeface="Avenir Book" charset="0"/>
                <a:cs typeface="Avenir Book" charset="0"/>
              </a:rPr>
              <a:t>deeper analysis of how to generate resources to sustain reproductive </a:t>
            </a:r>
            <a:r>
              <a:rPr lang="en-US" sz="2800" dirty="0" smtClean="0">
                <a:latin typeface="Avenir Book" charset="0"/>
                <a:ea typeface="Avenir Book" charset="0"/>
                <a:cs typeface="Avenir Book" charset="0"/>
              </a:rPr>
              <a:t>health, rights and justice </a:t>
            </a:r>
            <a:r>
              <a:rPr lang="en-US" sz="2800" dirty="0">
                <a:latin typeface="Avenir Book" charset="0"/>
                <a:ea typeface="Avenir Book" charset="0"/>
                <a:cs typeface="Avenir Book" charset="0"/>
              </a:rPr>
              <a:t>work in Louisiana in the current political </a:t>
            </a:r>
            <a:r>
              <a:rPr lang="en-US" sz="2800" dirty="0" smtClean="0">
                <a:latin typeface="Avenir Book" charset="0"/>
                <a:ea typeface="Avenir Book" charset="0"/>
                <a:cs typeface="Avenir Book" charset="0"/>
              </a:rPr>
              <a:t>environment.</a:t>
            </a:r>
            <a:endParaRPr lang="en-US" sz="2800" dirty="0">
              <a:latin typeface="Avenir Book" charset="0"/>
              <a:ea typeface="Avenir Book" charset="0"/>
              <a:cs typeface="Avenir Book" charset="0"/>
            </a:endParaRPr>
          </a:p>
        </p:txBody>
      </p:sp>
      <p:sp>
        <p:nvSpPr>
          <p:cNvPr id="6" name="Slide Number Placeholder 5"/>
          <p:cNvSpPr>
            <a:spLocks noGrp="1"/>
          </p:cNvSpPr>
          <p:nvPr>
            <p:ph type="sldNum" sz="quarter" idx="12"/>
          </p:nvPr>
        </p:nvSpPr>
        <p:spPr/>
        <p:txBody>
          <a:bodyPr/>
          <a:lstStyle/>
          <a:p>
            <a:fld id="{27FB2C1C-C25A-4829-9751-F67C9964A4C9}" type="slidenum">
              <a:rPr lang="en-US" sz="1000" smtClean="0">
                <a:solidFill>
                  <a:schemeClr val="bg1"/>
                </a:solidFill>
                <a:latin typeface="Avenir Book" charset="0"/>
                <a:ea typeface="Avenir Book" charset="0"/>
                <a:cs typeface="Avenir Book" charset="0"/>
              </a:rPr>
              <a:pPr/>
              <a:t>3</a:t>
            </a:fld>
            <a:endParaRPr lang="en-US" sz="1000" dirty="0">
              <a:solidFill>
                <a:schemeClr val="bg1"/>
              </a:solidFill>
              <a:latin typeface="Avenir Book" charset="0"/>
              <a:ea typeface="Avenir Book" charset="0"/>
              <a:cs typeface="Avenir Book" charset="0"/>
            </a:endParaRPr>
          </a:p>
        </p:txBody>
      </p:sp>
      <p:sp>
        <p:nvSpPr>
          <p:cNvPr id="8" name="Date Placeholder 3"/>
          <p:cNvSpPr>
            <a:spLocks noGrp="1"/>
          </p:cNvSpPr>
          <p:nvPr>
            <p:ph type="dt" idx="10"/>
          </p:nvPr>
        </p:nvSpPr>
        <p:spPr>
          <a:xfrm>
            <a:off x="3796019" y="6411347"/>
            <a:ext cx="1780562" cy="365125"/>
          </a:xfrm>
        </p:spPr>
        <p:txBody>
          <a:bodyPr/>
          <a:lstStyle/>
          <a:p>
            <a:pPr algn="ctr"/>
            <a:r>
              <a:rPr lang="en-US" dirty="0" smtClean="0">
                <a:latin typeface="Avenir Book" charset="0"/>
                <a:ea typeface="Avenir Book" charset="0"/>
                <a:cs typeface="Avenir Book" charset="0"/>
              </a:rPr>
              <a:t>October 30, 2017</a:t>
            </a:r>
            <a:endParaRPr lang="en-US" dirty="0">
              <a:latin typeface="Avenir Book" charset="0"/>
              <a:ea typeface="Avenir Book" charset="0"/>
              <a:cs typeface="Avenir Book" charset="0"/>
            </a:endParaRPr>
          </a:p>
        </p:txBody>
      </p:sp>
    </p:spTree>
    <p:extLst>
      <p:ext uri="{BB962C8B-B14F-4D97-AF65-F5344CB8AC3E}">
        <p14:creationId xmlns:p14="http://schemas.microsoft.com/office/powerpoint/2010/main" val="694384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venir Book" charset="0"/>
                <a:ea typeface="Avenir Book" charset="0"/>
                <a:cs typeface="Avenir Book" charset="0"/>
              </a:rPr>
              <a:t>Agenda</a:t>
            </a:r>
            <a:endParaRPr lang="en-US" dirty="0">
              <a:latin typeface="Avenir Book" charset="0"/>
              <a:ea typeface="Avenir Book" charset="0"/>
              <a:cs typeface="Avenir Book" charset="0"/>
            </a:endParaRPr>
          </a:p>
        </p:txBody>
      </p:sp>
      <p:sp>
        <p:nvSpPr>
          <p:cNvPr id="7" name="Content Placeholder 6"/>
          <p:cNvSpPr>
            <a:spLocks noGrp="1"/>
          </p:cNvSpPr>
          <p:nvPr>
            <p:ph idx="1"/>
          </p:nvPr>
        </p:nvSpPr>
        <p:spPr>
          <a:xfrm>
            <a:off x="457200" y="1432878"/>
            <a:ext cx="8458200" cy="4702879"/>
          </a:xfrm>
        </p:spPr>
        <p:txBody>
          <a:bodyPr>
            <a:normAutofit lnSpcReduction="10000"/>
          </a:bodyPr>
          <a:lstStyle/>
          <a:p>
            <a:pPr marL="717550" indent="-514350">
              <a:spcBef>
                <a:spcPts val="1800"/>
              </a:spcBef>
              <a:buFont typeface="+mj-lt"/>
              <a:buAutoNum type="arabicPeriod"/>
            </a:pPr>
            <a:r>
              <a:rPr lang="en-US" sz="2800" dirty="0" smtClean="0">
                <a:latin typeface="Avenir Book" charset="0"/>
                <a:ea typeface="Avenir Book" charset="0"/>
                <a:cs typeface="Avenir Book" charset="0"/>
              </a:rPr>
              <a:t>Welcome and Introductions</a:t>
            </a:r>
          </a:p>
          <a:p>
            <a:pPr marL="717550" indent="-514350">
              <a:spcBef>
                <a:spcPts val="1800"/>
              </a:spcBef>
              <a:buFont typeface="+mj-lt"/>
              <a:buAutoNum type="arabicPeriod"/>
            </a:pPr>
            <a:r>
              <a:rPr lang="en-US" sz="2800" dirty="0" smtClean="0">
                <a:latin typeface="Avenir Book" charset="0"/>
                <a:ea typeface="Avenir Book" charset="0"/>
                <a:cs typeface="Avenir Book" charset="0"/>
              </a:rPr>
              <a:t>Resourcing Social Justice Work: An Overview</a:t>
            </a:r>
          </a:p>
          <a:p>
            <a:pPr marL="717550" indent="-514350">
              <a:spcBef>
                <a:spcPts val="1800"/>
              </a:spcBef>
              <a:buFont typeface="+mj-lt"/>
              <a:buAutoNum type="arabicPeriod"/>
            </a:pPr>
            <a:r>
              <a:rPr lang="en-US" sz="2800" dirty="0" smtClean="0">
                <a:latin typeface="Avenir Book" charset="0"/>
                <a:ea typeface="Avenir Book" charset="0"/>
                <a:cs typeface="Avenir Book" charset="0"/>
              </a:rPr>
              <a:t>Philanthropic Support of Reproductive Health, Rights and Justice Work</a:t>
            </a:r>
          </a:p>
          <a:p>
            <a:pPr marL="717550" indent="-514350">
              <a:spcBef>
                <a:spcPts val="1800"/>
              </a:spcBef>
              <a:buFont typeface="+mj-lt"/>
              <a:buAutoNum type="arabicPeriod"/>
            </a:pPr>
            <a:r>
              <a:rPr lang="en-US" sz="2800" dirty="0" smtClean="0">
                <a:latin typeface="Avenir Book" charset="0"/>
                <a:ea typeface="Avenir Book" charset="0"/>
                <a:cs typeface="Avenir Book" charset="0"/>
              </a:rPr>
              <a:t>Lunch</a:t>
            </a:r>
          </a:p>
          <a:p>
            <a:pPr marL="717550" indent="-514350">
              <a:spcBef>
                <a:spcPts val="1800"/>
              </a:spcBef>
              <a:buFont typeface="+mj-lt"/>
              <a:buAutoNum type="arabicPeriod"/>
            </a:pPr>
            <a:r>
              <a:rPr lang="en-US" sz="2800" dirty="0" smtClean="0">
                <a:latin typeface="Avenir Book" charset="0"/>
                <a:ea typeface="Avenir Book" charset="0"/>
                <a:cs typeface="Avenir Book" charset="0"/>
              </a:rPr>
              <a:t>Small Group Strategy Sessions</a:t>
            </a:r>
          </a:p>
          <a:p>
            <a:pPr marL="717550" indent="-514350">
              <a:spcBef>
                <a:spcPts val="1800"/>
              </a:spcBef>
              <a:buFont typeface="+mj-lt"/>
              <a:buAutoNum type="arabicPeriod"/>
            </a:pPr>
            <a:r>
              <a:rPr lang="en-US" sz="2800" dirty="0" smtClean="0">
                <a:latin typeface="Avenir Book" charset="0"/>
                <a:ea typeface="Avenir Book" charset="0"/>
                <a:cs typeface="Avenir Book" charset="0"/>
              </a:rPr>
              <a:t>Large Group Discussion</a:t>
            </a:r>
          </a:p>
          <a:p>
            <a:pPr marL="717550" indent="-514350">
              <a:spcBef>
                <a:spcPts val="1800"/>
              </a:spcBef>
              <a:buFont typeface="+mj-lt"/>
              <a:buAutoNum type="arabicPeriod"/>
            </a:pPr>
            <a:r>
              <a:rPr lang="en-US" sz="2800" dirty="0" smtClean="0">
                <a:latin typeface="Avenir Book" charset="0"/>
                <a:ea typeface="Avenir Book" charset="0"/>
                <a:cs typeface="Avenir Book" charset="0"/>
              </a:rPr>
              <a:t>Reflection and Wrap-Up</a:t>
            </a:r>
          </a:p>
          <a:p>
            <a:pPr marL="203200" indent="0">
              <a:buNone/>
            </a:pPr>
            <a:endParaRPr lang="en-US" sz="2800" dirty="0">
              <a:latin typeface="Avenir Book" charset="0"/>
              <a:ea typeface="Avenir Book" charset="0"/>
              <a:cs typeface="Avenir Book" charset="0"/>
            </a:endParaRPr>
          </a:p>
        </p:txBody>
      </p:sp>
      <p:sp>
        <p:nvSpPr>
          <p:cNvPr id="6" name="Slide Number Placeholder 5"/>
          <p:cNvSpPr>
            <a:spLocks noGrp="1"/>
          </p:cNvSpPr>
          <p:nvPr>
            <p:ph type="sldNum" sz="quarter" idx="12"/>
          </p:nvPr>
        </p:nvSpPr>
        <p:spPr/>
        <p:txBody>
          <a:bodyPr/>
          <a:lstStyle/>
          <a:p>
            <a:fld id="{27FB2C1C-C25A-4829-9751-F67C9964A4C9}" type="slidenum">
              <a:rPr lang="en-US" sz="1000" smtClean="0">
                <a:solidFill>
                  <a:schemeClr val="bg1"/>
                </a:solidFill>
                <a:latin typeface="Avenir Book" charset="0"/>
                <a:ea typeface="Avenir Book" charset="0"/>
                <a:cs typeface="Avenir Book" charset="0"/>
              </a:rPr>
              <a:pPr/>
              <a:t>4</a:t>
            </a:fld>
            <a:endParaRPr lang="en-US" sz="1000" dirty="0">
              <a:solidFill>
                <a:schemeClr val="bg1"/>
              </a:solidFill>
              <a:latin typeface="Avenir Book" charset="0"/>
              <a:ea typeface="Avenir Book" charset="0"/>
              <a:cs typeface="Avenir Book" charset="0"/>
            </a:endParaRPr>
          </a:p>
        </p:txBody>
      </p:sp>
      <p:sp>
        <p:nvSpPr>
          <p:cNvPr id="8" name="Date Placeholder 3"/>
          <p:cNvSpPr>
            <a:spLocks noGrp="1"/>
          </p:cNvSpPr>
          <p:nvPr>
            <p:ph type="dt" idx="10"/>
          </p:nvPr>
        </p:nvSpPr>
        <p:spPr>
          <a:xfrm>
            <a:off x="3796019" y="6411347"/>
            <a:ext cx="1780562" cy="365125"/>
          </a:xfrm>
        </p:spPr>
        <p:txBody>
          <a:bodyPr/>
          <a:lstStyle/>
          <a:p>
            <a:pPr algn="ctr"/>
            <a:r>
              <a:rPr lang="en-US" dirty="0" smtClean="0">
                <a:latin typeface="Avenir Book" charset="0"/>
                <a:ea typeface="Avenir Book" charset="0"/>
                <a:cs typeface="Avenir Book" charset="0"/>
              </a:rPr>
              <a:t>October 30, 2017</a:t>
            </a:r>
            <a:endParaRPr lang="en-US" dirty="0">
              <a:latin typeface="Avenir Book" charset="0"/>
              <a:ea typeface="Avenir Book" charset="0"/>
              <a:cs typeface="Avenir Book" charset="0"/>
            </a:endParaRPr>
          </a:p>
        </p:txBody>
      </p:sp>
    </p:spTree>
    <p:extLst>
      <p:ext uri="{BB962C8B-B14F-4D97-AF65-F5344CB8AC3E}">
        <p14:creationId xmlns:p14="http://schemas.microsoft.com/office/powerpoint/2010/main" val="2054707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2365375"/>
          </a:xfrm>
        </p:spPr>
        <p:txBody>
          <a:bodyPr/>
          <a:lstStyle/>
          <a:p>
            <a:r>
              <a:rPr lang="en-US" dirty="0" smtClean="0">
                <a:latin typeface="Avenir Book" charset="0"/>
                <a:ea typeface="Avenir Book" charset="0"/>
                <a:cs typeface="Avenir Book" charset="0"/>
              </a:rPr>
              <a:t>Resourcing Social Justice Work:</a:t>
            </a:r>
            <a:r>
              <a:rPr lang="en-US" sz="4800" dirty="0" smtClean="0">
                <a:latin typeface="Avenir Book" charset="0"/>
                <a:ea typeface="Avenir Book" charset="0"/>
                <a:cs typeface="Avenir Book" charset="0"/>
              </a:rPr>
              <a:t/>
            </a:r>
            <a:br>
              <a:rPr lang="en-US" sz="4800" dirty="0" smtClean="0">
                <a:latin typeface="Avenir Book" charset="0"/>
                <a:ea typeface="Avenir Book" charset="0"/>
                <a:cs typeface="Avenir Book" charset="0"/>
              </a:rPr>
            </a:br>
            <a:r>
              <a:rPr lang="en-US" sz="4800" dirty="0" smtClean="0">
                <a:latin typeface="Avenir Book" charset="0"/>
                <a:ea typeface="Avenir Book" charset="0"/>
                <a:cs typeface="Avenir Book" charset="0"/>
              </a:rPr>
              <a:t>An Overview</a:t>
            </a:r>
            <a:endParaRPr lang="en-US" sz="4800" dirty="0">
              <a:latin typeface="Avenir Book" charset="0"/>
              <a:ea typeface="Avenir Book" charset="0"/>
              <a:cs typeface="Avenir Book" charset="0"/>
            </a:endParaRPr>
          </a:p>
        </p:txBody>
      </p:sp>
      <p:sp>
        <p:nvSpPr>
          <p:cNvPr id="4" name="Slide Number Placeholder 3"/>
          <p:cNvSpPr>
            <a:spLocks noGrp="1"/>
          </p:cNvSpPr>
          <p:nvPr>
            <p:ph type="sldNum" idx="12"/>
          </p:nvPr>
        </p:nvSpPr>
        <p:spPr/>
        <p:txBody>
          <a:bodyPr/>
          <a:lstStyle/>
          <a:p>
            <a:pPr marL="0" marR="0" lvl="0" indent="0" rtl="0">
              <a:spcBef>
                <a:spcPts val="0"/>
              </a:spcBef>
              <a:buSzPct val="25000"/>
              <a:buNone/>
            </a:pPr>
            <a:fld id="{00000000-1234-1234-1234-123412341234}" type="slidenum">
              <a:rPr lang="en-US" sz="1000" b="0" i="0" u="none" strike="noStrike" cap="none" smtClean="0">
                <a:solidFill>
                  <a:schemeClr val="bg1"/>
                </a:solidFill>
                <a:latin typeface="Avenir Book" charset="0"/>
                <a:ea typeface="Avenir Book" charset="0"/>
                <a:cs typeface="Avenir Book" charset="0"/>
                <a:sym typeface="Arial"/>
              </a:rPr>
              <a:pPr marL="0" marR="0" lvl="0" indent="0" rtl="0">
                <a:spcBef>
                  <a:spcPts val="0"/>
                </a:spcBef>
                <a:buSzPct val="25000"/>
                <a:buNone/>
              </a:pPr>
              <a:t>5</a:t>
            </a:fld>
            <a:endParaRPr lang="en-US" sz="1000" b="0" i="0" u="none" strike="noStrike" cap="none" dirty="0">
              <a:solidFill>
                <a:schemeClr val="bg1"/>
              </a:solidFill>
              <a:latin typeface="Avenir Book" charset="0"/>
              <a:ea typeface="Avenir Book" charset="0"/>
              <a:cs typeface="Avenir Book" charset="0"/>
              <a:sym typeface="Arial"/>
            </a:endParaRPr>
          </a:p>
        </p:txBody>
      </p:sp>
    </p:spTree>
    <p:extLst>
      <p:ext uri="{BB962C8B-B14F-4D97-AF65-F5344CB8AC3E}">
        <p14:creationId xmlns:p14="http://schemas.microsoft.com/office/powerpoint/2010/main" val="557425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venir Book" charset="0"/>
                <a:ea typeface="Avenir Book" charset="0"/>
                <a:cs typeface="Avenir Book" charset="0"/>
              </a:rPr>
              <a:t>Who Gives?</a:t>
            </a:r>
            <a:endParaRPr lang="en-US" dirty="0">
              <a:latin typeface="Avenir Book" charset="0"/>
              <a:ea typeface="Avenir Book" charset="0"/>
              <a:cs typeface="Avenir Book" charset="0"/>
            </a:endParaRPr>
          </a:p>
        </p:txBody>
      </p:sp>
      <p:sp>
        <p:nvSpPr>
          <p:cNvPr id="7" name="Content Placeholder 6"/>
          <p:cNvSpPr>
            <a:spLocks noGrp="1"/>
          </p:cNvSpPr>
          <p:nvPr>
            <p:ph idx="1"/>
          </p:nvPr>
        </p:nvSpPr>
        <p:spPr>
          <a:xfrm>
            <a:off x="457200" y="1417636"/>
            <a:ext cx="8458200" cy="4348163"/>
          </a:xfrm>
        </p:spPr>
        <p:txBody>
          <a:bodyPr>
            <a:normAutofit/>
          </a:bodyPr>
          <a:lstStyle/>
          <a:p>
            <a:pPr marL="203200" indent="0" algn="ctr">
              <a:buNone/>
            </a:pPr>
            <a:r>
              <a:rPr lang="en-US" sz="2000" dirty="0" smtClean="0">
                <a:latin typeface="Avenir Book" charset="0"/>
                <a:ea typeface="Avenir Book" charset="0"/>
                <a:cs typeface="Avenir Book" charset="0"/>
              </a:rPr>
              <a:t>$390 Billion in charitable contributions made in the U.S. in 2016.</a:t>
            </a:r>
          </a:p>
        </p:txBody>
      </p:sp>
      <p:sp>
        <p:nvSpPr>
          <p:cNvPr id="6" name="Slide Number Placeholder 5"/>
          <p:cNvSpPr>
            <a:spLocks noGrp="1"/>
          </p:cNvSpPr>
          <p:nvPr>
            <p:ph type="sldNum" sz="quarter" idx="12"/>
          </p:nvPr>
        </p:nvSpPr>
        <p:spPr>
          <a:xfrm>
            <a:off x="8229600" y="6369602"/>
            <a:ext cx="457200" cy="365125"/>
          </a:xfrm>
        </p:spPr>
        <p:txBody>
          <a:bodyPr/>
          <a:lstStyle/>
          <a:p>
            <a:fld id="{27FB2C1C-C25A-4829-9751-F67C9964A4C9}" type="slidenum">
              <a:rPr lang="en-US" sz="1000" smtClean="0">
                <a:solidFill>
                  <a:schemeClr val="bg1"/>
                </a:solidFill>
                <a:latin typeface="Avenir Book" charset="0"/>
                <a:ea typeface="Avenir Book" charset="0"/>
                <a:cs typeface="Avenir Book" charset="0"/>
              </a:rPr>
              <a:pPr/>
              <a:t>6</a:t>
            </a:fld>
            <a:endParaRPr lang="en-US" sz="1000" dirty="0">
              <a:solidFill>
                <a:schemeClr val="bg1"/>
              </a:solidFill>
              <a:latin typeface="Avenir Book" charset="0"/>
              <a:ea typeface="Avenir Book" charset="0"/>
              <a:cs typeface="Avenir Book" charset="0"/>
            </a:endParaRPr>
          </a:p>
        </p:txBody>
      </p:sp>
      <p:sp>
        <p:nvSpPr>
          <p:cNvPr id="10" name="Date Placeholder 3"/>
          <p:cNvSpPr>
            <a:spLocks noGrp="1"/>
          </p:cNvSpPr>
          <p:nvPr>
            <p:ph type="dt" idx="10"/>
          </p:nvPr>
        </p:nvSpPr>
        <p:spPr>
          <a:xfrm>
            <a:off x="3796019" y="6411347"/>
            <a:ext cx="1780562" cy="365125"/>
          </a:xfrm>
        </p:spPr>
        <p:txBody>
          <a:bodyPr/>
          <a:lstStyle/>
          <a:p>
            <a:pPr algn="ctr"/>
            <a:r>
              <a:rPr lang="en-US" dirty="0" smtClean="0">
                <a:latin typeface="Avenir Book" charset="0"/>
                <a:ea typeface="Avenir Book" charset="0"/>
                <a:cs typeface="Avenir Book" charset="0"/>
              </a:rPr>
              <a:t>October 30, 2017</a:t>
            </a:r>
            <a:endParaRPr lang="en-US" dirty="0">
              <a:latin typeface="Avenir Book" charset="0"/>
              <a:ea typeface="Avenir Book" charset="0"/>
              <a:cs typeface="Avenir Book" charset="0"/>
            </a:endParaRPr>
          </a:p>
        </p:txBody>
      </p:sp>
      <p:pic>
        <p:nvPicPr>
          <p:cNvPr id="4" name="Picture 3"/>
          <p:cNvPicPr>
            <a:picLocks noChangeAspect="1"/>
          </p:cNvPicPr>
          <p:nvPr/>
        </p:nvPicPr>
        <p:blipFill>
          <a:blip r:embed="rId2"/>
          <a:stretch>
            <a:fillRect/>
          </a:stretch>
        </p:blipFill>
        <p:spPr>
          <a:xfrm>
            <a:off x="6997700" y="5348514"/>
            <a:ext cx="1460500" cy="834571"/>
          </a:xfrm>
          <a:prstGeom prst="rect">
            <a:avLst/>
          </a:prstGeom>
        </p:spPr>
      </p:pic>
      <p:graphicFrame>
        <p:nvGraphicFramePr>
          <p:cNvPr id="5" name="Chart 4"/>
          <p:cNvGraphicFramePr/>
          <p:nvPr>
            <p:extLst>
              <p:ext uri="{D42A27DB-BD31-4B8C-83A1-F6EECF244321}">
                <p14:modId xmlns:p14="http://schemas.microsoft.com/office/powerpoint/2010/main" val="1694847879"/>
              </p:ext>
            </p:extLst>
          </p:nvPr>
        </p:nvGraphicFramePr>
        <p:xfrm>
          <a:off x="1211035" y="1888316"/>
          <a:ext cx="6721929" cy="448128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800100" y="5041900"/>
            <a:ext cx="2197100" cy="523220"/>
          </a:xfrm>
          <a:prstGeom prst="rect">
            <a:avLst/>
          </a:prstGeom>
          <a:noFill/>
        </p:spPr>
        <p:txBody>
          <a:bodyPr wrap="square" rtlCol="0">
            <a:spAutoFit/>
          </a:bodyPr>
          <a:lstStyle/>
          <a:p>
            <a:pPr algn="ctr"/>
            <a:r>
              <a:rPr lang="en-US" dirty="0" smtClean="0">
                <a:latin typeface="Avenir Book" charset="0"/>
                <a:ea typeface="Avenir Book" charset="0"/>
                <a:cs typeface="Avenir Book" charset="0"/>
              </a:rPr>
              <a:t>$281 Billion comes from individuals</a:t>
            </a:r>
            <a:endParaRPr lang="en-US" dirty="0">
              <a:latin typeface="Avenir Book" charset="0"/>
              <a:ea typeface="Avenir Book" charset="0"/>
              <a:cs typeface="Avenir Book" charset="0"/>
            </a:endParaRPr>
          </a:p>
        </p:txBody>
      </p:sp>
    </p:spTree>
    <p:extLst>
      <p:ext uri="{BB962C8B-B14F-4D97-AF65-F5344CB8AC3E}">
        <p14:creationId xmlns:p14="http://schemas.microsoft.com/office/powerpoint/2010/main" val="761311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venir Book" charset="0"/>
                <a:ea typeface="Avenir Book" charset="0"/>
                <a:cs typeface="Avenir Book" charset="0"/>
              </a:rPr>
              <a:t>To What Causes?</a:t>
            </a:r>
            <a:endParaRPr lang="en-US" dirty="0">
              <a:latin typeface="Avenir Book" charset="0"/>
              <a:ea typeface="Avenir Book" charset="0"/>
              <a:cs typeface="Avenir Book" charset="0"/>
            </a:endParaRPr>
          </a:p>
        </p:txBody>
      </p:sp>
      <p:sp>
        <p:nvSpPr>
          <p:cNvPr id="7" name="Content Placeholder 6"/>
          <p:cNvSpPr>
            <a:spLocks noGrp="1"/>
          </p:cNvSpPr>
          <p:nvPr>
            <p:ph idx="1"/>
          </p:nvPr>
        </p:nvSpPr>
        <p:spPr>
          <a:xfrm>
            <a:off x="457200" y="1320800"/>
            <a:ext cx="8458200" cy="4444999"/>
          </a:xfrm>
        </p:spPr>
        <p:txBody>
          <a:bodyPr>
            <a:normAutofit/>
          </a:bodyPr>
          <a:lstStyle/>
          <a:p>
            <a:pPr marL="203200" indent="0" algn="ctr">
              <a:buNone/>
            </a:pPr>
            <a:r>
              <a:rPr lang="en-US" sz="2000" dirty="0" smtClean="0">
                <a:latin typeface="Avenir Book" charset="0"/>
                <a:ea typeface="Avenir Book" charset="0"/>
                <a:cs typeface="Avenir Book" charset="0"/>
              </a:rPr>
              <a:t>$390 Billion in charitable contributions made in the U.S. in 2016.</a:t>
            </a:r>
          </a:p>
        </p:txBody>
      </p:sp>
      <p:sp>
        <p:nvSpPr>
          <p:cNvPr id="6" name="Slide Number Placeholder 5"/>
          <p:cNvSpPr>
            <a:spLocks noGrp="1"/>
          </p:cNvSpPr>
          <p:nvPr>
            <p:ph type="sldNum" sz="quarter" idx="12"/>
          </p:nvPr>
        </p:nvSpPr>
        <p:spPr>
          <a:xfrm>
            <a:off x="8229600" y="6369602"/>
            <a:ext cx="457200" cy="365125"/>
          </a:xfrm>
        </p:spPr>
        <p:txBody>
          <a:bodyPr/>
          <a:lstStyle/>
          <a:p>
            <a:fld id="{27FB2C1C-C25A-4829-9751-F67C9964A4C9}" type="slidenum">
              <a:rPr lang="en-US" sz="1000" smtClean="0">
                <a:solidFill>
                  <a:schemeClr val="bg1"/>
                </a:solidFill>
                <a:latin typeface="Avenir Book" charset="0"/>
                <a:ea typeface="Avenir Book" charset="0"/>
                <a:cs typeface="Avenir Book" charset="0"/>
              </a:rPr>
              <a:pPr/>
              <a:t>7</a:t>
            </a:fld>
            <a:endParaRPr lang="en-US" sz="1000" dirty="0">
              <a:solidFill>
                <a:schemeClr val="bg1"/>
              </a:solidFill>
              <a:latin typeface="Avenir Book" charset="0"/>
              <a:ea typeface="Avenir Book" charset="0"/>
              <a:cs typeface="Avenir Book" charset="0"/>
            </a:endParaRPr>
          </a:p>
        </p:txBody>
      </p:sp>
      <p:sp>
        <p:nvSpPr>
          <p:cNvPr id="10" name="Date Placeholder 3"/>
          <p:cNvSpPr>
            <a:spLocks noGrp="1"/>
          </p:cNvSpPr>
          <p:nvPr>
            <p:ph type="dt" idx="10"/>
          </p:nvPr>
        </p:nvSpPr>
        <p:spPr>
          <a:xfrm>
            <a:off x="3796019" y="6411347"/>
            <a:ext cx="1780562" cy="365125"/>
          </a:xfrm>
        </p:spPr>
        <p:txBody>
          <a:bodyPr/>
          <a:lstStyle/>
          <a:p>
            <a:pPr algn="ctr"/>
            <a:r>
              <a:rPr lang="en-US" dirty="0" smtClean="0">
                <a:latin typeface="Avenir Book" charset="0"/>
                <a:ea typeface="Avenir Book" charset="0"/>
                <a:cs typeface="Avenir Book" charset="0"/>
              </a:rPr>
              <a:t>October 30, 2017</a:t>
            </a:r>
            <a:endParaRPr lang="en-US" dirty="0">
              <a:latin typeface="Avenir Book" charset="0"/>
              <a:ea typeface="Avenir Book" charset="0"/>
              <a:cs typeface="Avenir Book" charset="0"/>
            </a:endParaRPr>
          </a:p>
        </p:txBody>
      </p:sp>
      <p:pic>
        <p:nvPicPr>
          <p:cNvPr id="4" name="Picture 3"/>
          <p:cNvPicPr>
            <a:picLocks noChangeAspect="1"/>
          </p:cNvPicPr>
          <p:nvPr/>
        </p:nvPicPr>
        <p:blipFill>
          <a:blip r:embed="rId2"/>
          <a:stretch>
            <a:fillRect/>
          </a:stretch>
        </p:blipFill>
        <p:spPr>
          <a:xfrm>
            <a:off x="6997700" y="5348514"/>
            <a:ext cx="1460500" cy="834571"/>
          </a:xfrm>
          <a:prstGeom prst="rect">
            <a:avLst/>
          </a:prstGeom>
        </p:spPr>
      </p:pic>
      <p:graphicFrame>
        <p:nvGraphicFramePr>
          <p:cNvPr id="3" name="Chart 2"/>
          <p:cNvGraphicFramePr/>
          <p:nvPr>
            <p:extLst>
              <p:ext uri="{D42A27DB-BD31-4B8C-83A1-F6EECF244321}">
                <p14:modId xmlns:p14="http://schemas.microsoft.com/office/powerpoint/2010/main" val="666447237"/>
              </p:ext>
            </p:extLst>
          </p:nvPr>
        </p:nvGraphicFramePr>
        <p:xfrm>
          <a:off x="1096736" y="1807824"/>
          <a:ext cx="7179128" cy="4786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94847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venir Book" charset="0"/>
                <a:ea typeface="Avenir Book" charset="0"/>
                <a:cs typeface="Avenir Book" charset="0"/>
              </a:rPr>
              <a:t>Characteristics of Funding Sources</a:t>
            </a:r>
            <a:endParaRPr lang="en-US" sz="4000" dirty="0">
              <a:latin typeface="Avenir Book" charset="0"/>
              <a:ea typeface="Avenir Book" charset="0"/>
              <a:cs typeface="Avenir Book" charset="0"/>
            </a:endParaRPr>
          </a:p>
        </p:txBody>
      </p:sp>
      <p:sp>
        <p:nvSpPr>
          <p:cNvPr id="6" name="Slide Number Placeholder 5"/>
          <p:cNvSpPr>
            <a:spLocks noGrp="1"/>
          </p:cNvSpPr>
          <p:nvPr>
            <p:ph type="sldNum" sz="quarter" idx="12"/>
          </p:nvPr>
        </p:nvSpPr>
        <p:spPr>
          <a:xfrm>
            <a:off x="8229600" y="6369602"/>
            <a:ext cx="457200" cy="365125"/>
          </a:xfrm>
        </p:spPr>
        <p:txBody>
          <a:bodyPr/>
          <a:lstStyle/>
          <a:p>
            <a:fld id="{27FB2C1C-C25A-4829-9751-F67C9964A4C9}" type="slidenum">
              <a:rPr lang="en-US" sz="1000" smtClean="0">
                <a:solidFill>
                  <a:schemeClr val="bg1"/>
                </a:solidFill>
                <a:latin typeface="Avenir Book" charset="0"/>
                <a:ea typeface="Avenir Book" charset="0"/>
                <a:cs typeface="Avenir Book" charset="0"/>
              </a:rPr>
              <a:pPr/>
              <a:t>8</a:t>
            </a:fld>
            <a:endParaRPr lang="en-US" sz="1000" dirty="0">
              <a:solidFill>
                <a:schemeClr val="bg1"/>
              </a:solidFill>
              <a:latin typeface="Avenir Book" charset="0"/>
              <a:ea typeface="Avenir Book" charset="0"/>
              <a:cs typeface="Avenir Book" charset="0"/>
            </a:endParaRPr>
          </a:p>
        </p:txBody>
      </p:sp>
      <p:sp>
        <p:nvSpPr>
          <p:cNvPr id="10" name="Date Placeholder 3"/>
          <p:cNvSpPr>
            <a:spLocks noGrp="1"/>
          </p:cNvSpPr>
          <p:nvPr>
            <p:ph type="dt" idx="10"/>
          </p:nvPr>
        </p:nvSpPr>
        <p:spPr>
          <a:xfrm>
            <a:off x="3796019" y="6411347"/>
            <a:ext cx="1780562" cy="365125"/>
          </a:xfrm>
        </p:spPr>
        <p:txBody>
          <a:bodyPr/>
          <a:lstStyle/>
          <a:p>
            <a:pPr algn="ctr"/>
            <a:r>
              <a:rPr lang="en-US" dirty="0" smtClean="0">
                <a:latin typeface="Avenir Book" charset="0"/>
                <a:ea typeface="Avenir Book" charset="0"/>
                <a:cs typeface="Avenir Book" charset="0"/>
              </a:rPr>
              <a:t>October 30, 2017</a:t>
            </a:r>
            <a:endParaRPr lang="en-US" dirty="0">
              <a:latin typeface="Avenir Book" charset="0"/>
              <a:ea typeface="Avenir Book" charset="0"/>
              <a:cs typeface="Avenir Book" charset="0"/>
            </a:endParaRPr>
          </a:p>
        </p:txBody>
      </p:sp>
      <p:graphicFrame>
        <p:nvGraphicFramePr>
          <p:cNvPr id="11" name="Content Placeholder 3"/>
          <p:cNvGraphicFramePr>
            <a:graphicFrameLocks/>
          </p:cNvGraphicFramePr>
          <p:nvPr>
            <p:extLst>
              <p:ext uri="{D42A27DB-BD31-4B8C-83A1-F6EECF244321}">
                <p14:modId xmlns:p14="http://schemas.microsoft.com/office/powerpoint/2010/main" val="821443105"/>
              </p:ext>
            </p:extLst>
          </p:nvPr>
        </p:nvGraphicFramePr>
        <p:xfrm>
          <a:off x="457198" y="1145517"/>
          <a:ext cx="8229602" cy="5140983"/>
        </p:xfrm>
        <a:graphic>
          <a:graphicData uri="http://schemas.openxmlformats.org/drawingml/2006/table">
            <a:tbl>
              <a:tblPr/>
              <a:tblGrid>
                <a:gridCol w="985552"/>
                <a:gridCol w="2049750"/>
                <a:gridCol w="2044700"/>
                <a:gridCol w="1562100"/>
                <a:gridCol w="1587500"/>
              </a:tblGrid>
              <a:tr h="381140">
                <a:tc>
                  <a:txBody>
                    <a:bodyPr/>
                    <a:lstStyle/>
                    <a:p>
                      <a:pPr algn="ctr" rtl="0" fontAlgn="t">
                        <a:spcBef>
                          <a:spcPts val="0"/>
                        </a:spcBef>
                        <a:spcAft>
                          <a:spcPts val="0"/>
                        </a:spcAft>
                      </a:pPr>
                      <a:endParaRPr lang="en-US" sz="1500" dirty="0">
                        <a:effectLst/>
                        <a:latin typeface="Avenir Book" charset="0"/>
                        <a:ea typeface="Avenir Book" charset="0"/>
                        <a:cs typeface="Avenir Book" charset="0"/>
                      </a:endParaRPr>
                    </a:p>
                  </a:txBody>
                  <a:tcPr marL="71438" marR="71438" marT="71438" marB="71438">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lvl="0" algn="ctr">
                        <a:spcBef>
                          <a:spcPts val="0"/>
                        </a:spcBef>
                        <a:buNone/>
                      </a:pPr>
                      <a:r>
                        <a:rPr lang="en-US" sz="1600" b="1" dirty="0" smtClean="0">
                          <a:solidFill>
                            <a:srgbClr val="E77C75"/>
                          </a:solidFill>
                          <a:latin typeface="Avenir Book" charset="0"/>
                          <a:ea typeface="Avenir Book" charset="0"/>
                          <a:cs typeface="Avenir Book" charset="0"/>
                        </a:rPr>
                        <a:t>Government</a:t>
                      </a:r>
                      <a:endParaRPr lang="en-US" sz="1600" b="1" dirty="0">
                        <a:solidFill>
                          <a:srgbClr val="E77C75"/>
                        </a:solidFill>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t">
                        <a:spcBef>
                          <a:spcPts val="0"/>
                        </a:spcBef>
                        <a:spcAft>
                          <a:spcPts val="0"/>
                        </a:spcAft>
                      </a:pPr>
                      <a:r>
                        <a:rPr lang="en-US" sz="1600" b="1" kern="1200" baseline="0" dirty="0" smtClean="0">
                          <a:solidFill>
                            <a:srgbClr val="E77C75"/>
                          </a:solidFill>
                          <a:effectLst/>
                          <a:latin typeface="Avenir Book" charset="0"/>
                          <a:ea typeface="Avenir Book" charset="0"/>
                          <a:cs typeface="Avenir Book" charset="0"/>
                        </a:rPr>
                        <a:t>Foundations</a:t>
                      </a:r>
                      <a:endParaRPr lang="en-US" sz="1600" b="1" kern="1200" baseline="0" dirty="0">
                        <a:solidFill>
                          <a:srgbClr val="E77C75"/>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t">
                        <a:spcBef>
                          <a:spcPts val="0"/>
                        </a:spcBef>
                        <a:spcAft>
                          <a:spcPts val="0"/>
                        </a:spcAft>
                      </a:pPr>
                      <a:r>
                        <a:rPr lang="en-US" sz="1600" b="1" kern="1200" baseline="0" dirty="0" smtClean="0">
                          <a:solidFill>
                            <a:srgbClr val="E77C75"/>
                          </a:solidFill>
                          <a:effectLst/>
                          <a:latin typeface="Avenir Book" charset="0"/>
                          <a:ea typeface="Avenir Book" charset="0"/>
                          <a:cs typeface="Avenir Book" charset="0"/>
                        </a:rPr>
                        <a:t>Corporations</a:t>
                      </a:r>
                      <a:endParaRPr lang="en-US" sz="1600" b="1" kern="1200" baseline="0" dirty="0">
                        <a:solidFill>
                          <a:srgbClr val="E77C75"/>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t">
                        <a:spcBef>
                          <a:spcPts val="0"/>
                        </a:spcBef>
                        <a:spcAft>
                          <a:spcPts val="0"/>
                        </a:spcAft>
                      </a:pPr>
                      <a:r>
                        <a:rPr lang="en-US" sz="1600" b="1" kern="1200" baseline="0" dirty="0" smtClean="0">
                          <a:solidFill>
                            <a:srgbClr val="E77C75"/>
                          </a:solidFill>
                          <a:effectLst/>
                          <a:latin typeface="Avenir Book" charset="0"/>
                          <a:ea typeface="Avenir Book" charset="0"/>
                          <a:cs typeface="Avenir Book" charset="0"/>
                        </a:rPr>
                        <a:t>Individuals</a:t>
                      </a:r>
                      <a:endParaRPr lang="en-US" sz="1600" b="1" kern="1200" baseline="0" dirty="0">
                        <a:solidFill>
                          <a:srgbClr val="E77C75"/>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r>
              <a:tr h="398755">
                <a:tc>
                  <a:txBody>
                    <a:bodyPr/>
                    <a:lstStyle/>
                    <a:p>
                      <a:pPr algn="l" rtl="0" fontAlgn="t">
                        <a:spcBef>
                          <a:spcPts val="0"/>
                        </a:spcBef>
                        <a:spcAft>
                          <a:spcPts val="0"/>
                        </a:spcAft>
                      </a:pPr>
                      <a:r>
                        <a:rPr lang="en-US" sz="1400" b="1" dirty="0" smtClean="0">
                          <a:effectLst/>
                          <a:latin typeface="Avenir Book" charset="0"/>
                          <a:ea typeface="Avenir Book" charset="0"/>
                          <a:cs typeface="Avenir Book" charset="0"/>
                        </a:rPr>
                        <a:t>Purpose</a:t>
                      </a: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t">
                        <a:spcBef>
                          <a:spcPts val="0"/>
                        </a:spcBef>
                        <a:spcAft>
                          <a:spcPts val="0"/>
                        </a:spcAft>
                      </a:pPr>
                      <a:r>
                        <a:rPr lang="en-US" sz="1200" kern="1200" baseline="0" dirty="0" smtClean="0">
                          <a:solidFill>
                            <a:schemeClr val="tx1"/>
                          </a:solidFill>
                          <a:effectLst/>
                          <a:latin typeface="Avenir Book" charset="0"/>
                          <a:ea typeface="Avenir Book" charset="0"/>
                          <a:cs typeface="Avenir Book" charset="0"/>
                        </a:rPr>
                        <a:t>Public/political good</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t">
                        <a:spcBef>
                          <a:spcPts val="0"/>
                        </a:spcBef>
                        <a:spcAft>
                          <a:spcPts val="0"/>
                        </a:spcAft>
                      </a:pPr>
                      <a:r>
                        <a:rPr lang="en-US" sz="1200" kern="1200" baseline="0" dirty="0" smtClean="0">
                          <a:solidFill>
                            <a:schemeClr val="tx1"/>
                          </a:solidFill>
                          <a:effectLst/>
                          <a:latin typeface="Avenir Book" charset="0"/>
                          <a:ea typeface="Avenir Book" charset="0"/>
                          <a:cs typeface="Avenir Book" charset="0"/>
                        </a:rPr>
                        <a:t>Foundation mission</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fontAlgn="t"/>
                      <a:r>
                        <a:rPr lang="en-US" sz="1200" kern="1200" baseline="0" dirty="0" smtClean="0">
                          <a:solidFill>
                            <a:schemeClr val="tx1"/>
                          </a:solidFill>
                          <a:effectLst/>
                          <a:latin typeface="Avenir Book" charset="0"/>
                          <a:ea typeface="Avenir Book" charset="0"/>
                          <a:cs typeface="Avenir Book" charset="0"/>
                        </a:rPr>
                        <a:t>Corporate brand</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fontAlgn="t"/>
                      <a:r>
                        <a:rPr lang="en-US" sz="1200" kern="1200" baseline="0" dirty="0" smtClean="0">
                          <a:solidFill>
                            <a:schemeClr val="tx1"/>
                          </a:solidFill>
                          <a:effectLst/>
                          <a:latin typeface="Avenir Book" charset="0"/>
                          <a:ea typeface="Avenir Book" charset="0"/>
                          <a:cs typeface="Avenir Book" charset="0"/>
                        </a:rPr>
                        <a:t>Individual</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r>
              <a:tr h="393700">
                <a:tc>
                  <a:txBody>
                    <a:bodyPr/>
                    <a:lstStyle/>
                    <a:p>
                      <a:pPr algn="l" rtl="0" fontAlgn="t">
                        <a:spcBef>
                          <a:spcPts val="0"/>
                        </a:spcBef>
                        <a:spcAft>
                          <a:spcPts val="0"/>
                        </a:spcAft>
                      </a:pPr>
                      <a:r>
                        <a:rPr lang="en-US" sz="1400" b="1" dirty="0" smtClean="0">
                          <a:effectLst/>
                          <a:latin typeface="Avenir Book" charset="0"/>
                          <a:ea typeface="Avenir Book" charset="0"/>
                          <a:cs typeface="Avenir Book" charset="0"/>
                        </a:rPr>
                        <a:t>Concerns</a:t>
                      </a:r>
                      <a:endParaRPr lang="en-US" sz="1400" b="1" dirty="0">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indent="0" algn="ctr" rtl="0" fontAlgn="t">
                        <a:spcBef>
                          <a:spcPts val="0"/>
                        </a:spcBef>
                        <a:spcAft>
                          <a:spcPts val="0"/>
                        </a:spcAft>
                        <a:buClr>
                          <a:srgbClr val="E77C75"/>
                        </a:buClr>
                        <a:buFont typeface="Arial" charset="0"/>
                        <a:buNone/>
                      </a:pPr>
                      <a:r>
                        <a:rPr lang="en-US" sz="1200" kern="1200" baseline="0" dirty="0" smtClean="0">
                          <a:solidFill>
                            <a:schemeClr val="tx1"/>
                          </a:solidFill>
                          <a:effectLst/>
                          <a:latin typeface="Avenir Book" charset="0"/>
                          <a:ea typeface="Avenir Book" charset="0"/>
                          <a:cs typeface="Avenir Book" charset="0"/>
                        </a:rPr>
                        <a:t>Accountability</a:t>
                      </a: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marR="0" indent="0" algn="ctr" defTabSz="914400" rtl="0" eaLnBrk="1" fontAlgn="t" latinLnBrk="0" hangingPunct="1">
                        <a:lnSpc>
                          <a:spcPct val="100000"/>
                        </a:lnSpc>
                        <a:spcBef>
                          <a:spcPts val="0"/>
                        </a:spcBef>
                        <a:spcAft>
                          <a:spcPts val="0"/>
                        </a:spcAft>
                        <a:buClr>
                          <a:srgbClr val="E77C75"/>
                        </a:buClr>
                        <a:buSzTx/>
                        <a:buFont typeface="Arial" charset="0"/>
                        <a:buNone/>
                        <a:tabLst/>
                        <a:defRPr/>
                      </a:pPr>
                      <a:r>
                        <a:rPr lang="en-US" sz="1200" kern="1200" baseline="0" dirty="0" smtClean="0">
                          <a:solidFill>
                            <a:schemeClr val="tx1"/>
                          </a:solidFill>
                          <a:effectLst/>
                          <a:latin typeface="Avenir Book" charset="0"/>
                          <a:ea typeface="Avenir Book" charset="0"/>
                          <a:cs typeface="Avenir Book" charset="0"/>
                        </a:rPr>
                        <a:t>Impact</a:t>
                      </a: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indent="0" algn="ctr" fontAlgn="t">
                        <a:buClr>
                          <a:srgbClr val="E77C75"/>
                        </a:buClr>
                        <a:buFont typeface="Arial" charset="0"/>
                        <a:buNone/>
                      </a:pPr>
                      <a:r>
                        <a:rPr lang="en-US" sz="1200" kern="1200" baseline="0" dirty="0" smtClean="0">
                          <a:solidFill>
                            <a:schemeClr val="tx1"/>
                          </a:solidFill>
                          <a:effectLst/>
                          <a:latin typeface="Avenir Book" charset="0"/>
                          <a:ea typeface="Avenir Book" charset="0"/>
                          <a:cs typeface="Avenir Book" charset="0"/>
                        </a:rPr>
                        <a:t>Marketing/ Branding</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marR="0" indent="0" algn="ctr" defTabSz="914400" rtl="0" eaLnBrk="1" fontAlgn="t" latinLnBrk="0" hangingPunct="1">
                        <a:lnSpc>
                          <a:spcPct val="100000"/>
                        </a:lnSpc>
                        <a:spcBef>
                          <a:spcPts val="0"/>
                        </a:spcBef>
                        <a:spcAft>
                          <a:spcPts val="0"/>
                        </a:spcAft>
                        <a:buClr>
                          <a:srgbClr val="E77C75"/>
                        </a:buClr>
                        <a:buSzTx/>
                        <a:buFont typeface="Arial" charset="0"/>
                        <a:buNone/>
                        <a:tabLst/>
                        <a:defRPr/>
                      </a:pPr>
                      <a:r>
                        <a:rPr lang="en-US" sz="1200" kern="1200" baseline="0" dirty="0" smtClean="0">
                          <a:solidFill>
                            <a:schemeClr val="tx1"/>
                          </a:solidFill>
                          <a:effectLst/>
                          <a:latin typeface="Avenir Book" charset="0"/>
                          <a:ea typeface="Avenir Book" charset="0"/>
                          <a:cs typeface="Avenir Book" charset="0"/>
                        </a:rPr>
                        <a:t>Psychology/ Emotion</a:t>
                      </a: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r>
              <a:tr h="482600">
                <a:tc>
                  <a:txBody>
                    <a:bodyPr/>
                    <a:lstStyle/>
                    <a:p>
                      <a:pPr algn="l" rtl="0" fontAlgn="t">
                        <a:spcBef>
                          <a:spcPts val="0"/>
                        </a:spcBef>
                        <a:spcAft>
                          <a:spcPts val="0"/>
                        </a:spcAft>
                      </a:pPr>
                      <a:r>
                        <a:rPr lang="en-US" sz="1400" b="1" dirty="0" smtClean="0">
                          <a:effectLst/>
                          <a:latin typeface="Avenir Book" charset="0"/>
                          <a:ea typeface="Avenir Book" charset="0"/>
                          <a:cs typeface="Avenir Book" charset="0"/>
                        </a:rPr>
                        <a:t>Funding Tools</a:t>
                      </a:r>
                      <a:endParaRPr lang="en-US" sz="1400" b="1" dirty="0">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indent="0" algn="ctr" rtl="0" fontAlgn="t">
                        <a:spcBef>
                          <a:spcPts val="0"/>
                        </a:spcBef>
                        <a:spcAft>
                          <a:spcPts val="0"/>
                        </a:spcAft>
                        <a:buClr>
                          <a:srgbClr val="E77C75"/>
                        </a:buClr>
                        <a:buFont typeface="Arial" charset="0"/>
                        <a:buNone/>
                      </a:pPr>
                      <a:r>
                        <a:rPr lang="en-US" sz="1200" kern="1200" baseline="0" dirty="0" smtClean="0">
                          <a:solidFill>
                            <a:schemeClr val="tx1"/>
                          </a:solidFill>
                          <a:effectLst/>
                          <a:latin typeface="Avenir Book" charset="0"/>
                          <a:ea typeface="Avenir Book" charset="0"/>
                          <a:cs typeface="Avenir Book" charset="0"/>
                        </a:rPr>
                        <a:t>Grants, Contracts</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marR="0" indent="0" algn="ctr" defTabSz="914400" rtl="0" eaLnBrk="1" fontAlgn="t" latinLnBrk="0" hangingPunct="1">
                        <a:lnSpc>
                          <a:spcPct val="100000"/>
                        </a:lnSpc>
                        <a:spcBef>
                          <a:spcPts val="0"/>
                        </a:spcBef>
                        <a:spcAft>
                          <a:spcPts val="0"/>
                        </a:spcAft>
                        <a:buClr>
                          <a:srgbClr val="E77C75"/>
                        </a:buClr>
                        <a:buSzTx/>
                        <a:buFont typeface="Arial" charset="0"/>
                        <a:buNone/>
                        <a:tabLst/>
                        <a:defRPr/>
                      </a:pPr>
                      <a:r>
                        <a:rPr lang="en-US" sz="1200" kern="1200" baseline="0" dirty="0" smtClean="0">
                          <a:solidFill>
                            <a:schemeClr val="tx1"/>
                          </a:solidFill>
                          <a:effectLst/>
                          <a:latin typeface="Avenir Book" charset="0"/>
                          <a:ea typeface="Avenir Book" charset="0"/>
                          <a:cs typeface="Avenir Book" charset="0"/>
                        </a:rPr>
                        <a:t>Grants</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marR="0" indent="0" algn="ctr" defTabSz="914400" rtl="0" eaLnBrk="1" fontAlgn="t" latinLnBrk="0" hangingPunct="1">
                        <a:lnSpc>
                          <a:spcPct val="100000"/>
                        </a:lnSpc>
                        <a:spcBef>
                          <a:spcPts val="0"/>
                        </a:spcBef>
                        <a:spcAft>
                          <a:spcPts val="0"/>
                        </a:spcAft>
                        <a:buClr>
                          <a:srgbClr val="E77C75"/>
                        </a:buClr>
                        <a:buSzTx/>
                        <a:buFont typeface="Arial" charset="0"/>
                        <a:buNone/>
                        <a:tabLst/>
                        <a:defRPr/>
                      </a:pPr>
                      <a:r>
                        <a:rPr lang="en-US" sz="1200" kern="1200" baseline="0" dirty="0" smtClean="0">
                          <a:solidFill>
                            <a:schemeClr val="tx1"/>
                          </a:solidFill>
                          <a:effectLst/>
                          <a:latin typeface="Avenir Book" charset="0"/>
                          <a:ea typeface="Avenir Book" charset="0"/>
                          <a:cs typeface="Avenir Book" charset="0"/>
                        </a:rPr>
                        <a:t>Grants, Sponsorships</a:t>
                      </a: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indent="0" algn="ctr" fontAlgn="t">
                        <a:buClr>
                          <a:srgbClr val="E77C75"/>
                        </a:buClr>
                        <a:buFont typeface="Arial" charset="0"/>
                        <a:buNone/>
                      </a:pPr>
                      <a:r>
                        <a:rPr lang="en-US" sz="1200" kern="1200" baseline="0" dirty="0" smtClean="0">
                          <a:solidFill>
                            <a:schemeClr val="tx1"/>
                          </a:solidFill>
                          <a:effectLst/>
                          <a:latin typeface="Avenir Book" charset="0"/>
                          <a:ea typeface="Avenir Book" charset="0"/>
                          <a:cs typeface="Avenir Book" charset="0"/>
                        </a:rPr>
                        <a:t>Individual gifts</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r>
              <a:tr h="879684">
                <a:tc>
                  <a:txBody>
                    <a:bodyPr/>
                    <a:lstStyle/>
                    <a:p>
                      <a:pPr algn="l" rtl="0" fontAlgn="t">
                        <a:spcBef>
                          <a:spcPts val="0"/>
                        </a:spcBef>
                        <a:spcAft>
                          <a:spcPts val="0"/>
                        </a:spcAft>
                      </a:pPr>
                      <a:r>
                        <a:rPr lang="en-US" sz="1400" b="1" dirty="0" smtClean="0">
                          <a:effectLst/>
                          <a:latin typeface="Avenir Book" charset="0"/>
                          <a:ea typeface="Avenir Book" charset="0"/>
                          <a:cs typeface="Avenir Book" charset="0"/>
                        </a:rPr>
                        <a:t>Uses</a:t>
                      </a:r>
                      <a:endParaRPr lang="en-US" sz="1400" b="1" dirty="0">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171450" indent="-171450" rtl="0" fontAlgn="t">
                        <a:spcBef>
                          <a:spcPts val="0"/>
                        </a:spcBef>
                        <a:spcAft>
                          <a:spcPts val="0"/>
                        </a:spcAf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Mostly programmatic w/ limited overhead</a:t>
                      </a:r>
                    </a:p>
                    <a:p>
                      <a:pPr marL="171450" indent="-171450" rtl="0" fontAlgn="t">
                        <a:spcBef>
                          <a:spcPts val="0"/>
                        </a:spcBef>
                        <a:spcAft>
                          <a:spcPts val="0"/>
                        </a:spcAf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Some capital</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171450" marR="0" indent="-171450" algn="l" defTabSz="914400" rtl="0" eaLnBrk="1" fontAlgn="t" latinLnBrk="0" hangingPunct="1">
                        <a:lnSpc>
                          <a:spcPct val="100000"/>
                        </a:lnSpc>
                        <a:spcBef>
                          <a:spcPts val="0"/>
                        </a:spcBef>
                        <a:spcAft>
                          <a:spcPts val="0"/>
                        </a:spcAft>
                        <a:buClr>
                          <a:srgbClr val="E77C75"/>
                        </a:buClr>
                        <a:buSzTx/>
                        <a:buFont typeface="Arial" charset="0"/>
                        <a:buChar char="•"/>
                        <a:tabLst/>
                        <a:defRPr/>
                      </a:pPr>
                      <a:r>
                        <a:rPr lang="en-US" sz="1200" kern="1200" baseline="0" dirty="0" smtClean="0">
                          <a:solidFill>
                            <a:schemeClr val="tx1"/>
                          </a:solidFill>
                          <a:effectLst/>
                          <a:latin typeface="Avenir Book" charset="0"/>
                          <a:ea typeface="Avenir Book" charset="0"/>
                          <a:cs typeface="Avenir Book" charset="0"/>
                        </a:rPr>
                        <a:t>Mostly programmatic, but can include advocacy, capacity-building, capital, etc.</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171450" marR="0" indent="-171450" algn="l" defTabSz="914400" rtl="0" eaLnBrk="1" fontAlgn="t" latinLnBrk="0" hangingPunct="1">
                        <a:lnSpc>
                          <a:spcPct val="100000"/>
                        </a:lnSpc>
                        <a:spcBef>
                          <a:spcPts val="0"/>
                        </a:spcBef>
                        <a:spcAft>
                          <a:spcPts val="0"/>
                        </a:spcAft>
                        <a:buClr>
                          <a:srgbClr val="E77C75"/>
                        </a:buClr>
                        <a:buSzTx/>
                        <a:buFont typeface="Arial" charset="0"/>
                        <a:buChar char="•"/>
                        <a:tabLst/>
                        <a:defRPr/>
                      </a:pPr>
                      <a:r>
                        <a:rPr lang="en-US" sz="1200" kern="1200" baseline="0" dirty="0" smtClean="0">
                          <a:solidFill>
                            <a:schemeClr val="tx1"/>
                          </a:solidFill>
                          <a:effectLst/>
                          <a:latin typeface="Avenir Book" charset="0"/>
                          <a:ea typeface="Avenir Book" charset="0"/>
                          <a:cs typeface="Avenir Book" charset="0"/>
                        </a:rPr>
                        <a:t>Mostly programmatic w/ limited overhead</a:t>
                      </a: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171450" indent="-171450" fontAlgn="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Flexible</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r>
              <a:tr h="861788">
                <a:tc>
                  <a:txBody>
                    <a:bodyPr/>
                    <a:lstStyle/>
                    <a:p>
                      <a:pPr algn="l" rtl="0" fontAlgn="t">
                        <a:spcBef>
                          <a:spcPts val="0"/>
                        </a:spcBef>
                        <a:spcAft>
                          <a:spcPts val="0"/>
                        </a:spcAft>
                      </a:pPr>
                      <a:r>
                        <a:rPr lang="en-US" sz="1400" b="1" dirty="0" smtClean="0">
                          <a:effectLst/>
                          <a:latin typeface="Avenir Book" charset="0"/>
                          <a:ea typeface="Avenir Book" charset="0"/>
                          <a:cs typeface="Avenir Book" charset="0"/>
                        </a:rPr>
                        <a:t>Pros</a:t>
                      </a:r>
                      <a:endParaRPr lang="en-US" sz="1400" b="1" dirty="0">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171450" indent="-171450" rtl="0" fontAlgn="t">
                        <a:spcBef>
                          <a:spcPts val="0"/>
                        </a:spcBef>
                        <a:spcAft>
                          <a:spcPts val="0"/>
                        </a:spcAf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Larger amounts</a:t>
                      </a:r>
                    </a:p>
                    <a:p>
                      <a:pPr marL="171450" indent="-171450" rtl="0" fontAlgn="t">
                        <a:spcBef>
                          <a:spcPts val="0"/>
                        </a:spcBef>
                        <a:spcAft>
                          <a:spcPts val="0"/>
                        </a:spcAf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Stable across years</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171450" indent="-171450" rtl="0" fontAlgn="t">
                        <a:spcBef>
                          <a:spcPts val="0"/>
                        </a:spcBef>
                        <a:spcAft>
                          <a:spcPts val="0"/>
                        </a:spcAf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Can be larger amounts</a:t>
                      </a:r>
                    </a:p>
                    <a:p>
                      <a:pPr marL="171450" indent="-171450" rtl="0" fontAlgn="t">
                        <a:spcBef>
                          <a:spcPts val="0"/>
                        </a:spcBef>
                        <a:spcAft>
                          <a:spcPts val="0"/>
                        </a:spcAf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Renewable in short-term</a:t>
                      </a:r>
                    </a:p>
                    <a:p>
                      <a:pPr marL="171450" indent="-171450" rtl="0" fontAlgn="t">
                        <a:spcBef>
                          <a:spcPts val="0"/>
                        </a:spcBef>
                        <a:spcAft>
                          <a:spcPts val="0"/>
                        </a:spcAf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Can be multi-year</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171450" indent="-171450" fontAlgn="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Usually annual</a:t>
                      </a:r>
                    </a:p>
                    <a:p>
                      <a:pPr marL="171450" indent="-171450" fontAlgn="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Can have few line item restrictions</a:t>
                      </a: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171450" indent="-171450" fontAlgn="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Least restricted</a:t>
                      </a:r>
                    </a:p>
                    <a:p>
                      <a:pPr marL="171450" indent="-171450" fontAlgn="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Can have quick turnaround</a:t>
                      </a:r>
                    </a:p>
                    <a:p>
                      <a:pPr marL="171450" indent="-171450" fontAlgn="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Sustainability</a:t>
                      </a: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r>
              <a:tr h="1068540">
                <a:tc>
                  <a:txBody>
                    <a:bodyPr/>
                    <a:lstStyle/>
                    <a:p>
                      <a:pPr algn="l" rtl="0" fontAlgn="t">
                        <a:spcBef>
                          <a:spcPts val="0"/>
                        </a:spcBef>
                        <a:spcAft>
                          <a:spcPts val="0"/>
                        </a:spcAft>
                      </a:pPr>
                      <a:r>
                        <a:rPr lang="en-US" sz="1400" b="1" dirty="0" smtClean="0">
                          <a:effectLst/>
                          <a:latin typeface="Avenir Book" charset="0"/>
                          <a:ea typeface="Avenir Book" charset="0"/>
                          <a:cs typeface="Avenir Book" charset="0"/>
                        </a:rPr>
                        <a:t>Cons</a:t>
                      </a:r>
                      <a:endParaRPr lang="en-US" sz="1400" b="1" dirty="0">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171450" indent="-171450" rtl="0" fontAlgn="t">
                        <a:spcBef>
                          <a:spcPts val="0"/>
                        </a:spcBef>
                        <a:spcAft>
                          <a:spcPts val="0"/>
                        </a:spcAf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Often technical</a:t>
                      </a:r>
                    </a:p>
                    <a:p>
                      <a:pPr marL="171450" indent="-171450" rtl="0" fontAlgn="t">
                        <a:spcBef>
                          <a:spcPts val="0"/>
                        </a:spcBef>
                        <a:spcAft>
                          <a:spcPts val="0"/>
                        </a:spcAf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Requires org. capacity</a:t>
                      </a:r>
                    </a:p>
                    <a:p>
                      <a:pPr marL="171450" indent="-171450" rtl="0" fontAlgn="t">
                        <a:spcBef>
                          <a:spcPts val="0"/>
                        </a:spcBef>
                        <a:spcAft>
                          <a:spcPts val="0"/>
                        </a:spcAf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Slow to access</a:t>
                      </a:r>
                    </a:p>
                    <a:p>
                      <a:pPr marL="171450" indent="-171450" rtl="0" fontAlgn="t">
                        <a:spcBef>
                          <a:spcPts val="0"/>
                        </a:spcBef>
                        <a:spcAft>
                          <a:spcPts val="0"/>
                        </a:spcAf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Administrative burden</a:t>
                      </a:r>
                    </a:p>
                    <a:p>
                      <a:pPr marL="171450" indent="-171450" rtl="0" fontAlgn="t">
                        <a:spcBef>
                          <a:spcPts val="0"/>
                        </a:spcBef>
                        <a:spcAft>
                          <a:spcPts val="0"/>
                        </a:spcAf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Subject to political whims</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171450" indent="-171450" rtl="0" fontAlgn="t">
                        <a:spcBef>
                          <a:spcPts val="0"/>
                        </a:spcBef>
                        <a:spcAft>
                          <a:spcPts val="0"/>
                        </a:spcAf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Usually lasts 3-5 </a:t>
                      </a:r>
                      <a:r>
                        <a:rPr lang="en-US" sz="1200" kern="1200" baseline="0" dirty="0" err="1" smtClean="0">
                          <a:solidFill>
                            <a:schemeClr val="tx1"/>
                          </a:solidFill>
                          <a:effectLst/>
                          <a:latin typeface="Avenir Book" charset="0"/>
                          <a:ea typeface="Avenir Book" charset="0"/>
                          <a:cs typeface="Avenir Book" charset="0"/>
                        </a:rPr>
                        <a:t>yrs</a:t>
                      </a:r>
                      <a:r>
                        <a:rPr lang="en-US" sz="1200" kern="1200" baseline="0" dirty="0" smtClean="0">
                          <a:solidFill>
                            <a:schemeClr val="tx1"/>
                          </a:solidFill>
                          <a:effectLst/>
                          <a:latin typeface="Avenir Book" charset="0"/>
                          <a:ea typeface="Avenir Book" charset="0"/>
                          <a:cs typeface="Avenir Book" charset="0"/>
                        </a:rPr>
                        <a:t> max</a:t>
                      </a:r>
                    </a:p>
                    <a:p>
                      <a:pPr marL="171450" indent="-171450" rtl="0" fontAlgn="t">
                        <a:spcBef>
                          <a:spcPts val="0"/>
                        </a:spcBef>
                        <a:spcAft>
                          <a:spcPts val="0"/>
                        </a:spcAf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Rarely rapid response</a:t>
                      </a:r>
                    </a:p>
                    <a:p>
                      <a:pPr marL="171450" indent="-171450" rtl="0" fontAlgn="t">
                        <a:spcBef>
                          <a:spcPts val="0"/>
                        </a:spcBef>
                        <a:spcAft>
                          <a:spcPts val="0"/>
                        </a:spcAf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Driven by program design and outcomes</a:t>
                      </a: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171450" indent="-171450" fontAlgn="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Often seeking large reach / audience</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171450" indent="-171450" fontAlgn="t">
                        <a:buClr>
                          <a:srgbClr val="E77C75"/>
                        </a:buClr>
                        <a:buFont typeface="Arial" charset="0"/>
                        <a:buChar char="•"/>
                      </a:pPr>
                      <a:r>
                        <a:rPr lang="en-US" sz="1200" kern="1200" baseline="0" dirty="0" smtClean="0">
                          <a:solidFill>
                            <a:schemeClr val="tx1"/>
                          </a:solidFill>
                          <a:effectLst/>
                          <a:latin typeface="Avenir Book" charset="0"/>
                          <a:ea typeface="Avenir Book" charset="0"/>
                          <a:cs typeface="Avenir Book" charset="0"/>
                        </a:rPr>
                        <a:t>Requires high investment for low short-term financial return</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r>
              <a:tr h="443184">
                <a:tc>
                  <a:txBody>
                    <a:bodyPr/>
                    <a:lstStyle/>
                    <a:p>
                      <a:pPr algn="l" rtl="0" fontAlgn="t">
                        <a:spcBef>
                          <a:spcPts val="0"/>
                        </a:spcBef>
                        <a:spcAft>
                          <a:spcPts val="0"/>
                        </a:spcAft>
                      </a:pPr>
                      <a:r>
                        <a:rPr lang="en-US" sz="1400" b="1" dirty="0" smtClean="0">
                          <a:effectLst/>
                          <a:latin typeface="Avenir Book" charset="0"/>
                          <a:ea typeface="Avenir Book" charset="0"/>
                          <a:cs typeface="Avenir Book" charset="0"/>
                        </a:rPr>
                        <a:t>Risk</a:t>
                      </a:r>
                      <a:r>
                        <a:rPr lang="en-US" sz="1400" b="1" baseline="0" dirty="0" smtClean="0">
                          <a:effectLst/>
                          <a:latin typeface="Avenir Book" charset="0"/>
                          <a:ea typeface="Avenir Book" charset="0"/>
                          <a:cs typeface="Avenir Book" charset="0"/>
                        </a:rPr>
                        <a:t> Tolerance</a:t>
                      </a:r>
                      <a:endParaRPr lang="en-US" sz="1400" b="1" dirty="0">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t">
                        <a:spcBef>
                          <a:spcPts val="0"/>
                        </a:spcBef>
                        <a:spcAft>
                          <a:spcPts val="0"/>
                        </a:spcAft>
                      </a:pPr>
                      <a:r>
                        <a:rPr lang="en-US" sz="1200" kern="1200" baseline="0" dirty="0" smtClean="0">
                          <a:solidFill>
                            <a:schemeClr val="tx1"/>
                          </a:solidFill>
                          <a:effectLst/>
                          <a:latin typeface="Avenir Book" charset="0"/>
                          <a:ea typeface="Avenir Book" charset="0"/>
                          <a:cs typeface="Avenir Book" charset="0"/>
                        </a:rPr>
                        <a:t>Low</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t">
                        <a:spcBef>
                          <a:spcPts val="0"/>
                        </a:spcBef>
                        <a:spcAft>
                          <a:spcPts val="0"/>
                        </a:spcAft>
                      </a:pPr>
                      <a:r>
                        <a:rPr lang="en-US" sz="1200" kern="1200" baseline="0" dirty="0" smtClean="0">
                          <a:solidFill>
                            <a:schemeClr val="tx1"/>
                          </a:solidFill>
                          <a:effectLst/>
                          <a:latin typeface="Avenir Book" charset="0"/>
                          <a:ea typeface="Avenir Book" charset="0"/>
                          <a:cs typeface="Avenir Book" charset="0"/>
                        </a:rPr>
                        <a:t>Medium</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fontAlgn="t"/>
                      <a:r>
                        <a:rPr lang="en-US" sz="1200" kern="1200" baseline="0" dirty="0" smtClean="0">
                          <a:solidFill>
                            <a:schemeClr val="tx1"/>
                          </a:solidFill>
                          <a:effectLst/>
                          <a:latin typeface="Avenir Book" charset="0"/>
                          <a:ea typeface="Avenir Book" charset="0"/>
                          <a:cs typeface="Avenir Book" charset="0"/>
                        </a:rPr>
                        <a:t>Low</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fontAlgn="t"/>
                      <a:r>
                        <a:rPr lang="en-US" sz="1200" kern="1200" baseline="0" dirty="0" smtClean="0">
                          <a:solidFill>
                            <a:schemeClr val="tx1"/>
                          </a:solidFill>
                          <a:effectLst/>
                          <a:latin typeface="Avenir Book" charset="0"/>
                          <a:ea typeface="Avenir Book" charset="0"/>
                          <a:cs typeface="Avenir Book" charset="0"/>
                        </a:rPr>
                        <a:t>Low - High</a:t>
                      </a:r>
                      <a:endParaRPr lang="en-US" sz="1200" kern="1200" baseline="0" dirty="0">
                        <a:solidFill>
                          <a:schemeClr val="tx1"/>
                        </a:solidFill>
                        <a:effectLst/>
                        <a:latin typeface="Avenir Book" charset="0"/>
                        <a:ea typeface="Avenir Book" charset="0"/>
                        <a:cs typeface="Avenir Book" charset="0"/>
                      </a:endParaRPr>
                    </a:p>
                  </a:txBody>
                  <a:tcPr marL="71438" marR="71438" marT="71438" marB="71438"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8769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venir Book" charset="0"/>
                <a:ea typeface="Avenir Book" charset="0"/>
                <a:cs typeface="Avenir Book" charset="0"/>
              </a:rPr>
              <a:t>The 72%: Individual Giving</a:t>
            </a:r>
            <a:endParaRPr lang="en-US" dirty="0">
              <a:latin typeface="Avenir Book" charset="0"/>
              <a:ea typeface="Avenir Book" charset="0"/>
              <a:cs typeface="Avenir Book" charset="0"/>
            </a:endParaRPr>
          </a:p>
        </p:txBody>
      </p:sp>
      <p:sp>
        <p:nvSpPr>
          <p:cNvPr id="6" name="Slide Number Placeholder 5"/>
          <p:cNvSpPr>
            <a:spLocks noGrp="1"/>
          </p:cNvSpPr>
          <p:nvPr>
            <p:ph type="sldNum" sz="quarter" idx="12"/>
          </p:nvPr>
        </p:nvSpPr>
        <p:spPr/>
        <p:txBody>
          <a:bodyPr/>
          <a:lstStyle/>
          <a:p>
            <a:fld id="{27FB2C1C-C25A-4829-9751-F67C9964A4C9}" type="slidenum">
              <a:rPr lang="en-US" sz="1000" smtClean="0">
                <a:solidFill>
                  <a:schemeClr val="bg1"/>
                </a:solidFill>
                <a:latin typeface="Avenir Book" charset="0"/>
                <a:ea typeface="Avenir Book" charset="0"/>
                <a:cs typeface="Avenir Book" charset="0"/>
              </a:rPr>
              <a:pPr/>
              <a:t>9</a:t>
            </a:fld>
            <a:endParaRPr lang="en-US" sz="1000" dirty="0">
              <a:solidFill>
                <a:schemeClr val="bg1"/>
              </a:solidFill>
              <a:latin typeface="Avenir Book" charset="0"/>
              <a:ea typeface="Avenir Book" charset="0"/>
              <a:cs typeface="Avenir Book" charset="0"/>
            </a:endParaRPr>
          </a:p>
        </p:txBody>
      </p:sp>
      <p:sp>
        <p:nvSpPr>
          <p:cNvPr id="8" name="Date Placeholder 3"/>
          <p:cNvSpPr>
            <a:spLocks noGrp="1"/>
          </p:cNvSpPr>
          <p:nvPr>
            <p:ph type="dt" idx="10"/>
          </p:nvPr>
        </p:nvSpPr>
        <p:spPr>
          <a:xfrm>
            <a:off x="3796019" y="6411347"/>
            <a:ext cx="1780562" cy="365125"/>
          </a:xfrm>
        </p:spPr>
        <p:txBody>
          <a:bodyPr/>
          <a:lstStyle/>
          <a:p>
            <a:pPr algn="ctr"/>
            <a:r>
              <a:rPr lang="en-US" dirty="0" smtClean="0">
                <a:latin typeface="Avenir Book" charset="0"/>
                <a:ea typeface="Avenir Book" charset="0"/>
                <a:cs typeface="Avenir Book" charset="0"/>
              </a:rPr>
              <a:t>October 30, 2017</a:t>
            </a:r>
            <a:endParaRPr lang="en-US" dirty="0">
              <a:latin typeface="Avenir Book" charset="0"/>
              <a:ea typeface="Avenir Book" charset="0"/>
              <a:cs typeface="Avenir Book" charset="0"/>
            </a:endParaRPr>
          </a:p>
        </p:txBody>
      </p:sp>
      <p:sp>
        <p:nvSpPr>
          <p:cNvPr id="10" name="Content Placeholder 2"/>
          <p:cNvSpPr txBox="1">
            <a:spLocks/>
          </p:cNvSpPr>
          <p:nvPr/>
        </p:nvSpPr>
        <p:spPr>
          <a:xfrm>
            <a:off x="457200" y="1320800"/>
            <a:ext cx="8229600" cy="4805363"/>
          </a:xfrm>
          <a:prstGeom prst="rect">
            <a:avLst/>
          </a:prstGeom>
          <a:noFill/>
          <a:ln>
            <a:noFill/>
          </a:ln>
        </p:spPr>
        <p:txBody>
          <a:bodyPr wrap="square" lIns="91425" tIns="91425" rIns="91425" bIns="91425" rtlCol="0" anchor="t" anchorCtr="0">
            <a:noAutofit/>
          </a:bodyPr>
          <a:lstStyle>
            <a:defPPr marR="0" lvl="0" algn="l" rtl="0">
              <a:lnSpc>
                <a:spcPct val="100000"/>
              </a:lnSpc>
              <a:spcBef>
                <a:spcPts val="0"/>
              </a:spcBef>
              <a:spcAft>
                <a:spcPts val="0"/>
              </a:spcAft>
            </a:defPPr>
            <a:lvl1pPr marL="342900" marR="0" lvl="0" indent="-139700" algn="l" rtl="0">
              <a:lnSpc>
                <a:spcPct val="100000"/>
              </a:lnSpc>
              <a:spcBef>
                <a:spcPts val="640"/>
              </a:spcBef>
              <a:spcAft>
                <a:spcPts val="0"/>
              </a:spcAft>
              <a:buClr>
                <a:srgbClr val="89D4DF"/>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lnSpc>
                <a:spcPct val="100000"/>
              </a:lnSpc>
              <a:spcBef>
                <a:spcPts val="560"/>
              </a:spcBef>
              <a:spcAft>
                <a:spcPts val="0"/>
              </a:spcAft>
              <a:buClr>
                <a:srgbClr val="89D4DF"/>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lnSpc>
                <a:spcPct val="100000"/>
              </a:lnSpc>
              <a:spcBef>
                <a:spcPts val="480"/>
              </a:spcBef>
              <a:spcAft>
                <a:spcPts val="0"/>
              </a:spcAft>
              <a:buClr>
                <a:srgbClr val="89D4DF"/>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lnSpc>
                <a:spcPct val="100000"/>
              </a:lnSpc>
              <a:spcBef>
                <a:spcPts val="400"/>
              </a:spcBef>
              <a:spcAft>
                <a:spcPts val="0"/>
              </a:spcAft>
              <a:buClr>
                <a:srgbClr val="89D4DF"/>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lnSpc>
                <a:spcPct val="100000"/>
              </a:lnSpc>
              <a:spcBef>
                <a:spcPts val="400"/>
              </a:spcBef>
              <a:spcAft>
                <a:spcPts val="0"/>
              </a:spcAft>
              <a:buClr>
                <a:srgbClr val="89D4DF"/>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a:spcAft>
                <a:spcPts val="1200"/>
              </a:spcAft>
              <a:buFont typeface="Arial" pitchFamily="34" charset="0"/>
              <a:buNone/>
              <a:defRPr/>
            </a:pPr>
            <a:r>
              <a:rPr lang="en-US" sz="2400" b="1" dirty="0" smtClean="0">
                <a:latin typeface="Avenir Book" charset="0"/>
                <a:ea typeface="Avenir Book" charset="0"/>
                <a:cs typeface="Avenir Book" charset="0"/>
              </a:rPr>
              <a:t>Who Gives by Background?</a:t>
            </a:r>
            <a:endParaRPr lang="en-US" sz="2400" dirty="0" smtClean="0">
              <a:latin typeface="Avenir Book" charset="0"/>
              <a:ea typeface="Avenir Book" charset="0"/>
              <a:cs typeface="Avenir Book" charset="0"/>
            </a:endParaRPr>
          </a:p>
          <a:p>
            <a:pPr>
              <a:spcAft>
                <a:spcPts val="1200"/>
              </a:spcAft>
              <a:buFont typeface="Arial" pitchFamily="34" charset="0"/>
              <a:buChar char="•"/>
              <a:defRPr/>
            </a:pPr>
            <a:r>
              <a:rPr lang="en-US" sz="1600" b="1" dirty="0" smtClean="0">
                <a:latin typeface="Avenir Book" charset="0"/>
                <a:ea typeface="Avenir Book" charset="0"/>
                <a:cs typeface="Avenir Book" charset="0"/>
              </a:rPr>
              <a:t>Most people give from their earnings</a:t>
            </a:r>
            <a:r>
              <a:rPr lang="en-US" sz="1600" dirty="0" smtClean="0">
                <a:latin typeface="Avenir Book" charset="0"/>
                <a:ea typeface="Avenir Book" charset="0"/>
                <a:cs typeface="Avenir Book" charset="0"/>
              </a:rPr>
              <a:t>. 90% of gifts come from earnings, not assets.</a:t>
            </a:r>
          </a:p>
          <a:p>
            <a:pPr>
              <a:spcAft>
                <a:spcPts val="1200"/>
              </a:spcAft>
              <a:buFont typeface="Arial" pitchFamily="34" charset="0"/>
              <a:buChar char="•"/>
              <a:defRPr/>
            </a:pPr>
            <a:r>
              <a:rPr lang="en-US" sz="1600" b="1" dirty="0" smtClean="0">
                <a:latin typeface="Avenir Book" charset="0"/>
                <a:ea typeface="Avenir Book" charset="0"/>
                <a:cs typeface="Avenir Book" charset="0"/>
              </a:rPr>
              <a:t>African-Americans are more generous.</a:t>
            </a:r>
            <a:r>
              <a:rPr lang="en-US" sz="1600" dirty="0" smtClean="0">
                <a:latin typeface="Avenir Book" charset="0"/>
                <a:ea typeface="Avenir Book" charset="0"/>
                <a:cs typeface="Avenir Book" charset="0"/>
              </a:rPr>
              <a:t> African-American people give away 25% more of their income per year than White people. </a:t>
            </a:r>
          </a:p>
          <a:p>
            <a:pPr>
              <a:spcAft>
                <a:spcPts val="1200"/>
              </a:spcAft>
              <a:buFont typeface="Arial" pitchFamily="34" charset="0"/>
              <a:buChar char="•"/>
              <a:defRPr/>
            </a:pPr>
            <a:r>
              <a:rPr lang="en-US" sz="1600" b="1" dirty="0" smtClean="0">
                <a:latin typeface="Avenir Book" charset="0"/>
                <a:ea typeface="Avenir Book" charset="0"/>
                <a:cs typeface="Avenir Book" charset="0"/>
              </a:rPr>
              <a:t>Poor people are more generous.</a:t>
            </a:r>
            <a:r>
              <a:rPr lang="en-US" sz="1600" dirty="0" smtClean="0">
                <a:latin typeface="Avenir Book" charset="0"/>
                <a:ea typeface="Avenir Book" charset="0"/>
                <a:cs typeface="Avenir Book" charset="0"/>
              </a:rPr>
              <a:t> Americans </a:t>
            </a:r>
            <a:r>
              <a:rPr lang="en-US" sz="1600" dirty="0">
                <a:latin typeface="Avenir Book" charset="0"/>
                <a:ea typeface="Avenir Book" charset="0"/>
                <a:cs typeface="Avenir Book" charset="0"/>
              </a:rPr>
              <a:t>living below the poverty line a</a:t>
            </a:r>
            <a:r>
              <a:rPr lang="en-US" sz="1600" dirty="0" smtClean="0">
                <a:latin typeface="Avenir Book" charset="0"/>
                <a:ea typeface="Avenir Book" charset="0"/>
                <a:cs typeface="Avenir Book" charset="0"/>
              </a:rPr>
              <a:t>re more </a:t>
            </a:r>
            <a:r>
              <a:rPr lang="en-US" sz="1600" dirty="0">
                <a:latin typeface="Avenir Book" charset="0"/>
                <a:ea typeface="Avenir Book" charset="0"/>
                <a:cs typeface="Avenir Book" charset="0"/>
              </a:rPr>
              <a:t>likely than others to give more than 10 percent of their income to charity. </a:t>
            </a:r>
            <a:endParaRPr lang="en-US" sz="1600" dirty="0" smtClean="0">
              <a:latin typeface="Avenir Book" charset="0"/>
              <a:ea typeface="Avenir Book" charset="0"/>
              <a:cs typeface="Avenir Book" charset="0"/>
            </a:endParaRPr>
          </a:p>
          <a:p>
            <a:pPr>
              <a:spcAft>
                <a:spcPts val="1200"/>
              </a:spcAft>
              <a:buFont typeface="Arial" pitchFamily="34" charset="0"/>
              <a:buChar char="•"/>
              <a:defRPr/>
            </a:pPr>
            <a:r>
              <a:rPr lang="en-US" sz="1600" b="1" dirty="0" smtClean="0">
                <a:latin typeface="Avenir Book" charset="0"/>
                <a:ea typeface="Avenir Book" charset="0"/>
                <a:cs typeface="Avenir Book" charset="0"/>
              </a:rPr>
              <a:t>The </a:t>
            </a:r>
            <a:r>
              <a:rPr lang="en-US" sz="1600" b="1" dirty="0">
                <a:latin typeface="Avenir Book" charset="0"/>
                <a:ea typeface="Avenir Book" charset="0"/>
                <a:cs typeface="Avenir Book" charset="0"/>
              </a:rPr>
              <a:t>rich aren’t the most generous. </a:t>
            </a:r>
            <a:r>
              <a:rPr lang="en-US" sz="1600" dirty="0">
                <a:latin typeface="Avenir Book" charset="0"/>
                <a:ea typeface="Avenir Book" charset="0"/>
                <a:cs typeface="Avenir Book" charset="0"/>
              </a:rPr>
              <a:t>Middle-class Amer­i­cans give a far bigger share of their discretionary income to charities than the rich. Households that earn $50,000 to $75,000 give an average of 7.6 percent of their discretionary income to charity, compared with an average of 4.2 percent for people who make $100,000 or </a:t>
            </a:r>
            <a:r>
              <a:rPr lang="en-US" sz="1600" dirty="0" smtClean="0">
                <a:latin typeface="Avenir Book" charset="0"/>
                <a:ea typeface="Avenir Book" charset="0"/>
                <a:cs typeface="Avenir Book" charset="0"/>
              </a:rPr>
              <a:t>more.</a:t>
            </a:r>
            <a:endParaRPr lang="en-US" sz="1600" b="1" dirty="0" smtClean="0">
              <a:latin typeface="Avenir Book" charset="0"/>
              <a:ea typeface="Avenir Book" charset="0"/>
              <a:cs typeface="Avenir Book" charset="0"/>
            </a:endParaRPr>
          </a:p>
          <a:p>
            <a:pPr>
              <a:spcAft>
                <a:spcPts val="1200"/>
              </a:spcAft>
              <a:buFont typeface="Arial" pitchFamily="34" charset="0"/>
              <a:buChar char="•"/>
              <a:defRPr/>
            </a:pPr>
            <a:r>
              <a:rPr lang="en-US" sz="1600" b="1" dirty="0" smtClean="0">
                <a:latin typeface="Avenir Book" charset="0"/>
                <a:ea typeface="Avenir Book" charset="0"/>
                <a:cs typeface="Avenir Book" charset="0"/>
              </a:rPr>
              <a:t>Economic </a:t>
            </a:r>
            <a:r>
              <a:rPr lang="en-US" sz="1600" b="1" dirty="0">
                <a:latin typeface="Avenir Book" charset="0"/>
                <a:ea typeface="Avenir Book" charset="0"/>
                <a:cs typeface="Avenir Book" charset="0"/>
              </a:rPr>
              <a:t>diversity matters</a:t>
            </a:r>
            <a:r>
              <a:rPr lang="en-US" sz="1600" dirty="0">
                <a:latin typeface="Avenir Book" charset="0"/>
                <a:ea typeface="Avenir Book" charset="0"/>
                <a:cs typeface="Avenir Book" charset="0"/>
              </a:rPr>
              <a:t>. Rich people who live in neighborhoods with many other wealthy people </a:t>
            </a:r>
            <a:r>
              <a:rPr lang="en-US" sz="1600" dirty="0">
                <a:solidFill>
                  <a:schemeClr val="tx1"/>
                </a:solidFill>
                <a:latin typeface="Avenir Book" charset="0"/>
                <a:ea typeface="Avenir Book" charset="0"/>
                <a:cs typeface="Avenir Book" charset="0"/>
                <a:hlinkClick r:id="rId2"/>
              </a:rPr>
              <a:t>give a smaller share of their incomes </a:t>
            </a:r>
            <a:r>
              <a:rPr lang="en-US" sz="1600" dirty="0">
                <a:solidFill>
                  <a:schemeClr val="tx1"/>
                </a:solidFill>
                <a:latin typeface="Avenir Book" charset="0"/>
                <a:ea typeface="Avenir Book" charset="0"/>
                <a:cs typeface="Avenir Book" charset="0"/>
              </a:rPr>
              <a:t>to </a:t>
            </a:r>
            <a:r>
              <a:rPr lang="en-US" sz="1600" dirty="0">
                <a:latin typeface="Avenir Book" charset="0"/>
                <a:ea typeface="Avenir Book" charset="0"/>
                <a:cs typeface="Avenir Book" charset="0"/>
              </a:rPr>
              <a:t>charity than rich people who live in more economically diverse communities</a:t>
            </a:r>
            <a:r>
              <a:rPr lang="en-US" sz="1600" dirty="0" smtClean="0">
                <a:latin typeface="Avenir Book" charset="0"/>
                <a:ea typeface="Avenir Book" charset="0"/>
                <a:cs typeface="Avenir Book" charset="0"/>
              </a:rPr>
              <a:t>.</a:t>
            </a:r>
            <a:endParaRPr lang="en-US" sz="1600" dirty="0">
              <a:latin typeface="Avenir Book" charset="0"/>
              <a:ea typeface="Avenir Book" charset="0"/>
              <a:cs typeface="Avenir Book" charset="0"/>
            </a:endParaRPr>
          </a:p>
        </p:txBody>
      </p:sp>
    </p:spTree>
    <p:extLst>
      <p:ext uri="{BB962C8B-B14F-4D97-AF65-F5344CB8AC3E}">
        <p14:creationId xmlns:p14="http://schemas.microsoft.com/office/powerpoint/2010/main" val="328769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verge-PPT-TEMPLAT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858</TotalTime>
  <Words>1194</Words>
  <Application>Microsoft Macintosh PowerPoint</Application>
  <PresentationFormat>On-screen Show (4:3)</PresentationFormat>
  <Paragraphs>201</Paragraphs>
  <Slides>19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Avenir</vt:lpstr>
      <vt:lpstr>Avenir Book</vt:lpstr>
      <vt:lpstr>Calibri</vt:lpstr>
      <vt:lpstr>Arial</vt:lpstr>
      <vt:lpstr>Converge-PPT-TEMPLATE</vt:lpstr>
      <vt:lpstr>HIVE Leadership Program</vt:lpstr>
      <vt:lpstr>CONVERGE </vt:lpstr>
      <vt:lpstr>Objectives</vt:lpstr>
      <vt:lpstr>Agenda</vt:lpstr>
      <vt:lpstr>Resourcing Social Justice Work: An Overview</vt:lpstr>
      <vt:lpstr>Who Gives?</vt:lpstr>
      <vt:lpstr>To What Causes?</vt:lpstr>
      <vt:lpstr>Characteristics of Funding Sources</vt:lpstr>
      <vt:lpstr>The 72%: Individual Giving</vt:lpstr>
      <vt:lpstr>The 72%: Individual Giving</vt:lpstr>
      <vt:lpstr>Individual Giving in the Region</vt:lpstr>
      <vt:lpstr>Foundation Giving in the Region</vt:lpstr>
      <vt:lpstr>Foundation Giving in the Region</vt:lpstr>
      <vt:lpstr>Foundation Giving in the Region</vt:lpstr>
      <vt:lpstr>Philanthropic Support for Reproductive Health, Rights &amp; Justice</vt:lpstr>
      <vt:lpstr>Common Language</vt:lpstr>
      <vt:lpstr>PowerPoint Presentation</vt:lpstr>
      <vt:lpstr>Map</vt:lpstr>
      <vt:lpstr>Closing Reflection</vt:lpstr>
    </vt:vector>
  </TitlesOfParts>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Lift Louisiana </dc:title>
  <cp:lastModifiedBy>Rhea Lewis</cp:lastModifiedBy>
  <cp:revision>58</cp:revision>
  <cp:lastPrinted>2017-09-08T19:38:05Z</cp:lastPrinted>
  <dcterms:modified xsi:type="dcterms:W3CDTF">2017-10-30T20:45:21Z</dcterms:modified>
</cp:coreProperties>
</file>