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86" r:id="rId5"/>
    <p:sldId id="259" r:id="rId6"/>
    <p:sldId id="266" r:id="rId7"/>
    <p:sldId id="273" r:id="rId8"/>
    <p:sldId id="265" r:id="rId9"/>
    <p:sldId id="261" r:id="rId10"/>
    <p:sldId id="267" r:id="rId11"/>
    <p:sldId id="274" r:id="rId12"/>
    <p:sldId id="268" r:id="rId13"/>
    <p:sldId id="269" r:id="rId14"/>
    <p:sldId id="275" r:id="rId15"/>
    <p:sldId id="260" r:id="rId16"/>
    <p:sldId id="276" r:id="rId17"/>
    <p:sldId id="277" r:id="rId18"/>
    <p:sldId id="278" r:id="rId19"/>
    <p:sldId id="279" r:id="rId20"/>
    <p:sldId id="280" r:id="rId21"/>
    <p:sldId id="281" r:id="rId22"/>
    <p:sldId id="282" r:id="rId23"/>
    <p:sldId id="283" r:id="rId24"/>
    <p:sldId id="284" r:id="rId25"/>
    <p:sldId id="285" r:id="rId26"/>
    <p:sldId id="271" r:id="rId27"/>
    <p:sldId id="270" r:id="rId28"/>
    <p:sldId id="27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92FD3-8706-4051-98B8-EA1822E12A06}"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CD7DFCCF-50AD-4818-8547-F3BA11CA5BDD}">
      <dgm:prSet phldrT="[Text]" custT="1"/>
      <dgm:spPr/>
      <dgm:t>
        <a:bodyPr/>
        <a:lstStyle/>
        <a:p>
          <a:r>
            <a:rPr lang="en-US" sz="2800" dirty="0" smtClean="0"/>
            <a:t>culture</a:t>
          </a:r>
          <a:endParaRPr lang="en-US" sz="2800" dirty="0"/>
        </a:p>
      </dgm:t>
    </dgm:pt>
    <dgm:pt modelId="{E5ACFE84-E4E1-4189-BB23-4489B4C79F5B}" type="parTrans" cxnId="{30FC6049-DB98-4069-8A22-ACA8BB85DDAA}">
      <dgm:prSet/>
      <dgm:spPr/>
      <dgm:t>
        <a:bodyPr/>
        <a:lstStyle/>
        <a:p>
          <a:endParaRPr lang="en-US"/>
        </a:p>
      </dgm:t>
    </dgm:pt>
    <dgm:pt modelId="{8A2C4A7C-FAAE-4A57-84A0-44CAD0DD45A4}" type="sibTrans" cxnId="{30FC6049-DB98-4069-8A22-ACA8BB85DDAA}">
      <dgm:prSet/>
      <dgm:spPr/>
      <dgm:t>
        <a:bodyPr/>
        <a:lstStyle/>
        <a:p>
          <a:endParaRPr lang="en-US"/>
        </a:p>
      </dgm:t>
    </dgm:pt>
    <dgm:pt modelId="{82127FCD-2CC1-4326-9A1C-809C767FEEA1}">
      <dgm:prSet phldrT="[Text]" custT="1"/>
      <dgm:spPr/>
      <dgm:t>
        <a:bodyPr/>
        <a:lstStyle/>
        <a:p>
          <a:r>
            <a:rPr lang="en-US" sz="2400" dirty="0" smtClean="0"/>
            <a:t>systems</a:t>
          </a:r>
          <a:endParaRPr lang="en-US" sz="2400" dirty="0"/>
        </a:p>
      </dgm:t>
    </dgm:pt>
    <dgm:pt modelId="{59BDC1FD-5881-4B9D-8DA2-77255AD673AA}" type="parTrans" cxnId="{AE709641-77DA-4593-A146-7BFEFA220AB2}">
      <dgm:prSet/>
      <dgm:spPr/>
      <dgm:t>
        <a:bodyPr/>
        <a:lstStyle/>
        <a:p>
          <a:endParaRPr lang="en-US"/>
        </a:p>
      </dgm:t>
    </dgm:pt>
    <dgm:pt modelId="{3162561E-331A-4431-9E51-4A7F9EED4893}" type="sibTrans" cxnId="{AE709641-77DA-4593-A146-7BFEFA220AB2}">
      <dgm:prSet/>
      <dgm:spPr/>
      <dgm:t>
        <a:bodyPr/>
        <a:lstStyle/>
        <a:p>
          <a:endParaRPr lang="en-US"/>
        </a:p>
      </dgm:t>
    </dgm:pt>
    <dgm:pt modelId="{72908554-274F-49DB-BACA-2752B6E3797A}">
      <dgm:prSet phldrT="[Text]" custT="1"/>
      <dgm:spPr/>
      <dgm:t>
        <a:bodyPr/>
        <a:lstStyle/>
        <a:p>
          <a:r>
            <a:rPr lang="en-US" sz="2800" dirty="0" smtClean="0">
              <a:solidFill>
                <a:schemeClr val="bg1"/>
              </a:solidFill>
            </a:rPr>
            <a:t>skills</a:t>
          </a:r>
          <a:endParaRPr lang="en-US" sz="2800" dirty="0">
            <a:solidFill>
              <a:schemeClr val="bg1"/>
            </a:solidFill>
          </a:endParaRPr>
        </a:p>
      </dgm:t>
    </dgm:pt>
    <dgm:pt modelId="{0E8608B0-0B51-4E4E-85D5-C07E98DC706B}" type="parTrans" cxnId="{65BCDD22-0E54-4BA0-A82D-795B7EEC6DF2}">
      <dgm:prSet/>
      <dgm:spPr/>
      <dgm:t>
        <a:bodyPr/>
        <a:lstStyle/>
        <a:p>
          <a:endParaRPr lang="en-US"/>
        </a:p>
      </dgm:t>
    </dgm:pt>
    <dgm:pt modelId="{2C446429-8707-488B-A205-E16B62FA09D8}" type="sibTrans" cxnId="{65BCDD22-0E54-4BA0-A82D-795B7EEC6DF2}">
      <dgm:prSet/>
      <dgm:spPr/>
      <dgm:t>
        <a:bodyPr/>
        <a:lstStyle/>
        <a:p>
          <a:endParaRPr lang="en-US"/>
        </a:p>
      </dgm:t>
    </dgm:pt>
    <dgm:pt modelId="{3FE3EF28-BEF2-4BF4-A4DE-E7F2B8C4FF3F}" type="pres">
      <dgm:prSet presAssocID="{4F092FD3-8706-4051-98B8-EA1822E12A06}" presName="Name0" presStyleCnt="0">
        <dgm:presLayoutVars>
          <dgm:chMax val="7"/>
          <dgm:resizeHandles val="exact"/>
        </dgm:presLayoutVars>
      </dgm:prSet>
      <dgm:spPr/>
      <dgm:t>
        <a:bodyPr/>
        <a:lstStyle/>
        <a:p>
          <a:endParaRPr lang="en-US"/>
        </a:p>
      </dgm:t>
    </dgm:pt>
    <dgm:pt modelId="{BC66B2E4-7239-49A3-838B-197F86C1D175}" type="pres">
      <dgm:prSet presAssocID="{4F092FD3-8706-4051-98B8-EA1822E12A06}" presName="comp1" presStyleCnt="0"/>
      <dgm:spPr/>
    </dgm:pt>
    <dgm:pt modelId="{BF7E32C5-2742-4028-A4AD-B7FFA0100573}" type="pres">
      <dgm:prSet presAssocID="{4F092FD3-8706-4051-98B8-EA1822E12A06}" presName="circle1" presStyleLbl="node1" presStyleIdx="0" presStyleCnt="3"/>
      <dgm:spPr/>
      <dgm:t>
        <a:bodyPr/>
        <a:lstStyle/>
        <a:p>
          <a:endParaRPr lang="en-US"/>
        </a:p>
      </dgm:t>
    </dgm:pt>
    <dgm:pt modelId="{8E8DD2DC-269A-4B14-B44C-71F8F9CBB6CD}" type="pres">
      <dgm:prSet presAssocID="{4F092FD3-8706-4051-98B8-EA1822E12A06}" presName="c1text" presStyleLbl="node1" presStyleIdx="0" presStyleCnt="3">
        <dgm:presLayoutVars>
          <dgm:bulletEnabled val="1"/>
        </dgm:presLayoutVars>
      </dgm:prSet>
      <dgm:spPr/>
      <dgm:t>
        <a:bodyPr/>
        <a:lstStyle/>
        <a:p>
          <a:endParaRPr lang="en-US"/>
        </a:p>
      </dgm:t>
    </dgm:pt>
    <dgm:pt modelId="{77832097-E14A-4914-A093-943D937E836C}" type="pres">
      <dgm:prSet presAssocID="{4F092FD3-8706-4051-98B8-EA1822E12A06}" presName="comp2" presStyleCnt="0"/>
      <dgm:spPr/>
    </dgm:pt>
    <dgm:pt modelId="{DB2AA0DC-48CA-44C5-A535-BBFD53985D93}" type="pres">
      <dgm:prSet presAssocID="{4F092FD3-8706-4051-98B8-EA1822E12A06}" presName="circle2" presStyleLbl="node1" presStyleIdx="1" presStyleCnt="3"/>
      <dgm:spPr/>
      <dgm:t>
        <a:bodyPr/>
        <a:lstStyle/>
        <a:p>
          <a:endParaRPr lang="en-US"/>
        </a:p>
      </dgm:t>
    </dgm:pt>
    <dgm:pt modelId="{B515BC03-2D65-400E-9E72-B24A6D620EA1}" type="pres">
      <dgm:prSet presAssocID="{4F092FD3-8706-4051-98B8-EA1822E12A06}" presName="c2text" presStyleLbl="node1" presStyleIdx="1" presStyleCnt="3">
        <dgm:presLayoutVars>
          <dgm:bulletEnabled val="1"/>
        </dgm:presLayoutVars>
      </dgm:prSet>
      <dgm:spPr/>
      <dgm:t>
        <a:bodyPr/>
        <a:lstStyle/>
        <a:p>
          <a:endParaRPr lang="en-US"/>
        </a:p>
      </dgm:t>
    </dgm:pt>
    <dgm:pt modelId="{5345DD33-C3B9-4AA7-99CC-47018252F937}" type="pres">
      <dgm:prSet presAssocID="{4F092FD3-8706-4051-98B8-EA1822E12A06}" presName="comp3" presStyleCnt="0"/>
      <dgm:spPr/>
    </dgm:pt>
    <dgm:pt modelId="{61C48484-8E78-41B3-AB9C-22D0F94F0666}" type="pres">
      <dgm:prSet presAssocID="{4F092FD3-8706-4051-98B8-EA1822E12A06}" presName="circle3" presStyleLbl="node1" presStyleIdx="2" presStyleCnt="3"/>
      <dgm:spPr/>
      <dgm:t>
        <a:bodyPr/>
        <a:lstStyle/>
        <a:p>
          <a:endParaRPr lang="en-US"/>
        </a:p>
      </dgm:t>
    </dgm:pt>
    <dgm:pt modelId="{25A2CB26-8E90-472B-906B-B2118E9E5763}" type="pres">
      <dgm:prSet presAssocID="{4F092FD3-8706-4051-98B8-EA1822E12A06}" presName="c3text" presStyleLbl="node1" presStyleIdx="2" presStyleCnt="3">
        <dgm:presLayoutVars>
          <dgm:bulletEnabled val="1"/>
        </dgm:presLayoutVars>
      </dgm:prSet>
      <dgm:spPr/>
      <dgm:t>
        <a:bodyPr/>
        <a:lstStyle/>
        <a:p>
          <a:endParaRPr lang="en-US"/>
        </a:p>
      </dgm:t>
    </dgm:pt>
  </dgm:ptLst>
  <dgm:cxnLst>
    <dgm:cxn modelId="{1CF66A1E-51CA-4BA8-83EE-88662421AD4F}" type="presOf" srcId="{72908554-274F-49DB-BACA-2752B6E3797A}" destId="{25A2CB26-8E90-472B-906B-B2118E9E5763}" srcOrd="1" destOrd="0" presId="urn:microsoft.com/office/officeart/2005/8/layout/venn2"/>
    <dgm:cxn modelId="{9C5F9544-1D99-4DFF-BD24-84EF6084AE8B}" type="presOf" srcId="{CD7DFCCF-50AD-4818-8547-F3BA11CA5BDD}" destId="{BF7E32C5-2742-4028-A4AD-B7FFA0100573}" srcOrd="0" destOrd="0" presId="urn:microsoft.com/office/officeart/2005/8/layout/venn2"/>
    <dgm:cxn modelId="{36AB7842-08D1-42E2-B654-78A5C96F1D6D}" type="presOf" srcId="{82127FCD-2CC1-4326-9A1C-809C767FEEA1}" destId="{B515BC03-2D65-400E-9E72-B24A6D620EA1}" srcOrd="1" destOrd="0" presId="urn:microsoft.com/office/officeart/2005/8/layout/venn2"/>
    <dgm:cxn modelId="{30FC6049-DB98-4069-8A22-ACA8BB85DDAA}" srcId="{4F092FD3-8706-4051-98B8-EA1822E12A06}" destId="{CD7DFCCF-50AD-4818-8547-F3BA11CA5BDD}" srcOrd="0" destOrd="0" parTransId="{E5ACFE84-E4E1-4189-BB23-4489B4C79F5B}" sibTransId="{8A2C4A7C-FAAE-4A57-84A0-44CAD0DD45A4}"/>
    <dgm:cxn modelId="{6DCB0FC7-15CE-4789-B555-689A93C94E97}" type="presOf" srcId="{82127FCD-2CC1-4326-9A1C-809C767FEEA1}" destId="{DB2AA0DC-48CA-44C5-A535-BBFD53985D93}" srcOrd="0" destOrd="0" presId="urn:microsoft.com/office/officeart/2005/8/layout/venn2"/>
    <dgm:cxn modelId="{65BCDD22-0E54-4BA0-A82D-795B7EEC6DF2}" srcId="{4F092FD3-8706-4051-98B8-EA1822E12A06}" destId="{72908554-274F-49DB-BACA-2752B6E3797A}" srcOrd="2" destOrd="0" parTransId="{0E8608B0-0B51-4E4E-85D5-C07E98DC706B}" sibTransId="{2C446429-8707-488B-A205-E16B62FA09D8}"/>
    <dgm:cxn modelId="{AFEE5D92-33AA-4D1B-BFE3-78D15D1B3F29}" type="presOf" srcId="{72908554-274F-49DB-BACA-2752B6E3797A}" destId="{61C48484-8E78-41B3-AB9C-22D0F94F0666}" srcOrd="0" destOrd="0" presId="urn:microsoft.com/office/officeart/2005/8/layout/venn2"/>
    <dgm:cxn modelId="{897D1A95-A258-4189-BFD0-08CE943B298C}" type="presOf" srcId="{4F092FD3-8706-4051-98B8-EA1822E12A06}" destId="{3FE3EF28-BEF2-4BF4-A4DE-E7F2B8C4FF3F}" srcOrd="0" destOrd="0" presId="urn:microsoft.com/office/officeart/2005/8/layout/venn2"/>
    <dgm:cxn modelId="{4D22B71E-5F5F-4097-8927-449BAE7CED62}" type="presOf" srcId="{CD7DFCCF-50AD-4818-8547-F3BA11CA5BDD}" destId="{8E8DD2DC-269A-4B14-B44C-71F8F9CBB6CD}" srcOrd="1" destOrd="0" presId="urn:microsoft.com/office/officeart/2005/8/layout/venn2"/>
    <dgm:cxn modelId="{AE709641-77DA-4593-A146-7BFEFA220AB2}" srcId="{4F092FD3-8706-4051-98B8-EA1822E12A06}" destId="{82127FCD-2CC1-4326-9A1C-809C767FEEA1}" srcOrd="1" destOrd="0" parTransId="{59BDC1FD-5881-4B9D-8DA2-77255AD673AA}" sibTransId="{3162561E-331A-4431-9E51-4A7F9EED4893}"/>
    <dgm:cxn modelId="{80DF8910-1D2A-4E01-B3E0-CB3DB391830E}" type="presParOf" srcId="{3FE3EF28-BEF2-4BF4-A4DE-E7F2B8C4FF3F}" destId="{BC66B2E4-7239-49A3-838B-197F86C1D175}" srcOrd="0" destOrd="0" presId="urn:microsoft.com/office/officeart/2005/8/layout/venn2"/>
    <dgm:cxn modelId="{B9A27CBA-3B00-497B-AEBE-26C46A82E198}" type="presParOf" srcId="{BC66B2E4-7239-49A3-838B-197F86C1D175}" destId="{BF7E32C5-2742-4028-A4AD-B7FFA0100573}" srcOrd="0" destOrd="0" presId="urn:microsoft.com/office/officeart/2005/8/layout/venn2"/>
    <dgm:cxn modelId="{699A4F8A-7216-4DB3-BB61-6F991BC96B4D}" type="presParOf" srcId="{BC66B2E4-7239-49A3-838B-197F86C1D175}" destId="{8E8DD2DC-269A-4B14-B44C-71F8F9CBB6CD}" srcOrd="1" destOrd="0" presId="urn:microsoft.com/office/officeart/2005/8/layout/venn2"/>
    <dgm:cxn modelId="{7E2C7660-5894-4387-A6E7-EE488CEB7CDD}" type="presParOf" srcId="{3FE3EF28-BEF2-4BF4-A4DE-E7F2B8C4FF3F}" destId="{77832097-E14A-4914-A093-943D937E836C}" srcOrd="1" destOrd="0" presId="urn:microsoft.com/office/officeart/2005/8/layout/venn2"/>
    <dgm:cxn modelId="{121F9ED9-638A-4BAE-AC11-02197F26F357}" type="presParOf" srcId="{77832097-E14A-4914-A093-943D937E836C}" destId="{DB2AA0DC-48CA-44C5-A535-BBFD53985D93}" srcOrd="0" destOrd="0" presId="urn:microsoft.com/office/officeart/2005/8/layout/venn2"/>
    <dgm:cxn modelId="{7F2F9572-9232-4E14-80B3-1E5E758442FA}" type="presParOf" srcId="{77832097-E14A-4914-A093-943D937E836C}" destId="{B515BC03-2D65-400E-9E72-B24A6D620EA1}" srcOrd="1" destOrd="0" presId="urn:microsoft.com/office/officeart/2005/8/layout/venn2"/>
    <dgm:cxn modelId="{875DA048-AAC9-40E9-BCE2-FCF26A584B89}" type="presParOf" srcId="{3FE3EF28-BEF2-4BF4-A4DE-E7F2B8C4FF3F}" destId="{5345DD33-C3B9-4AA7-99CC-47018252F937}" srcOrd="2" destOrd="0" presId="urn:microsoft.com/office/officeart/2005/8/layout/venn2"/>
    <dgm:cxn modelId="{13071178-69F2-4C82-B2B0-5BD732F02BE1}" type="presParOf" srcId="{5345DD33-C3B9-4AA7-99CC-47018252F937}" destId="{61C48484-8E78-41B3-AB9C-22D0F94F0666}" srcOrd="0" destOrd="0" presId="urn:microsoft.com/office/officeart/2005/8/layout/venn2"/>
    <dgm:cxn modelId="{60B51107-C115-4BD9-8A94-78BA0B55518E}" type="presParOf" srcId="{5345DD33-C3B9-4AA7-99CC-47018252F937}" destId="{25A2CB26-8E90-472B-906B-B2118E9E576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60620A-06B5-D446-9E49-FC5217D4F8CB}"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US"/>
        </a:p>
      </dgm:t>
    </dgm:pt>
    <dgm:pt modelId="{E6E68FC0-2EFA-2643-A2A6-175F3BCF525B}">
      <dgm:prSet phldrT="[Text]" custT="1"/>
      <dgm:spPr/>
      <dgm:t>
        <a:bodyPr/>
        <a:lstStyle/>
        <a:p>
          <a:r>
            <a:rPr lang="en-US" sz="2400" b="1" dirty="0" smtClean="0">
              <a:solidFill>
                <a:schemeClr val="accent2"/>
              </a:solidFill>
            </a:rPr>
            <a:t>What do you do?</a:t>
          </a:r>
          <a:endParaRPr lang="en-US" sz="2400" b="1" dirty="0">
            <a:solidFill>
              <a:schemeClr val="accent2"/>
            </a:solidFill>
          </a:endParaRPr>
        </a:p>
      </dgm:t>
    </dgm:pt>
    <dgm:pt modelId="{A7CF2E34-B098-3142-9B86-DB86995E49A8}" type="parTrans" cxnId="{E4592E04-BE43-C84C-8E88-63978C86029A}">
      <dgm:prSet/>
      <dgm:spPr/>
      <dgm:t>
        <a:bodyPr/>
        <a:lstStyle/>
        <a:p>
          <a:endParaRPr lang="en-US"/>
        </a:p>
      </dgm:t>
    </dgm:pt>
    <dgm:pt modelId="{FB597192-4F0C-994B-AFD7-76D4D4095E86}" type="sibTrans" cxnId="{E4592E04-BE43-C84C-8E88-63978C86029A}">
      <dgm:prSet/>
      <dgm:spPr/>
      <dgm:t>
        <a:bodyPr/>
        <a:lstStyle/>
        <a:p>
          <a:endParaRPr lang="en-US"/>
        </a:p>
      </dgm:t>
    </dgm:pt>
    <dgm:pt modelId="{38C27616-5460-B946-95A6-62539C7152E6}">
      <dgm:prSet phldrT="[Text]"/>
      <dgm:spPr/>
      <dgm:t>
        <a:bodyPr/>
        <a:lstStyle/>
        <a:p>
          <a:r>
            <a:rPr lang="en-US" dirty="0" smtClean="0">
              <a:solidFill>
                <a:schemeClr val="accent2">
                  <a:lumMod val="40000"/>
                  <a:lumOff val="60000"/>
                </a:schemeClr>
              </a:solidFill>
            </a:rPr>
            <a:t>Ignatius</a:t>
          </a:r>
          <a:endParaRPr lang="en-US" dirty="0">
            <a:solidFill>
              <a:schemeClr val="accent2">
                <a:lumMod val="40000"/>
                <a:lumOff val="60000"/>
              </a:schemeClr>
            </a:solidFill>
          </a:endParaRPr>
        </a:p>
      </dgm:t>
    </dgm:pt>
    <dgm:pt modelId="{85417A67-8028-9844-9B46-EE9EE42C4713}" type="parTrans" cxnId="{DB0F3088-BDCC-494F-8532-2D2C62F82A0B}">
      <dgm:prSet/>
      <dgm:spPr/>
      <dgm:t>
        <a:bodyPr/>
        <a:lstStyle/>
        <a:p>
          <a:endParaRPr lang="en-US"/>
        </a:p>
      </dgm:t>
    </dgm:pt>
    <dgm:pt modelId="{48F54FA2-C6C5-A44A-A71B-C49C03D23E55}" type="sibTrans" cxnId="{DB0F3088-BDCC-494F-8532-2D2C62F82A0B}">
      <dgm:prSet/>
      <dgm:spPr/>
      <dgm:t>
        <a:bodyPr/>
        <a:lstStyle/>
        <a:p>
          <a:endParaRPr lang="en-US"/>
        </a:p>
      </dgm:t>
    </dgm:pt>
    <dgm:pt modelId="{E639951D-5CBD-7B42-8A23-135EB67D5B43}">
      <dgm:prSet phldrT="[Text]"/>
      <dgm:spPr/>
      <dgm:t>
        <a:bodyPr/>
        <a:lstStyle/>
        <a:p>
          <a:r>
            <a:rPr lang="en-US" dirty="0" err="1" smtClean="0">
              <a:solidFill>
                <a:srgbClr val="CCFFCC"/>
              </a:solidFill>
            </a:rPr>
            <a:t>Shria</a:t>
          </a:r>
          <a:endParaRPr lang="en-US" dirty="0">
            <a:solidFill>
              <a:srgbClr val="CCFFCC"/>
            </a:solidFill>
          </a:endParaRPr>
        </a:p>
      </dgm:t>
    </dgm:pt>
    <dgm:pt modelId="{B790D32B-A9D5-B949-B531-9377D93CB8D7}" type="parTrans" cxnId="{9A672AEB-7690-A44E-A7F0-872AE12A7296}">
      <dgm:prSet/>
      <dgm:spPr/>
      <dgm:t>
        <a:bodyPr/>
        <a:lstStyle/>
        <a:p>
          <a:endParaRPr lang="en-US"/>
        </a:p>
      </dgm:t>
    </dgm:pt>
    <dgm:pt modelId="{7C378302-30AD-7642-8F62-BC0F98C0CF74}" type="sibTrans" cxnId="{9A672AEB-7690-A44E-A7F0-872AE12A7296}">
      <dgm:prSet/>
      <dgm:spPr/>
      <dgm:t>
        <a:bodyPr/>
        <a:lstStyle/>
        <a:p>
          <a:endParaRPr lang="en-US"/>
        </a:p>
      </dgm:t>
    </dgm:pt>
    <dgm:pt modelId="{70ED0836-5280-4F45-9664-D168177B22E1}">
      <dgm:prSet phldrT="[Text]"/>
      <dgm:spPr/>
      <dgm:t>
        <a:bodyPr/>
        <a:lstStyle/>
        <a:p>
          <a:r>
            <a:rPr lang="en-US" dirty="0" err="1" smtClean="0">
              <a:solidFill>
                <a:schemeClr val="accent4">
                  <a:lumMod val="60000"/>
                  <a:lumOff val="40000"/>
                </a:schemeClr>
              </a:solidFill>
            </a:rPr>
            <a:t>Azzi</a:t>
          </a:r>
          <a:endParaRPr lang="en-US" dirty="0">
            <a:solidFill>
              <a:schemeClr val="accent4">
                <a:lumMod val="60000"/>
                <a:lumOff val="40000"/>
              </a:schemeClr>
            </a:solidFill>
          </a:endParaRPr>
        </a:p>
      </dgm:t>
    </dgm:pt>
    <dgm:pt modelId="{5932FA50-33CD-B648-8E83-5A44B422BE38}" type="parTrans" cxnId="{13B63485-372F-754C-A1AE-ED8C4C1D7935}">
      <dgm:prSet/>
      <dgm:spPr/>
      <dgm:t>
        <a:bodyPr/>
        <a:lstStyle/>
        <a:p>
          <a:endParaRPr lang="en-US"/>
        </a:p>
      </dgm:t>
    </dgm:pt>
    <dgm:pt modelId="{4738DE1F-97AE-D24C-8FD6-2040BC42A31A}" type="sibTrans" cxnId="{13B63485-372F-754C-A1AE-ED8C4C1D7935}">
      <dgm:prSet/>
      <dgm:spPr/>
      <dgm:t>
        <a:bodyPr/>
        <a:lstStyle/>
        <a:p>
          <a:endParaRPr lang="en-US"/>
        </a:p>
      </dgm:t>
    </dgm:pt>
    <dgm:pt modelId="{55FF3492-3301-8843-A1ED-2DCAF07B4F43}" type="pres">
      <dgm:prSet presAssocID="{EF60620A-06B5-D446-9E49-FC5217D4F8CB}" presName="Name0" presStyleCnt="0">
        <dgm:presLayoutVars>
          <dgm:chMax val="1"/>
          <dgm:chPref val="1"/>
        </dgm:presLayoutVars>
      </dgm:prSet>
      <dgm:spPr/>
      <dgm:t>
        <a:bodyPr/>
        <a:lstStyle/>
        <a:p>
          <a:endParaRPr lang="en-US"/>
        </a:p>
      </dgm:t>
    </dgm:pt>
    <dgm:pt modelId="{3AD34FF7-4A9C-2C46-AF38-849B4FC172E8}" type="pres">
      <dgm:prSet presAssocID="{E6E68FC0-2EFA-2643-A2A6-175F3BCF525B}" presName="Parent" presStyleLbl="node0" presStyleIdx="0" presStyleCnt="1" custScaleX="59122" custScaleY="59241">
        <dgm:presLayoutVars>
          <dgm:chMax val="5"/>
          <dgm:chPref val="5"/>
        </dgm:presLayoutVars>
      </dgm:prSet>
      <dgm:spPr/>
      <dgm:t>
        <a:bodyPr/>
        <a:lstStyle/>
        <a:p>
          <a:endParaRPr lang="en-US"/>
        </a:p>
      </dgm:t>
    </dgm:pt>
    <dgm:pt modelId="{BC1DEBBA-743C-9040-A73C-BD4C98B9AE4E}" type="pres">
      <dgm:prSet presAssocID="{E6E68FC0-2EFA-2643-A2A6-175F3BCF525B}" presName="Accent1" presStyleLbl="node1" presStyleIdx="0" presStyleCnt="15"/>
      <dgm:spPr/>
    </dgm:pt>
    <dgm:pt modelId="{715D2F3D-E343-034F-A437-8A2B921B17B4}" type="pres">
      <dgm:prSet presAssocID="{E6E68FC0-2EFA-2643-A2A6-175F3BCF525B}" presName="Accent2" presStyleLbl="node1" presStyleIdx="1" presStyleCnt="15"/>
      <dgm:spPr/>
    </dgm:pt>
    <dgm:pt modelId="{F2E58D0F-6508-6A4B-AEE7-AD2216847A62}" type="pres">
      <dgm:prSet presAssocID="{E6E68FC0-2EFA-2643-A2A6-175F3BCF525B}" presName="Accent3" presStyleLbl="node1" presStyleIdx="2" presStyleCnt="15"/>
      <dgm:spPr/>
    </dgm:pt>
    <dgm:pt modelId="{52F8ED0B-6819-CC4A-94C3-5C0D673B82AC}" type="pres">
      <dgm:prSet presAssocID="{E6E68FC0-2EFA-2643-A2A6-175F3BCF525B}" presName="Accent4" presStyleLbl="node1" presStyleIdx="3" presStyleCnt="15" custScaleX="231486" custScaleY="216750" custLinFactNeighborX="5051" custLinFactNeighborY="-58391"/>
      <dgm:spPr/>
    </dgm:pt>
    <dgm:pt modelId="{6E003346-CD2F-CF40-B836-D4D8D13B4E07}" type="pres">
      <dgm:prSet presAssocID="{E6E68FC0-2EFA-2643-A2A6-175F3BCF525B}" presName="Accent5" presStyleLbl="node1" presStyleIdx="4" presStyleCnt="15"/>
      <dgm:spPr/>
    </dgm:pt>
    <dgm:pt modelId="{A82E9F0F-B085-CF4E-833C-325BF1DEF009}" type="pres">
      <dgm:prSet presAssocID="{E6E68FC0-2EFA-2643-A2A6-175F3BCF525B}" presName="Accent6" presStyleLbl="node1" presStyleIdx="5" presStyleCnt="15"/>
      <dgm:spPr/>
    </dgm:pt>
    <dgm:pt modelId="{956316D2-3F09-9E42-B6FC-7246AF2DCD08}" type="pres">
      <dgm:prSet presAssocID="{38C27616-5460-B946-95A6-62539C7152E6}" presName="Child1" presStyleLbl="node1" presStyleIdx="6" presStyleCnt="15">
        <dgm:presLayoutVars>
          <dgm:chMax val="0"/>
          <dgm:chPref val="0"/>
        </dgm:presLayoutVars>
      </dgm:prSet>
      <dgm:spPr/>
      <dgm:t>
        <a:bodyPr/>
        <a:lstStyle/>
        <a:p>
          <a:endParaRPr lang="en-US"/>
        </a:p>
      </dgm:t>
    </dgm:pt>
    <dgm:pt modelId="{8EC4F8DC-6F2E-BC49-A4CE-5E2FB7E583DF}" type="pres">
      <dgm:prSet presAssocID="{38C27616-5460-B946-95A6-62539C7152E6}" presName="Accent7" presStyleCnt="0"/>
      <dgm:spPr/>
    </dgm:pt>
    <dgm:pt modelId="{97FF133B-ECA4-1D4A-9BAA-857BCBBFEB65}" type="pres">
      <dgm:prSet presAssocID="{38C27616-5460-B946-95A6-62539C7152E6}" presName="AccentHold1" presStyleLbl="node1" presStyleIdx="7" presStyleCnt="15"/>
      <dgm:spPr/>
    </dgm:pt>
    <dgm:pt modelId="{4C261859-9A46-C840-ABA8-C4B9F14AF1BA}" type="pres">
      <dgm:prSet presAssocID="{38C27616-5460-B946-95A6-62539C7152E6}" presName="Accent8" presStyleCnt="0"/>
      <dgm:spPr/>
    </dgm:pt>
    <dgm:pt modelId="{9F908C83-08FA-694D-A7DD-D2B56BCDCCE7}" type="pres">
      <dgm:prSet presAssocID="{38C27616-5460-B946-95A6-62539C7152E6}" presName="AccentHold2" presStyleLbl="node1" presStyleIdx="8" presStyleCnt="15" custScaleX="132488" custScaleY="127342" custLinFactNeighborX="21695" custLinFactNeighborY="-19130"/>
      <dgm:spPr/>
    </dgm:pt>
    <dgm:pt modelId="{A8F55057-3291-1B4C-AAA8-B14DF8045344}" type="pres">
      <dgm:prSet presAssocID="{E639951D-5CBD-7B42-8A23-135EB67D5B43}" presName="Child2" presStyleLbl="node1" presStyleIdx="9" presStyleCnt="15">
        <dgm:presLayoutVars>
          <dgm:chMax val="0"/>
          <dgm:chPref val="0"/>
        </dgm:presLayoutVars>
      </dgm:prSet>
      <dgm:spPr/>
      <dgm:t>
        <a:bodyPr/>
        <a:lstStyle/>
        <a:p>
          <a:endParaRPr lang="en-US"/>
        </a:p>
      </dgm:t>
    </dgm:pt>
    <dgm:pt modelId="{66DAC4E3-C819-6B49-9724-946C5F2032F1}" type="pres">
      <dgm:prSet presAssocID="{E639951D-5CBD-7B42-8A23-135EB67D5B43}" presName="Accent9" presStyleCnt="0"/>
      <dgm:spPr/>
    </dgm:pt>
    <dgm:pt modelId="{8168B2D1-DC1D-A640-AB4B-4033E18F530E}" type="pres">
      <dgm:prSet presAssocID="{E639951D-5CBD-7B42-8A23-135EB67D5B43}" presName="AccentHold1" presStyleLbl="node1" presStyleIdx="10" presStyleCnt="15"/>
      <dgm:spPr/>
    </dgm:pt>
    <dgm:pt modelId="{D015E4DA-C683-E64F-B5C8-292046CDFF0E}" type="pres">
      <dgm:prSet presAssocID="{E639951D-5CBD-7B42-8A23-135EB67D5B43}" presName="Accent10" presStyleCnt="0"/>
      <dgm:spPr/>
    </dgm:pt>
    <dgm:pt modelId="{A1822EF0-9350-B04A-962D-345B2E67C881}" type="pres">
      <dgm:prSet presAssocID="{E639951D-5CBD-7B42-8A23-135EB67D5B43}" presName="AccentHold2" presStyleLbl="node1" presStyleIdx="11" presStyleCnt="15"/>
      <dgm:spPr/>
    </dgm:pt>
    <dgm:pt modelId="{B0F28AF7-2A5C-B34C-B3DE-B3C59F026717}" type="pres">
      <dgm:prSet presAssocID="{E639951D-5CBD-7B42-8A23-135EB67D5B43}" presName="Accent11" presStyleCnt="0"/>
      <dgm:spPr/>
    </dgm:pt>
    <dgm:pt modelId="{B808B20E-93BE-AB4B-82BA-6108FAF9F7A1}" type="pres">
      <dgm:prSet presAssocID="{E639951D-5CBD-7B42-8A23-135EB67D5B43}" presName="AccentHold3" presStyleLbl="node1" presStyleIdx="12" presStyleCnt="15"/>
      <dgm:spPr/>
    </dgm:pt>
    <dgm:pt modelId="{A3C81168-4B4A-0B4F-9A42-1AF7C6FEFD48}" type="pres">
      <dgm:prSet presAssocID="{70ED0836-5280-4F45-9664-D168177B22E1}" presName="Child3" presStyleLbl="node1" presStyleIdx="13" presStyleCnt="15" custScaleX="77167" custScaleY="76025">
        <dgm:presLayoutVars>
          <dgm:chMax val="0"/>
          <dgm:chPref val="0"/>
        </dgm:presLayoutVars>
      </dgm:prSet>
      <dgm:spPr/>
      <dgm:t>
        <a:bodyPr/>
        <a:lstStyle/>
        <a:p>
          <a:endParaRPr lang="en-US"/>
        </a:p>
      </dgm:t>
    </dgm:pt>
    <dgm:pt modelId="{4771452F-9E3A-A049-97CC-8A9A8AA65443}" type="pres">
      <dgm:prSet presAssocID="{70ED0836-5280-4F45-9664-D168177B22E1}" presName="Accent12" presStyleCnt="0"/>
      <dgm:spPr/>
    </dgm:pt>
    <dgm:pt modelId="{3A96A937-4F8C-8C4C-84E7-3B2C1CC9F618}" type="pres">
      <dgm:prSet presAssocID="{70ED0836-5280-4F45-9664-D168177B22E1}" presName="AccentHold1" presStyleLbl="node1" presStyleIdx="14" presStyleCnt="15"/>
      <dgm:spPr/>
    </dgm:pt>
  </dgm:ptLst>
  <dgm:cxnLst>
    <dgm:cxn modelId="{DB0F3088-BDCC-494F-8532-2D2C62F82A0B}" srcId="{E6E68FC0-2EFA-2643-A2A6-175F3BCF525B}" destId="{38C27616-5460-B946-95A6-62539C7152E6}" srcOrd="0" destOrd="0" parTransId="{85417A67-8028-9844-9B46-EE9EE42C4713}" sibTransId="{48F54FA2-C6C5-A44A-A71B-C49C03D23E55}"/>
    <dgm:cxn modelId="{A6A286BB-ECDF-2F47-BEDB-E52306F1673C}" type="presOf" srcId="{38C27616-5460-B946-95A6-62539C7152E6}" destId="{956316D2-3F09-9E42-B6FC-7246AF2DCD08}" srcOrd="0" destOrd="0" presId="urn:microsoft.com/office/officeart/2009/3/layout/CircleRelationship"/>
    <dgm:cxn modelId="{E4592E04-BE43-C84C-8E88-63978C86029A}" srcId="{EF60620A-06B5-D446-9E49-FC5217D4F8CB}" destId="{E6E68FC0-2EFA-2643-A2A6-175F3BCF525B}" srcOrd="0" destOrd="0" parTransId="{A7CF2E34-B098-3142-9B86-DB86995E49A8}" sibTransId="{FB597192-4F0C-994B-AFD7-76D4D4095E86}"/>
    <dgm:cxn modelId="{6D492F37-2408-4041-8186-269FDAC3F5FF}" type="presOf" srcId="{E639951D-5CBD-7B42-8A23-135EB67D5B43}" destId="{A8F55057-3291-1B4C-AAA8-B14DF8045344}" srcOrd="0" destOrd="0" presId="urn:microsoft.com/office/officeart/2009/3/layout/CircleRelationship"/>
    <dgm:cxn modelId="{13B63485-372F-754C-A1AE-ED8C4C1D7935}" srcId="{E6E68FC0-2EFA-2643-A2A6-175F3BCF525B}" destId="{70ED0836-5280-4F45-9664-D168177B22E1}" srcOrd="2" destOrd="0" parTransId="{5932FA50-33CD-B648-8E83-5A44B422BE38}" sibTransId="{4738DE1F-97AE-D24C-8FD6-2040BC42A31A}"/>
    <dgm:cxn modelId="{9A672AEB-7690-A44E-A7F0-872AE12A7296}" srcId="{E6E68FC0-2EFA-2643-A2A6-175F3BCF525B}" destId="{E639951D-5CBD-7B42-8A23-135EB67D5B43}" srcOrd="1" destOrd="0" parTransId="{B790D32B-A9D5-B949-B531-9377D93CB8D7}" sibTransId="{7C378302-30AD-7642-8F62-BC0F98C0CF74}"/>
    <dgm:cxn modelId="{007634AE-8744-A047-A116-AC0DB6E71756}" type="presOf" srcId="{EF60620A-06B5-D446-9E49-FC5217D4F8CB}" destId="{55FF3492-3301-8843-A1ED-2DCAF07B4F43}" srcOrd="0" destOrd="0" presId="urn:microsoft.com/office/officeart/2009/3/layout/CircleRelationship"/>
    <dgm:cxn modelId="{B286EA39-1923-6F47-A2FA-974C2DB3FB95}" type="presOf" srcId="{70ED0836-5280-4F45-9664-D168177B22E1}" destId="{A3C81168-4B4A-0B4F-9A42-1AF7C6FEFD48}" srcOrd="0" destOrd="0" presId="urn:microsoft.com/office/officeart/2009/3/layout/CircleRelationship"/>
    <dgm:cxn modelId="{3AA9CD79-8A85-6F49-9130-1DFD1F961E61}" type="presOf" srcId="{E6E68FC0-2EFA-2643-A2A6-175F3BCF525B}" destId="{3AD34FF7-4A9C-2C46-AF38-849B4FC172E8}" srcOrd="0" destOrd="0" presId="urn:microsoft.com/office/officeart/2009/3/layout/CircleRelationship"/>
    <dgm:cxn modelId="{8A3E9537-A27B-1C41-A64A-4C1D8F22CB51}" type="presParOf" srcId="{55FF3492-3301-8843-A1ED-2DCAF07B4F43}" destId="{3AD34FF7-4A9C-2C46-AF38-849B4FC172E8}" srcOrd="0" destOrd="0" presId="urn:microsoft.com/office/officeart/2009/3/layout/CircleRelationship"/>
    <dgm:cxn modelId="{CCA09B11-EA40-8641-A5D2-774D0BE43E72}" type="presParOf" srcId="{55FF3492-3301-8843-A1ED-2DCAF07B4F43}" destId="{BC1DEBBA-743C-9040-A73C-BD4C98B9AE4E}" srcOrd="1" destOrd="0" presId="urn:microsoft.com/office/officeart/2009/3/layout/CircleRelationship"/>
    <dgm:cxn modelId="{83FD5B2F-82DF-4F45-8885-290E620F3023}" type="presParOf" srcId="{55FF3492-3301-8843-A1ED-2DCAF07B4F43}" destId="{715D2F3D-E343-034F-A437-8A2B921B17B4}" srcOrd="2" destOrd="0" presId="urn:microsoft.com/office/officeart/2009/3/layout/CircleRelationship"/>
    <dgm:cxn modelId="{29F6F8DC-8253-9D46-9E80-9F40CA797587}" type="presParOf" srcId="{55FF3492-3301-8843-A1ED-2DCAF07B4F43}" destId="{F2E58D0F-6508-6A4B-AEE7-AD2216847A62}" srcOrd="3" destOrd="0" presId="urn:microsoft.com/office/officeart/2009/3/layout/CircleRelationship"/>
    <dgm:cxn modelId="{02371DCB-A030-3043-8235-C66E030B77CB}" type="presParOf" srcId="{55FF3492-3301-8843-A1ED-2DCAF07B4F43}" destId="{52F8ED0B-6819-CC4A-94C3-5C0D673B82AC}" srcOrd="4" destOrd="0" presId="urn:microsoft.com/office/officeart/2009/3/layout/CircleRelationship"/>
    <dgm:cxn modelId="{984B4862-791E-1242-A15F-0C7F56788D4E}" type="presParOf" srcId="{55FF3492-3301-8843-A1ED-2DCAF07B4F43}" destId="{6E003346-CD2F-CF40-B836-D4D8D13B4E07}" srcOrd="5" destOrd="0" presId="urn:microsoft.com/office/officeart/2009/3/layout/CircleRelationship"/>
    <dgm:cxn modelId="{99309FD6-01F0-3C40-98AA-14E13CD975AA}" type="presParOf" srcId="{55FF3492-3301-8843-A1ED-2DCAF07B4F43}" destId="{A82E9F0F-B085-CF4E-833C-325BF1DEF009}" srcOrd="6" destOrd="0" presId="urn:microsoft.com/office/officeart/2009/3/layout/CircleRelationship"/>
    <dgm:cxn modelId="{DE052820-FAB0-6245-B76E-D0859DCFF284}" type="presParOf" srcId="{55FF3492-3301-8843-A1ED-2DCAF07B4F43}" destId="{956316D2-3F09-9E42-B6FC-7246AF2DCD08}" srcOrd="7" destOrd="0" presId="urn:microsoft.com/office/officeart/2009/3/layout/CircleRelationship"/>
    <dgm:cxn modelId="{3935B368-DB1F-C642-8736-EC5FC5A2AEBE}" type="presParOf" srcId="{55FF3492-3301-8843-A1ED-2DCAF07B4F43}" destId="{8EC4F8DC-6F2E-BC49-A4CE-5E2FB7E583DF}" srcOrd="8" destOrd="0" presId="urn:microsoft.com/office/officeart/2009/3/layout/CircleRelationship"/>
    <dgm:cxn modelId="{CCA8A505-C798-9F4B-92E9-89EAD7032C74}" type="presParOf" srcId="{8EC4F8DC-6F2E-BC49-A4CE-5E2FB7E583DF}" destId="{97FF133B-ECA4-1D4A-9BAA-857BCBBFEB65}" srcOrd="0" destOrd="0" presId="urn:microsoft.com/office/officeart/2009/3/layout/CircleRelationship"/>
    <dgm:cxn modelId="{95EB3AA2-1143-CA44-9B3C-98CF143149C4}" type="presParOf" srcId="{55FF3492-3301-8843-A1ED-2DCAF07B4F43}" destId="{4C261859-9A46-C840-ABA8-C4B9F14AF1BA}" srcOrd="9" destOrd="0" presId="urn:microsoft.com/office/officeart/2009/3/layout/CircleRelationship"/>
    <dgm:cxn modelId="{3871E47B-0352-7C48-8FF6-8C5229B72A1C}" type="presParOf" srcId="{4C261859-9A46-C840-ABA8-C4B9F14AF1BA}" destId="{9F908C83-08FA-694D-A7DD-D2B56BCDCCE7}" srcOrd="0" destOrd="0" presId="urn:microsoft.com/office/officeart/2009/3/layout/CircleRelationship"/>
    <dgm:cxn modelId="{382AABD1-86D2-DB46-9E13-654B9CA93DE1}" type="presParOf" srcId="{55FF3492-3301-8843-A1ED-2DCAF07B4F43}" destId="{A8F55057-3291-1B4C-AAA8-B14DF8045344}" srcOrd="10" destOrd="0" presId="urn:microsoft.com/office/officeart/2009/3/layout/CircleRelationship"/>
    <dgm:cxn modelId="{ABBAF5FE-E241-7648-9786-17F2828F0221}" type="presParOf" srcId="{55FF3492-3301-8843-A1ED-2DCAF07B4F43}" destId="{66DAC4E3-C819-6B49-9724-946C5F2032F1}" srcOrd="11" destOrd="0" presId="urn:microsoft.com/office/officeart/2009/3/layout/CircleRelationship"/>
    <dgm:cxn modelId="{89C3C1D4-36CF-B44A-A984-DA28085D7310}" type="presParOf" srcId="{66DAC4E3-C819-6B49-9724-946C5F2032F1}" destId="{8168B2D1-DC1D-A640-AB4B-4033E18F530E}" srcOrd="0" destOrd="0" presId="urn:microsoft.com/office/officeart/2009/3/layout/CircleRelationship"/>
    <dgm:cxn modelId="{EF423B88-D162-A94A-972D-4BE4D4C1967E}" type="presParOf" srcId="{55FF3492-3301-8843-A1ED-2DCAF07B4F43}" destId="{D015E4DA-C683-E64F-B5C8-292046CDFF0E}" srcOrd="12" destOrd="0" presId="urn:microsoft.com/office/officeart/2009/3/layout/CircleRelationship"/>
    <dgm:cxn modelId="{075F74D4-6A81-034D-A918-D9E0315BB5A8}" type="presParOf" srcId="{D015E4DA-C683-E64F-B5C8-292046CDFF0E}" destId="{A1822EF0-9350-B04A-962D-345B2E67C881}" srcOrd="0" destOrd="0" presId="urn:microsoft.com/office/officeart/2009/3/layout/CircleRelationship"/>
    <dgm:cxn modelId="{43FFAE49-8D0F-664F-94A4-9039932AE1C9}" type="presParOf" srcId="{55FF3492-3301-8843-A1ED-2DCAF07B4F43}" destId="{B0F28AF7-2A5C-B34C-B3DE-B3C59F026717}" srcOrd="13" destOrd="0" presId="urn:microsoft.com/office/officeart/2009/3/layout/CircleRelationship"/>
    <dgm:cxn modelId="{952D1D25-BDA7-E740-B2DD-1FE32A2BCCCA}" type="presParOf" srcId="{B0F28AF7-2A5C-B34C-B3DE-B3C59F026717}" destId="{B808B20E-93BE-AB4B-82BA-6108FAF9F7A1}" srcOrd="0" destOrd="0" presId="urn:microsoft.com/office/officeart/2009/3/layout/CircleRelationship"/>
    <dgm:cxn modelId="{0A849169-A812-AF4E-B5DA-58E705EF34D9}" type="presParOf" srcId="{55FF3492-3301-8843-A1ED-2DCAF07B4F43}" destId="{A3C81168-4B4A-0B4F-9A42-1AF7C6FEFD48}" srcOrd="14" destOrd="0" presId="urn:microsoft.com/office/officeart/2009/3/layout/CircleRelationship"/>
    <dgm:cxn modelId="{7FF002C7-5773-0641-A669-0E47EBD41D65}" type="presParOf" srcId="{55FF3492-3301-8843-A1ED-2DCAF07B4F43}" destId="{4771452F-9E3A-A049-97CC-8A9A8AA65443}" srcOrd="15" destOrd="0" presId="urn:microsoft.com/office/officeart/2009/3/layout/CircleRelationship"/>
    <dgm:cxn modelId="{6CA51229-0389-9C46-8C3C-DB8C7CDAFCFA}" type="presParOf" srcId="{4771452F-9E3A-A049-97CC-8A9A8AA65443}" destId="{3A96A937-4F8C-8C4C-84E7-3B2C1CC9F61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EEC07F-44E3-AD48-83DE-E57EBFF4BC52}" type="doc">
      <dgm:prSet loTypeId="urn:microsoft.com/office/officeart/2009/3/layout/CircleRelationship" loCatId="" qsTypeId="urn:microsoft.com/office/officeart/2005/8/quickstyle/simple1" qsCatId="simple" csTypeId="urn:microsoft.com/office/officeart/2005/8/colors/accent3_5" csCatId="accent3" phldr="1"/>
      <dgm:spPr/>
      <dgm:t>
        <a:bodyPr/>
        <a:lstStyle/>
        <a:p>
          <a:endParaRPr lang="en-US"/>
        </a:p>
      </dgm:t>
    </dgm:pt>
    <dgm:pt modelId="{14B2318D-B4EB-8340-ABAA-F69F29D6E37F}">
      <dgm:prSet phldrT="[Text]" custT="1"/>
      <dgm:spPr/>
      <dgm:t>
        <a:bodyPr/>
        <a:lstStyle/>
        <a:p>
          <a:endParaRPr lang="en-US" sz="2400" dirty="0">
            <a:solidFill>
              <a:schemeClr val="bg2">
                <a:lumMod val="40000"/>
                <a:lumOff val="60000"/>
              </a:schemeClr>
            </a:solidFill>
          </a:endParaRPr>
        </a:p>
      </dgm:t>
    </dgm:pt>
    <dgm:pt modelId="{16C2FEE6-F083-2046-A7C4-9184CDD79B41}" type="parTrans" cxnId="{41AD0318-E7BA-9F4D-9523-0F4D4CE457B6}">
      <dgm:prSet/>
      <dgm:spPr/>
      <dgm:t>
        <a:bodyPr/>
        <a:lstStyle/>
        <a:p>
          <a:endParaRPr lang="en-US"/>
        </a:p>
      </dgm:t>
    </dgm:pt>
    <dgm:pt modelId="{389A9D8D-A6CA-0C4F-AFB9-E8E1031C561D}" type="sibTrans" cxnId="{41AD0318-E7BA-9F4D-9523-0F4D4CE457B6}">
      <dgm:prSet/>
      <dgm:spPr/>
      <dgm:t>
        <a:bodyPr/>
        <a:lstStyle/>
        <a:p>
          <a:endParaRPr lang="en-US"/>
        </a:p>
      </dgm:t>
    </dgm:pt>
    <dgm:pt modelId="{726D3CBF-4CD7-A748-9B28-E3B26D6EDD1B}">
      <dgm:prSet phldrT="[Text]" custT="1"/>
      <dgm:spPr/>
      <dgm:t>
        <a:bodyPr/>
        <a:lstStyle/>
        <a:p>
          <a:endParaRPr lang="en-US" sz="1800" dirty="0"/>
        </a:p>
      </dgm:t>
    </dgm:pt>
    <dgm:pt modelId="{F369BBF0-8AD9-5D42-B5E1-2267F96D1170}" type="parTrans" cxnId="{9F295B9A-DFB5-9645-9232-C54A435FE9BA}">
      <dgm:prSet/>
      <dgm:spPr/>
      <dgm:t>
        <a:bodyPr/>
        <a:lstStyle/>
        <a:p>
          <a:endParaRPr lang="en-US"/>
        </a:p>
      </dgm:t>
    </dgm:pt>
    <dgm:pt modelId="{702D445F-66BA-3946-8D59-D016DC34BC71}" type="sibTrans" cxnId="{9F295B9A-DFB5-9645-9232-C54A435FE9BA}">
      <dgm:prSet/>
      <dgm:spPr/>
      <dgm:t>
        <a:bodyPr/>
        <a:lstStyle/>
        <a:p>
          <a:endParaRPr lang="en-US"/>
        </a:p>
      </dgm:t>
    </dgm:pt>
    <dgm:pt modelId="{D7D9108B-84A5-2546-93EA-1D6AA4A75591}">
      <dgm:prSet phldrT="[Text]" custT="1"/>
      <dgm:spPr/>
      <dgm:t>
        <a:bodyPr/>
        <a:lstStyle/>
        <a:p>
          <a:endParaRPr lang="en-US" sz="1800" b="1" dirty="0">
            <a:solidFill>
              <a:schemeClr val="bg2">
                <a:lumMod val="75000"/>
              </a:schemeClr>
            </a:solidFill>
          </a:endParaRPr>
        </a:p>
      </dgm:t>
    </dgm:pt>
    <dgm:pt modelId="{596C3F37-D562-214D-AF61-B4353E6C40DC}" type="parTrans" cxnId="{D0E882F7-996D-804F-9A5D-644E66B3FF54}">
      <dgm:prSet/>
      <dgm:spPr/>
      <dgm:t>
        <a:bodyPr/>
        <a:lstStyle/>
        <a:p>
          <a:endParaRPr lang="en-US"/>
        </a:p>
      </dgm:t>
    </dgm:pt>
    <dgm:pt modelId="{30F142FE-C2C5-2740-8E71-54693AC4A1AD}" type="sibTrans" cxnId="{D0E882F7-996D-804F-9A5D-644E66B3FF54}">
      <dgm:prSet/>
      <dgm:spPr/>
      <dgm:t>
        <a:bodyPr/>
        <a:lstStyle/>
        <a:p>
          <a:endParaRPr lang="en-US"/>
        </a:p>
      </dgm:t>
    </dgm:pt>
    <dgm:pt modelId="{304C8E09-B40A-8F4F-A5D9-9CF813E22A6A}" type="pres">
      <dgm:prSet presAssocID="{A3EEC07F-44E3-AD48-83DE-E57EBFF4BC52}" presName="Name0" presStyleCnt="0">
        <dgm:presLayoutVars>
          <dgm:chMax val="1"/>
          <dgm:chPref val="1"/>
        </dgm:presLayoutVars>
      </dgm:prSet>
      <dgm:spPr/>
      <dgm:t>
        <a:bodyPr/>
        <a:lstStyle/>
        <a:p>
          <a:endParaRPr lang="en-US"/>
        </a:p>
      </dgm:t>
    </dgm:pt>
    <dgm:pt modelId="{4664DDCA-FBAB-BD4B-87C9-DBB40CA8FF7D}" type="pres">
      <dgm:prSet presAssocID="{14B2318D-B4EB-8340-ABAA-F69F29D6E37F}" presName="Parent" presStyleLbl="node0" presStyleIdx="0" presStyleCnt="1" custScaleX="69133" custScaleY="67386">
        <dgm:presLayoutVars>
          <dgm:chMax val="5"/>
          <dgm:chPref val="5"/>
        </dgm:presLayoutVars>
      </dgm:prSet>
      <dgm:spPr/>
      <dgm:t>
        <a:bodyPr/>
        <a:lstStyle/>
        <a:p>
          <a:endParaRPr lang="en-US"/>
        </a:p>
      </dgm:t>
    </dgm:pt>
    <dgm:pt modelId="{1C8C6A8A-97E8-5640-A92F-19DBB1C870BB}" type="pres">
      <dgm:prSet presAssocID="{14B2318D-B4EB-8340-ABAA-F69F29D6E37F}" presName="Accent1" presStyleLbl="node1" presStyleIdx="0" presStyleCnt="13"/>
      <dgm:spPr/>
    </dgm:pt>
    <dgm:pt modelId="{7A70D6D1-F045-6943-B172-E14143043B92}" type="pres">
      <dgm:prSet presAssocID="{14B2318D-B4EB-8340-ABAA-F69F29D6E37F}" presName="Accent2" presStyleLbl="node1" presStyleIdx="1" presStyleCnt="13"/>
      <dgm:spPr/>
    </dgm:pt>
    <dgm:pt modelId="{D11BC0DB-C0A0-2944-B85C-60B138BB423A}" type="pres">
      <dgm:prSet presAssocID="{14B2318D-B4EB-8340-ABAA-F69F29D6E37F}" presName="Accent3" presStyleLbl="node1" presStyleIdx="2" presStyleCnt="13"/>
      <dgm:spPr/>
    </dgm:pt>
    <dgm:pt modelId="{46FDD79B-FDAD-1B4F-98EF-C97AACD10B6B}" type="pres">
      <dgm:prSet presAssocID="{14B2318D-B4EB-8340-ABAA-F69F29D6E37F}" presName="Accent4" presStyleLbl="node1" presStyleIdx="3" presStyleCnt="13"/>
      <dgm:spPr/>
    </dgm:pt>
    <dgm:pt modelId="{14955F3E-8C9A-4641-AA00-6032E1F339D6}" type="pres">
      <dgm:prSet presAssocID="{14B2318D-B4EB-8340-ABAA-F69F29D6E37F}" presName="Accent5" presStyleLbl="node1" presStyleIdx="4" presStyleCnt="13"/>
      <dgm:spPr/>
    </dgm:pt>
    <dgm:pt modelId="{203E57BA-3A59-C84F-ABA9-33353C6C01DC}" type="pres">
      <dgm:prSet presAssocID="{14B2318D-B4EB-8340-ABAA-F69F29D6E37F}" presName="Accent6" presStyleLbl="node1" presStyleIdx="5" presStyleCnt="13"/>
      <dgm:spPr/>
    </dgm:pt>
    <dgm:pt modelId="{3E373206-651F-FC4B-A971-2FCE2D9DF8FB}" type="pres">
      <dgm:prSet presAssocID="{726D3CBF-4CD7-A748-9B28-E3B26D6EDD1B}" presName="Child1" presStyleLbl="node1" presStyleIdx="6" presStyleCnt="13">
        <dgm:presLayoutVars>
          <dgm:chMax val="0"/>
          <dgm:chPref val="0"/>
        </dgm:presLayoutVars>
      </dgm:prSet>
      <dgm:spPr/>
      <dgm:t>
        <a:bodyPr/>
        <a:lstStyle/>
        <a:p>
          <a:endParaRPr lang="en-US"/>
        </a:p>
      </dgm:t>
    </dgm:pt>
    <dgm:pt modelId="{597D16F5-FE1D-3D4A-AB94-A4569DC6D6E3}" type="pres">
      <dgm:prSet presAssocID="{726D3CBF-4CD7-A748-9B28-E3B26D6EDD1B}" presName="Accent7" presStyleCnt="0"/>
      <dgm:spPr/>
    </dgm:pt>
    <dgm:pt modelId="{75B52C3A-BCB3-DC4E-A0D5-BE72DDAE503E}" type="pres">
      <dgm:prSet presAssocID="{726D3CBF-4CD7-A748-9B28-E3B26D6EDD1B}" presName="AccentHold1" presStyleLbl="node1" presStyleIdx="7" presStyleCnt="13"/>
      <dgm:spPr/>
    </dgm:pt>
    <dgm:pt modelId="{B890E812-D1F3-3748-9CE0-414354535126}" type="pres">
      <dgm:prSet presAssocID="{726D3CBF-4CD7-A748-9B28-E3B26D6EDD1B}" presName="Accent8" presStyleCnt="0"/>
      <dgm:spPr/>
    </dgm:pt>
    <dgm:pt modelId="{9BF232F5-CE15-9442-AA33-9128E331A4FE}" type="pres">
      <dgm:prSet presAssocID="{726D3CBF-4CD7-A748-9B28-E3B26D6EDD1B}" presName="AccentHold2" presStyleLbl="node1" presStyleIdx="8" presStyleCnt="13"/>
      <dgm:spPr/>
    </dgm:pt>
    <dgm:pt modelId="{950B399A-CF15-DD40-9973-1B548E9B9346}" type="pres">
      <dgm:prSet presAssocID="{D7D9108B-84A5-2546-93EA-1D6AA4A75591}" presName="Child2" presStyleLbl="node1" presStyleIdx="9" presStyleCnt="13" custScaleX="144794" custScaleY="136618">
        <dgm:presLayoutVars>
          <dgm:chMax val="0"/>
          <dgm:chPref val="0"/>
        </dgm:presLayoutVars>
      </dgm:prSet>
      <dgm:spPr/>
      <dgm:t>
        <a:bodyPr/>
        <a:lstStyle/>
        <a:p>
          <a:endParaRPr lang="en-US"/>
        </a:p>
      </dgm:t>
    </dgm:pt>
    <dgm:pt modelId="{6F99A566-0BE8-1C4C-B558-5FCD7862B9DC}" type="pres">
      <dgm:prSet presAssocID="{D7D9108B-84A5-2546-93EA-1D6AA4A75591}" presName="Accent9" presStyleCnt="0"/>
      <dgm:spPr/>
    </dgm:pt>
    <dgm:pt modelId="{6B18FBDA-A2A6-EE4B-94C6-15D4AA380D61}" type="pres">
      <dgm:prSet presAssocID="{D7D9108B-84A5-2546-93EA-1D6AA4A75591}" presName="AccentHold1" presStyleLbl="node1" presStyleIdx="10" presStyleCnt="13"/>
      <dgm:spPr/>
    </dgm:pt>
    <dgm:pt modelId="{68026D75-E08C-F440-8A80-D82180C6E4B9}" type="pres">
      <dgm:prSet presAssocID="{D7D9108B-84A5-2546-93EA-1D6AA4A75591}" presName="Accent10" presStyleCnt="0"/>
      <dgm:spPr/>
    </dgm:pt>
    <dgm:pt modelId="{42292033-1BA9-FB4E-A1F7-8B98F60ECDBF}" type="pres">
      <dgm:prSet presAssocID="{D7D9108B-84A5-2546-93EA-1D6AA4A75591}" presName="AccentHold2" presStyleLbl="node1" presStyleIdx="11" presStyleCnt="13"/>
      <dgm:spPr/>
    </dgm:pt>
    <dgm:pt modelId="{EAF53FDD-1E72-A949-8A5D-47532220917D}" type="pres">
      <dgm:prSet presAssocID="{D7D9108B-84A5-2546-93EA-1D6AA4A75591}" presName="Accent11" presStyleCnt="0"/>
      <dgm:spPr/>
    </dgm:pt>
    <dgm:pt modelId="{362ACC6A-4503-CC47-9F74-2CCCD94D7078}" type="pres">
      <dgm:prSet presAssocID="{D7D9108B-84A5-2546-93EA-1D6AA4A75591}" presName="AccentHold3" presStyleLbl="node1" presStyleIdx="12" presStyleCnt="13"/>
      <dgm:spPr/>
    </dgm:pt>
  </dgm:ptLst>
  <dgm:cxnLst>
    <dgm:cxn modelId="{D484F64D-BE13-754B-B95B-4153B7F2E63C}" type="presOf" srcId="{D7D9108B-84A5-2546-93EA-1D6AA4A75591}" destId="{950B399A-CF15-DD40-9973-1B548E9B9346}" srcOrd="0" destOrd="0" presId="urn:microsoft.com/office/officeart/2009/3/layout/CircleRelationship"/>
    <dgm:cxn modelId="{CF7572B7-DE14-DF47-94B5-D6228B960C59}" type="presOf" srcId="{A3EEC07F-44E3-AD48-83DE-E57EBFF4BC52}" destId="{304C8E09-B40A-8F4F-A5D9-9CF813E22A6A}" srcOrd="0" destOrd="0" presId="urn:microsoft.com/office/officeart/2009/3/layout/CircleRelationship"/>
    <dgm:cxn modelId="{41AD0318-E7BA-9F4D-9523-0F4D4CE457B6}" srcId="{A3EEC07F-44E3-AD48-83DE-E57EBFF4BC52}" destId="{14B2318D-B4EB-8340-ABAA-F69F29D6E37F}" srcOrd="0" destOrd="0" parTransId="{16C2FEE6-F083-2046-A7C4-9184CDD79B41}" sibTransId="{389A9D8D-A6CA-0C4F-AFB9-E8E1031C561D}"/>
    <dgm:cxn modelId="{D0E882F7-996D-804F-9A5D-644E66B3FF54}" srcId="{14B2318D-B4EB-8340-ABAA-F69F29D6E37F}" destId="{D7D9108B-84A5-2546-93EA-1D6AA4A75591}" srcOrd="1" destOrd="0" parTransId="{596C3F37-D562-214D-AF61-B4353E6C40DC}" sibTransId="{30F142FE-C2C5-2740-8E71-54693AC4A1AD}"/>
    <dgm:cxn modelId="{9F295B9A-DFB5-9645-9232-C54A435FE9BA}" srcId="{14B2318D-B4EB-8340-ABAA-F69F29D6E37F}" destId="{726D3CBF-4CD7-A748-9B28-E3B26D6EDD1B}" srcOrd="0" destOrd="0" parTransId="{F369BBF0-8AD9-5D42-B5E1-2267F96D1170}" sibTransId="{702D445F-66BA-3946-8D59-D016DC34BC71}"/>
    <dgm:cxn modelId="{C27313AA-F6F5-0646-A7D3-AC831441EEBC}" type="presOf" srcId="{14B2318D-B4EB-8340-ABAA-F69F29D6E37F}" destId="{4664DDCA-FBAB-BD4B-87C9-DBB40CA8FF7D}" srcOrd="0" destOrd="0" presId="urn:microsoft.com/office/officeart/2009/3/layout/CircleRelationship"/>
    <dgm:cxn modelId="{1ABF84DB-2C64-1F40-94F4-7CC21168EB3D}" type="presOf" srcId="{726D3CBF-4CD7-A748-9B28-E3B26D6EDD1B}" destId="{3E373206-651F-FC4B-A971-2FCE2D9DF8FB}" srcOrd="0" destOrd="0" presId="urn:microsoft.com/office/officeart/2009/3/layout/CircleRelationship"/>
    <dgm:cxn modelId="{062C9BF2-C662-CE47-8B15-13D41321EE3D}" type="presParOf" srcId="{304C8E09-B40A-8F4F-A5D9-9CF813E22A6A}" destId="{4664DDCA-FBAB-BD4B-87C9-DBB40CA8FF7D}" srcOrd="0" destOrd="0" presId="urn:microsoft.com/office/officeart/2009/3/layout/CircleRelationship"/>
    <dgm:cxn modelId="{FA1FD07A-C0E8-434F-A281-5898EAEB76F5}" type="presParOf" srcId="{304C8E09-B40A-8F4F-A5D9-9CF813E22A6A}" destId="{1C8C6A8A-97E8-5640-A92F-19DBB1C870BB}" srcOrd="1" destOrd="0" presId="urn:microsoft.com/office/officeart/2009/3/layout/CircleRelationship"/>
    <dgm:cxn modelId="{CCCB3E48-FB7C-0A44-A417-8B2606F4C559}" type="presParOf" srcId="{304C8E09-B40A-8F4F-A5D9-9CF813E22A6A}" destId="{7A70D6D1-F045-6943-B172-E14143043B92}" srcOrd="2" destOrd="0" presId="urn:microsoft.com/office/officeart/2009/3/layout/CircleRelationship"/>
    <dgm:cxn modelId="{16E2C914-DFE6-BA4C-A76B-FB986816EA2F}" type="presParOf" srcId="{304C8E09-B40A-8F4F-A5D9-9CF813E22A6A}" destId="{D11BC0DB-C0A0-2944-B85C-60B138BB423A}" srcOrd="3" destOrd="0" presId="urn:microsoft.com/office/officeart/2009/3/layout/CircleRelationship"/>
    <dgm:cxn modelId="{B983FECC-09D9-F242-B712-EF2B104094AB}" type="presParOf" srcId="{304C8E09-B40A-8F4F-A5D9-9CF813E22A6A}" destId="{46FDD79B-FDAD-1B4F-98EF-C97AACD10B6B}" srcOrd="4" destOrd="0" presId="urn:microsoft.com/office/officeart/2009/3/layout/CircleRelationship"/>
    <dgm:cxn modelId="{6640316B-5A90-9646-9A26-B69CE4CFFF70}" type="presParOf" srcId="{304C8E09-B40A-8F4F-A5D9-9CF813E22A6A}" destId="{14955F3E-8C9A-4641-AA00-6032E1F339D6}" srcOrd="5" destOrd="0" presId="urn:microsoft.com/office/officeart/2009/3/layout/CircleRelationship"/>
    <dgm:cxn modelId="{57CA078D-02F3-3849-AD5D-B10F470DE65B}" type="presParOf" srcId="{304C8E09-B40A-8F4F-A5D9-9CF813E22A6A}" destId="{203E57BA-3A59-C84F-ABA9-33353C6C01DC}" srcOrd="6" destOrd="0" presId="urn:microsoft.com/office/officeart/2009/3/layout/CircleRelationship"/>
    <dgm:cxn modelId="{D9AE16E2-4D9F-E54E-8697-B642AC9EA535}" type="presParOf" srcId="{304C8E09-B40A-8F4F-A5D9-9CF813E22A6A}" destId="{3E373206-651F-FC4B-A971-2FCE2D9DF8FB}" srcOrd="7" destOrd="0" presId="urn:microsoft.com/office/officeart/2009/3/layout/CircleRelationship"/>
    <dgm:cxn modelId="{FEE6356F-B534-C547-870C-EA540CB03657}" type="presParOf" srcId="{304C8E09-B40A-8F4F-A5D9-9CF813E22A6A}" destId="{597D16F5-FE1D-3D4A-AB94-A4569DC6D6E3}" srcOrd="8" destOrd="0" presId="urn:microsoft.com/office/officeart/2009/3/layout/CircleRelationship"/>
    <dgm:cxn modelId="{A9AAF65F-8D4C-5D47-8072-23BDB5513C2D}" type="presParOf" srcId="{597D16F5-FE1D-3D4A-AB94-A4569DC6D6E3}" destId="{75B52C3A-BCB3-DC4E-A0D5-BE72DDAE503E}" srcOrd="0" destOrd="0" presId="urn:microsoft.com/office/officeart/2009/3/layout/CircleRelationship"/>
    <dgm:cxn modelId="{62671D5E-2BB3-9B41-830A-1011B07037AC}" type="presParOf" srcId="{304C8E09-B40A-8F4F-A5D9-9CF813E22A6A}" destId="{B890E812-D1F3-3748-9CE0-414354535126}" srcOrd="9" destOrd="0" presId="urn:microsoft.com/office/officeart/2009/3/layout/CircleRelationship"/>
    <dgm:cxn modelId="{21E504F7-76E8-CA4B-9F26-A2F4E6D048A4}" type="presParOf" srcId="{B890E812-D1F3-3748-9CE0-414354535126}" destId="{9BF232F5-CE15-9442-AA33-9128E331A4FE}" srcOrd="0" destOrd="0" presId="urn:microsoft.com/office/officeart/2009/3/layout/CircleRelationship"/>
    <dgm:cxn modelId="{2D9213C3-6292-2F41-B740-809B910A1EE4}" type="presParOf" srcId="{304C8E09-B40A-8F4F-A5D9-9CF813E22A6A}" destId="{950B399A-CF15-DD40-9973-1B548E9B9346}" srcOrd="10" destOrd="0" presId="urn:microsoft.com/office/officeart/2009/3/layout/CircleRelationship"/>
    <dgm:cxn modelId="{64392A71-0A13-AE4F-98FF-19AFADCE4FA9}" type="presParOf" srcId="{304C8E09-B40A-8F4F-A5D9-9CF813E22A6A}" destId="{6F99A566-0BE8-1C4C-B558-5FCD7862B9DC}" srcOrd="11" destOrd="0" presId="urn:microsoft.com/office/officeart/2009/3/layout/CircleRelationship"/>
    <dgm:cxn modelId="{5DDCF232-93E9-8C4B-89FC-3A09BFDF391C}" type="presParOf" srcId="{6F99A566-0BE8-1C4C-B558-5FCD7862B9DC}" destId="{6B18FBDA-A2A6-EE4B-94C6-15D4AA380D61}" srcOrd="0" destOrd="0" presId="urn:microsoft.com/office/officeart/2009/3/layout/CircleRelationship"/>
    <dgm:cxn modelId="{818BDAB6-F64F-5448-83CC-2F859F6ABAC2}" type="presParOf" srcId="{304C8E09-B40A-8F4F-A5D9-9CF813E22A6A}" destId="{68026D75-E08C-F440-8A80-D82180C6E4B9}" srcOrd="12" destOrd="0" presId="urn:microsoft.com/office/officeart/2009/3/layout/CircleRelationship"/>
    <dgm:cxn modelId="{CAB621F1-0D42-AA4B-ACAE-3C1922EBCB26}" type="presParOf" srcId="{68026D75-E08C-F440-8A80-D82180C6E4B9}" destId="{42292033-1BA9-FB4E-A1F7-8B98F60ECDBF}" srcOrd="0" destOrd="0" presId="urn:microsoft.com/office/officeart/2009/3/layout/CircleRelationship"/>
    <dgm:cxn modelId="{E5213481-DCB5-9443-88CD-E11307FF8358}" type="presParOf" srcId="{304C8E09-B40A-8F4F-A5D9-9CF813E22A6A}" destId="{EAF53FDD-1E72-A949-8A5D-47532220917D}" srcOrd="13" destOrd="0" presId="urn:microsoft.com/office/officeart/2009/3/layout/CircleRelationship"/>
    <dgm:cxn modelId="{4CF27655-3DFD-324E-A317-3358DD1F8D22}" type="presParOf" srcId="{EAF53FDD-1E72-A949-8A5D-47532220917D}" destId="{362ACC6A-4503-CC47-9F74-2CCCD94D7078}"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34FF7-4A9C-2C46-AF38-849B4FC172E8}">
      <dsp:nvSpPr>
        <dsp:cNvPr id="0" name=""/>
        <dsp:cNvSpPr/>
      </dsp:nvSpPr>
      <dsp:spPr>
        <a:xfrm>
          <a:off x="2267550" y="907668"/>
          <a:ext cx="2317942" cy="232286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2"/>
              </a:solidFill>
            </a:rPr>
            <a:t>What do you do?</a:t>
          </a:r>
          <a:endParaRPr lang="en-US" sz="2400" b="1" kern="1200" dirty="0">
            <a:solidFill>
              <a:schemeClr val="accent2"/>
            </a:solidFill>
          </a:endParaRPr>
        </a:p>
      </dsp:txBody>
      <dsp:txXfrm>
        <a:off x="2607005" y="1247844"/>
        <a:ext cx="1639032" cy="1642517"/>
      </dsp:txXfrm>
    </dsp:sp>
    <dsp:sp modelId="{BC1DEBBA-743C-9040-A73C-BD4C98B9AE4E}">
      <dsp:nvSpPr>
        <dsp:cNvPr id="0" name=""/>
        <dsp:cNvSpPr/>
      </dsp:nvSpPr>
      <dsp:spPr>
        <a:xfrm>
          <a:off x="3703578" y="-70068"/>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D2F3D-E343-034F-A437-8A2B921B17B4}">
      <dsp:nvSpPr>
        <dsp:cNvPr id="0" name=""/>
        <dsp:cNvSpPr/>
      </dsp:nvSpPr>
      <dsp:spPr>
        <a:xfrm>
          <a:off x="2671754" y="3738297"/>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E58D0F-6508-6A4B-AEE7-AD2216847A62}">
      <dsp:nvSpPr>
        <dsp:cNvPr id="0" name=""/>
        <dsp:cNvSpPr/>
      </dsp:nvSpPr>
      <dsp:spPr>
        <a:xfrm>
          <a:off x="5639354" y="1699901"/>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8ED0B-6819-CC4A-94C3-5C0D673B82AC}">
      <dsp:nvSpPr>
        <dsp:cNvPr id="0" name=""/>
        <dsp:cNvSpPr/>
      </dsp:nvSpPr>
      <dsp:spPr>
        <a:xfrm>
          <a:off x="3864463" y="3565326"/>
          <a:ext cx="1009027" cy="945202"/>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003346-CD2F-CF40-B836-D4D8D13B4E07}">
      <dsp:nvSpPr>
        <dsp:cNvPr id="0" name=""/>
        <dsp:cNvSpPr/>
      </dsp:nvSpPr>
      <dsp:spPr>
        <a:xfrm>
          <a:off x="2760219" y="549695"/>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E9F0F-B085-CF4E-833C-325BF1DEF009}">
      <dsp:nvSpPr>
        <dsp:cNvPr id="0" name=""/>
        <dsp:cNvSpPr/>
      </dsp:nvSpPr>
      <dsp:spPr>
        <a:xfrm>
          <a:off x="1765390" y="2357684"/>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316D2-3F09-9E42-B6FC-7246AF2DCD08}">
      <dsp:nvSpPr>
        <dsp:cNvPr id="0" name=""/>
        <dsp:cNvSpPr/>
      </dsp:nvSpPr>
      <dsp:spPr>
        <a:xfrm>
          <a:off x="240574" y="816290"/>
          <a:ext cx="1593979" cy="1593613"/>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40000"/>
                  <a:lumOff val="60000"/>
                </a:schemeClr>
              </a:solidFill>
            </a:rPr>
            <a:t>Ignatius</a:t>
          </a:r>
          <a:endParaRPr lang="en-US" sz="2200" kern="1200" dirty="0">
            <a:solidFill>
              <a:schemeClr val="accent2">
                <a:lumMod val="40000"/>
                <a:lumOff val="60000"/>
              </a:schemeClr>
            </a:solidFill>
          </a:endParaRPr>
        </a:p>
      </dsp:txBody>
      <dsp:txXfrm>
        <a:off x="474007" y="1049669"/>
        <a:ext cx="1127113" cy="1126855"/>
      </dsp:txXfrm>
    </dsp:sp>
    <dsp:sp modelId="{97FF133B-ECA4-1D4A-9BAA-857BCBBFEB65}">
      <dsp:nvSpPr>
        <dsp:cNvPr id="0" name=""/>
        <dsp:cNvSpPr/>
      </dsp:nvSpPr>
      <dsp:spPr>
        <a:xfrm>
          <a:off x="3262861" y="563437"/>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08C83-08FA-694D-A7DD-D2B56BCDCCE7}">
      <dsp:nvSpPr>
        <dsp:cNvPr id="0" name=""/>
        <dsp:cNvSpPr/>
      </dsp:nvSpPr>
      <dsp:spPr>
        <a:xfrm>
          <a:off x="433926" y="2618551"/>
          <a:ext cx="1044194" cy="1003878"/>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55057-3291-1B4C-AAA8-B14DF8045344}">
      <dsp:nvSpPr>
        <dsp:cNvPr id="0" name=""/>
        <dsp:cNvSpPr/>
      </dsp:nvSpPr>
      <dsp:spPr>
        <a:xfrm>
          <a:off x="5789745" y="66435"/>
          <a:ext cx="1593979" cy="1593613"/>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rgbClr val="CCFFCC"/>
              </a:solidFill>
            </a:rPr>
            <a:t>Shria</a:t>
          </a:r>
          <a:endParaRPr lang="en-US" sz="2200" kern="1200" dirty="0">
            <a:solidFill>
              <a:srgbClr val="CCFFCC"/>
            </a:solidFill>
          </a:endParaRPr>
        </a:p>
      </dsp:txBody>
      <dsp:txXfrm>
        <a:off x="6023178" y="299814"/>
        <a:ext cx="1127113" cy="1126855"/>
      </dsp:txXfrm>
    </dsp:sp>
    <dsp:sp modelId="{8168B2D1-DC1D-A640-AB4B-4033E18F530E}">
      <dsp:nvSpPr>
        <dsp:cNvPr id="0" name=""/>
        <dsp:cNvSpPr/>
      </dsp:nvSpPr>
      <dsp:spPr>
        <a:xfrm>
          <a:off x="5078003" y="1166711"/>
          <a:ext cx="435891" cy="436079"/>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22EF0-9350-B04A-962D-345B2E67C881}">
      <dsp:nvSpPr>
        <dsp:cNvPr id="0" name=""/>
        <dsp:cNvSpPr/>
      </dsp:nvSpPr>
      <dsp:spPr>
        <a:xfrm>
          <a:off x="90988" y="3815252"/>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8B20E-93BE-AB4B-82BA-6108FAF9F7A1}">
      <dsp:nvSpPr>
        <dsp:cNvPr id="0" name=""/>
        <dsp:cNvSpPr/>
      </dsp:nvSpPr>
      <dsp:spPr>
        <a:xfrm>
          <a:off x="3240343" y="3365431"/>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C81168-4B4A-0B4F-9A42-1AF7C6FEFD48}">
      <dsp:nvSpPr>
        <dsp:cNvPr id="0" name=""/>
        <dsp:cNvSpPr/>
      </dsp:nvSpPr>
      <dsp:spPr>
        <a:xfrm>
          <a:off x="6721261" y="3012282"/>
          <a:ext cx="1230025" cy="1211544"/>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accent4">
                  <a:lumMod val="60000"/>
                  <a:lumOff val="40000"/>
                </a:schemeClr>
              </a:solidFill>
            </a:rPr>
            <a:t>Azzi</a:t>
          </a:r>
          <a:endParaRPr lang="en-US" sz="2200" kern="1200" dirty="0">
            <a:solidFill>
              <a:schemeClr val="accent4">
                <a:lumMod val="60000"/>
                <a:lumOff val="40000"/>
              </a:schemeClr>
            </a:solidFill>
          </a:endParaRPr>
        </a:p>
      </dsp:txBody>
      <dsp:txXfrm>
        <a:off x="6901394" y="3189709"/>
        <a:ext cx="869759" cy="856690"/>
      </dsp:txXfrm>
    </dsp:sp>
    <dsp:sp modelId="{3A96A937-4F8C-8C4C-84E7-3B2C1CC9F618}">
      <dsp:nvSpPr>
        <dsp:cNvPr id="0" name=""/>
        <dsp:cNvSpPr/>
      </dsp:nvSpPr>
      <dsp:spPr>
        <a:xfrm>
          <a:off x="6089721" y="2765364"/>
          <a:ext cx="316061" cy="316065"/>
        </a:xfrm>
        <a:prstGeom prst="ellipse">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4DDCA-FBAB-BD4B-87C9-DBB40CA8FF7D}">
      <dsp:nvSpPr>
        <dsp:cNvPr id="0" name=""/>
        <dsp:cNvSpPr/>
      </dsp:nvSpPr>
      <dsp:spPr>
        <a:xfrm>
          <a:off x="2038387" y="742701"/>
          <a:ext cx="2247786" cy="2190937"/>
        </a:xfrm>
        <a:prstGeom prst="ellipse">
          <a:avLst/>
        </a:prstGeom>
        <a:solidFill>
          <a:schemeClr val="accent3">
            <a:alpha val="8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solidFill>
              <a:schemeClr val="bg2">
                <a:lumMod val="40000"/>
                <a:lumOff val="60000"/>
              </a:schemeClr>
            </a:solidFill>
          </a:endParaRPr>
        </a:p>
      </dsp:txBody>
      <dsp:txXfrm>
        <a:off x="2367568" y="1063556"/>
        <a:ext cx="1589424" cy="1549227"/>
      </dsp:txXfrm>
    </dsp:sp>
    <dsp:sp modelId="{1C8C6A8A-97E8-5640-A92F-19DBB1C870BB}">
      <dsp:nvSpPr>
        <dsp:cNvPr id="0" name=""/>
        <dsp:cNvSpPr/>
      </dsp:nvSpPr>
      <dsp:spPr>
        <a:xfrm>
          <a:off x="3391758" y="64375"/>
          <a:ext cx="361601" cy="361595"/>
        </a:xfrm>
        <a:prstGeom prst="ellipse">
          <a:avLst/>
        </a:prstGeom>
        <a:solidFill>
          <a:schemeClr val="accent3">
            <a:alpha val="9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0D6D1-F045-6943-B172-E14143043B92}">
      <dsp:nvSpPr>
        <dsp:cNvPr id="0" name=""/>
        <dsp:cNvSpPr/>
      </dsp:nvSpPr>
      <dsp:spPr>
        <a:xfrm>
          <a:off x="2535524" y="3222261"/>
          <a:ext cx="261828" cy="262081"/>
        </a:xfrm>
        <a:prstGeom prst="ellipse">
          <a:avLst/>
        </a:prstGeom>
        <a:solidFill>
          <a:schemeClr val="accent3">
            <a:alpha val="90000"/>
            <a:hueOff val="0"/>
            <a:satOff val="0"/>
            <a:lumOff val="0"/>
            <a:alphaOff val="-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BC0DB-C0A0-2944-B85C-60B138BB423A}">
      <dsp:nvSpPr>
        <dsp:cNvPr id="0" name=""/>
        <dsp:cNvSpPr/>
      </dsp:nvSpPr>
      <dsp:spPr>
        <a:xfrm>
          <a:off x="4997199" y="1532028"/>
          <a:ext cx="261828" cy="262081"/>
        </a:xfrm>
        <a:prstGeom prst="ellipse">
          <a:avLst/>
        </a:prstGeom>
        <a:solidFill>
          <a:schemeClr val="accent3">
            <a:alpha val="90000"/>
            <a:hueOff val="0"/>
            <a:satOff val="0"/>
            <a:lumOff val="0"/>
            <a:alphaOff val="-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DD79B-FDAD-1B4F-98EF-C97AACD10B6B}">
      <dsp:nvSpPr>
        <dsp:cNvPr id="0" name=""/>
        <dsp:cNvSpPr/>
      </dsp:nvSpPr>
      <dsp:spPr>
        <a:xfrm>
          <a:off x="3744290" y="3501055"/>
          <a:ext cx="361601" cy="361595"/>
        </a:xfrm>
        <a:prstGeom prst="ellipse">
          <a:avLst/>
        </a:prstGeom>
        <a:solidFill>
          <a:schemeClr val="accent3">
            <a:alpha val="90000"/>
            <a:hueOff val="0"/>
            <a:satOff val="0"/>
            <a:lumOff val="0"/>
            <a:alphaOff val="-1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55F3E-8C9A-4641-AA00-6032E1F339D6}">
      <dsp:nvSpPr>
        <dsp:cNvPr id="0" name=""/>
        <dsp:cNvSpPr/>
      </dsp:nvSpPr>
      <dsp:spPr>
        <a:xfrm>
          <a:off x="2609900" y="578281"/>
          <a:ext cx="261828" cy="262081"/>
        </a:xfrm>
        <a:prstGeom prst="ellipse">
          <a:avLst/>
        </a:prstGeom>
        <a:solidFill>
          <a:schemeClr val="accent3">
            <a:alpha val="90000"/>
            <a:hueOff val="0"/>
            <a:satOff val="0"/>
            <a:lumOff val="0"/>
            <a:alphaOff val="-1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E57BA-3A59-C84F-ABA9-33353C6C01DC}">
      <dsp:nvSpPr>
        <dsp:cNvPr id="0" name=""/>
        <dsp:cNvSpPr/>
      </dsp:nvSpPr>
      <dsp:spPr>
        <a:xfrm>
          <a:off x="1784504" y="2077461"/>
          <a:ext cx="261828" cy="262081"/>
        </a:xfrm>
        <a:prstGeom prst="ellipse">
          <a:avLst/>
        </a:prstGeom>
        <a:solidFill>
          <a:schemeClr val="accent3">
            <a:alpha val="90000"/>
            <a:hueOff val="0"/>
            <a:satOff val="0"/>
            <a:lumOff val="0"/>
            <a:alphaOff val="-1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73206-651F-FC4B-A971-2FCE2D9DF8FB}">
      <dsp:nvSpPr>
        <dsp:cNvPr id="0" name=""/>
        <dsp:cNvSpPr/>
      </dsp:nvSpPr>
      <dsp:spPr>
        <a:xfrm>
          <a:off x="520711" y="799341"/>
          <a:ext cx="1321842" cy="1321420"/>
        </a:xfrm>
        <a:prstGeom prst="ellipse">
          <a:avLst/>
        </a:prstGeom>
        <a:solidFill>
          <a:schemeClr val="accent3">
            <a:alpha val="90000"/>
            <a:hueOff val="0"/>
            <a:satOff val="0"/>
            <a:lumOff val="0"/>
            <a:alphaOff val="-2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714290" y="992858"/>
        <a:ext cx="934684" cy="934386"/>
      </dsp:txXfrm>
    </dsp:sp>
    <dsp:sp modelId="{75B52C3A-BCB3-DC4E-A0D5-BE72DDAE503E}">
      <dsp:nvSpPr>
        <dsp:cNvPr id="0" name=""/>
        <dsp:cNvSpPr/>
      </dsp:nvSpPr>
      <dsp:spPr>
        <a:xfrm>
          <a:off x="3025924" y="589676"/>
          <a:ext cx="361601" cy="361595"/>
        </a:xfrm>
        <a:prstGeom prst="ellipse">
          <a:avLst/>
        </a:prstGeom>
        <a:solidFill>
          <a:schemeClr val="accent3">
            <a:alpha val="90000"/>
            <a:hueOff val="0"/>
            <a:satOff val="0"/>
            <a:lumOff val="0"/>
            <a:alphaOff val="-2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F232F5-CE15-9442-AA33-9128E331A4FE}">
      <dsp:nvSpPr>
        <dsp:cNvPr id="0" name=""/>
        <dsp:cNvSpPr/>
      </dsp:nvSpPr>
      <dsp:spPr>
        <a:xfrm>
          <a:off x="644672" y="2508185"/>
          <a:ext cx="653665" cy="653683"/>
        </a:xfrm>
        <a:prstGeom prst="ellipse">
          <a:avLst/>
        </a:prstGeom>
        <a:solidFill>
          <a:schemeClr val="accent3">
            <a:alpha val="90000"/>
            <a:hueOff val="0"/>
            <a:satOff val="0"/>
            <a:lumOff val="0"/>
            <a:alphaOff val="-2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B399A-CF15-DD40-9973-1B548E9B9346}">
      <dsp:nvSpPr>
        <dsp:cNvPr id="0" name=""/>
        <dsp:cNvSpPr/>
      </dsp:nvSpPr>
      <dsp:spPr>
        <a:xfrm>
          <a:off x="4825106" y="-64375"/>
          <a:ext cx="1913948" cy="1805297"/>
        </a:xfrm>
        <a:prstGeom prst="ellipse">
          <a:avLst/>
        </a:prstGeom>
        <a:solidFill>
          <a:schemeClr val="accent3">
            <a:alpha val="90000"/>
            <a:hueOff val="0"/>
            <a:satOff val="0"/>
            <a:lumOff val="0"/>
            <a:alphaOff val="-3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a:solidFill>
              <a:schemeClr val="bg2">
                <a:lumMod val="75000"/>
              </a:schemeClr>
            </a:solidFill>
          </a:endParaRPr>
        </a:p>
      </dsp:txBody>
      <dsp:txXfrm>
        <a:off x="5105397" y="200005"/>
        <a:ext cx="1353366" cy="1276537"/>
      </dsp:txXfrm>
    </dsp:sp>
    <dsp:sp modelId="{6B18FBDA-A2A6-EE4B-94C6-15D4AA380D61}">
      <dsp:nvSpPr>
        <dsp:cNvPr id="0" name=""/>
        <dsp:cNvSpPr/>
      </dsp:nvSpPr>
      <dsp:spPr>
        <a:xfrm>
          <a:off x="4531591" y="1089909"/>
          <a:ext cx="361601" cy="361595"/>
        </a:xfrm>
        <a:prstGeom prst="ellipse">
          <a:avLst/>
        </a:prstGeom>
        <a:solidFill>
          <a:schemeClr val="accent3">
            <a:alpha val="90000"/>
            <a:hueOff val="0"/>
            <a:satOff val="0"/>
            <a:lumOff val="0"/>
            <a:alphaOff val="-33333"/>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92033-1BA9-FB4E-A1F7-8B98F60ECDBF}">
      <dsp:nvSpPr>
        <dsp:cNvPr id="0" name=""/>
        <dsp:cNvSpPr/>
      </dsp:nvSpPr>
      <dsp:spPr>
        <a:xfrm>
          <a:off x="396146" y="3286072"/>
          <a:ext cx="261828" cy="262081"/>
        </a:xfrm>
        <a:prstGeom prst="ellipse">
          <a:avLst/>
        </a:prstGeom>
        <a:solidFill>
          <a:schemeClr val="accent3">
            <a:alpha val="90000"/>
            <a:hueOff val="0"/>
            <a:satOff val="0"/>
            <a:lumOff val="0"/>
            <a:alphaOff val="-36667"/>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ACC6A-4503-CC47-9F74-2CCCD94D7078}">
      <dsp:nvSpPr>
        <dsp:cNvPr id="0" name=""/>
        <dsp:cNvSpPr/>
      </dsp:nvSpPr>
      <dsp:spPr>
        <a:xfrm>
          <a:off x="3007178" y="2913082"/>
          <a:ext cx="261828" cy="262081"/>
        </a:xfrm>
        <a:prstGeom prst="ellipse">
          <a:avLst/>
        </a:prstGeom>
        <a:solidFill>
          <a:schemeClr val="accent3">
            <a:alpha val="90000"/>
            <a:hueOff val="0"/>
            <a:satOff val="0"/>
            <a:lumOff val="0"/>
            <a:alphaOff val="-40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CAE736D-F0DB-45D1-A75D-8027DA394250}" type="datetimeFigureOut">
              <a:rPr lang="en-US" smtClean="0"/>
              <a:t>5/4/2017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438A63-FB8E-4C16-B7CD-FCA1AF67F66D}" type="slidenum">
              <a:rPr lang="en-US" smtClean="0"/>
              <a:t>‹#›</a:t>
            </a:fld>
            <a:endParaRPr lang="en-US"/>
          </a:p>
        </p:txBody>
      </p:sp>
    </p:spTree>
    <p:extLst>
      <p:ext uri="{BB962C8B-B14F-4D97-AF65-F5344CB8AC3E}">
        <p14:creationId xmlns:p14="http://schemas.microsoft.com/office/powerpoint/2010/main" val="302609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A74DC6-1088-4D97-B527-8AFAADA4E297}" type="datetimeFigureOut">
              <a:rPr lang="en-US" smtClean="0"/>
              <a:t>5/4/2017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2678C8-8987-4075-87E1-817DF65E11EB}" type="slidenum">
              <a:rPr lang="en-US" smtClean="0"/>
              <a:t>‹#›</a:t>
            </a:fld>
            <a:endParaRPr lang="en-US"/>
          </a:p>
        </p:txBody>
      </p:sp>
    </p:spTree>
    <p:extLst>
      <p:ext uri="{BB962C8B-B14F-4D97-AF65-F5344CB8AC3E}">
        <p14:creationId xmlns:p14="http://schemas.microsoft.com/office/powerpoint/2010/main" val="277341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Bright Spots started with a fundraising philosophy that permeated their organization.  Fundraising was never separate from anything else they did.</a:t>
            </a:r>
          </a:p>
          <a:p>
            <a:endParaRPr lang="en-US" baseline="0" dirty="0" smtClean="0"/>
          </a:p>
          <a:p>
            <a:r>
              <a:rPr lang="en-US" baseline="0" dirty="0" smtClean="0"/>
              <a:t>People are attracted to your mission—we hear a lot of talk about being “Donor Centric” but in the Bright Spots, all the donors are invited to be vision-centric and they carry the vision to their networks.  </a:t>
            </a:r>
          </a:p>
        </p:txBody>
      </p:sp>
      <p:sp>
        <p:nvSpPr>
          <p:cNvPr id="4" name="Slide Number Placeholder 3"/>
          <p:cNvSpPr>
            <a:spLocks noGrp="1"/>
          </p:cNvSpPr>
          <p:nvPr>
            <p:ph type="sldNum" sz="quarter" idx="10"/>
          </p:nvPr>
        </p:nvSpPr>
        <p:spPr/>
        <p:txBody>
          <a:bodyPr/>
          <a:lstStyle/>
          <a:p>
            <a:fld id="{6EC29DE1-3A8B-47AC-B0DB-EE13B0D4017F}" type="slidenum">
              <a:rPr lang="en-US" smtClean="0"/>
              <a:t>17</a:t>
            </a:fld>
            <a:endParaRPr lang="en-US"/>
          </a:p>
        </p:txBody>
      </p:sp>
    </p:spTree>
    <p:extLst>
      <p:ext uri="{BB962C8B-B14F-4D97-AF65-F5344CB8AC3E}">
        <p14:creationId xmlns:p14="http://schemas.microsoft.com/office/powerpoint/2010/main" val="372768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people here have worked several years as a development professional?  Anyone that has held this as their primary work  identity more than a decade?  </a:t>
            </a:r>
          </a:p>
          <a:p>
            <a:endParaRPr lang="en-US" dirty="0" smtClean="0"/>
          </a:p>
          <a:p>
            <a:r>
              <a:rPr lang="en-US" dirty="0" smtClean="0"/>
              <a:t>Development knowledge –   how did you gain development knowledge? </a:t>
            </a:r>
          </a:p>
          <a:p>
            <a:r>
              <a:rPr lang="en-US" dirty="0" smtClean="0"/>
              <a:t>(fundraising and making mistakes, reading, going through intensive training, certification CFRE, being in close contact with Development peers  or mentors)</a:t>
            </a:r>
          </a:p>
          <a:p>
            <a:endParaRPr lang="en-US" dirty="0" smtClean="0"/>
          </a:p>
          <a:p>
            <a:pPr marL="174708" indent="-174708">
              <a:buFont typeface="Arial" panose="020B0604020202020204" pitchFamily="34" charset="0"/>
              <a:buChar char="•"/>
            </a:pPr>
            <a:r>
              <a:rPr lang="en-US" dirty="0" smtClean="0"/>
              <a:t>Development staff are hired for their knowledge, experience and track record. </a:t>
            </a:r>
          </a:p>
          <a:p>
            <a:pPr marL="174708" indent="-174708">
              <a:buFont typeface="Arial" panose="020B0604020202020204" pitchFamily="34" charset="0"/>
              <a:buChar char="•"/>
            </a:pPr>
            <a:r>
              <a:rPr lang="en-US" dirty="0" smtClean="0"/>
              <a:t>Many of us come from within the org, pushed in, or growing into the job. </a:t>
            </a:r>
          </a:p>
          <a:p>
            <a:pPr marL="174708" indent="-174708">
              <a:buFont typeface="Arial" panose="020B0604020202020204" pitchFamily="34" charset="0"/>
              <a:buChar char="•"/>
            </a:pPr>
            <a:r>
              <a:rPr lang="en-US" dirty="0" smtClean="0"/>
              <a:t>Bright Spots groups (Many did not have a Development Director) used their development positions to activate and move development actions through the year, with staff, volunteers, board members. </a:t>
            </a:r>
          </a:p>
          <a:p>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18</a:t>
            </a:fld>
            <a:endParaRPr lang="en-US"/>
          </a:p>
        </p:txBody>
      </p:sp>
    </p:spTree>
    <p:extLst>
      <p:ext uri="{BB962C8B-B14F-4D97-AF65-F5344CB8AC3E}">
        <p14:creationId xmlns:p14="http://schemas.microsoft.com/office/powerpoint/2010/main" val="101166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Leads:  </a:t>
            </a:r>
          </a:p>
          <a:p>
            <a:r>
              <a:rPr lang="en-US" dirty="0" smtClean="0"/>
              <a:t>What are authentic relationships?  </a:t>
            </a:r>
          </a:p>
          <a:p>
            <a:r>
              <a:rPr lang="en-US" dirty="0" smtClean="0"/>
              <a:t>Fo</a:t>
            </a:r>
            <a:r>
              <a:rPr lang="en-US" baseline="0" dirty="0" smtClean="0"/>
              <a:t>r me, they are getting a very current understanding of what the donor is feels good about, is excited about, and what the organization is actually doing.  If the organization is going in a different direction from what some donors supported in the past, we ask is this something you want to support?  When I made calls for GIFT giving campaigns, I did my best to keep the giving current, rather than pulling on the past.. I also learned more each time about why the person I was speaking to was giving.  This is good stewardship of a relationship with ongoing supporters.  </a:t>
            </a:r>
          </a:p>
          <a:p>
            <a:r>
              <a:rPr lang="en-US" baseline="0" dirty="0" smtClean="0"/>
              <a:t>Ask again, what do authentic relationships with donors  mean to you? </a:t>
            </a:r>
          </a:p>
          <a:p>
            <a:endParaRPr lang="en-US" baseline="0" dirty="0" smtClean="0"/>
          </a:p>
          <a:p>
            <a:r>
              <a:rPr lang="en-US" baseline="0" dirty="0" smtClean="0"/>
              <a:t>Examples from Bright Spots:  </a:t>
            </a:r>
          </a:p>
          <a:p>
            <a:r>
              <a:rPr lang="en-US" dirty="0" smtClean="0"/>
              <a:t>Bright Spots groups did not trash talk</a:t>
            </a:r>
            <a:r>
              <a:rPr lang="en-US" baseline="0" dirty="0" smtClean="0"/>
              <a:t> their donors.  Of course they were on their good behavior, but something usually slips when people are in the habit of being disrespectful to donors. </a:t>
            </a:r>
          </a:p>
          <a:p>
            <a:r>
              <a:rPr lang="en-US" baseline="0" dirty="0" smtClean="0"/>
              <a:t>They also do not aim to have everyone be a donor or to remain a donor as time passes.  At the Crossroads example:  On their street tours they are not looking to impress the donor with success stories, because homeless youth that they work with are living in survival situations-  the street tours are what they are...   </a:t>
            </a:r>
            <a:endParaRPr lang="en-US" dirty="0" smtClean="0"/>
          </a:p>
          <a:p>
            <a:endParaRPr lang="en-US" dirty="0" smtClean="0"/>
          </a:p>
          <a:p>
            <a:pPr defTabSz="931774">
              <a:defRPr/>
            </a:pPr>
            <a:r>
              <a:rPr lang="en-US" baseline="0" dirty="0" smtClean="0"/>
              <a:t>We also get into situations where we know there are real differences in power-  a donor who has given a lot and may not be aligned to what we are actually doing.  We may get triggered by things they say if they are understanding our work differently than what we actually do. Charity vs. solidarity, class differences, young people asking much older donors, people of color asking white donors</a:t>
            </a:r>
            <a:r>
              <a:rPr lang="is-IS" baseline="0" dirty="0" smtClean="0"/>
              <a:t>…</a:t>
            </a:r>
            <a:endParaRPr lang="en-US" baseline="0" dirty="0" smtClean="0"/>
          </a:p>
          <a:p>
            <a:endParaRPr lang="en-US" dirty="0" smtClean="0"/>
          </a:p>
          <a:p>
            <a:r>
              <a:rPr lang="en-US" baseline="0" dirty="0" smtClean="0"/>
              <a:t>Exercise in small groups:  Do you like your donors?  (Some more than others, obviously, but overall, are you happy to know them?)  Do you look forward to reaching out to them?  What would make you like them more?  What needs to change in your fundraising for you to have more authentic relationships with donors?  </a:t>
            </a:r>
          </a:p>
          <a:p>
            <a:r>
              <a:rPr lang="en-US" baseline="0" dirty="0" smtClean="0"/>
              <a:t>Discuss also dealing with Power issues, what is the role of race and class  in keeping us from having authentic relationships?   </a:t>
            </a:r>
          </a:p>
          <a:p>
            <a:endParaRPr lang="en-US" baseline="0" dirty="0" smtClean="0"/>
          </a:p>
          <a:p>
            <a:endParaRPr lang="en-US" baseline="0" dirty="0" smtClean="0"/>
          </a:p>
          <a:p>
            <a:r>
              <a:rPr lang="en-US" dirty="0" smtClean="0"/>
              <a:t>Kim: Bright Spots groups did not trash talk</a:t>
            </a:r>
            <a:r>
              <a:rPr lang="en-US" baseline="0" dirty="0" smtClean="0"/>
              <a:t> their donors.  Of course they were on their good behavior, but something usually slips when people are in the habit of being disrespectful to donors.  </a:t>
            </a:r>
          </a:p>
          <a:p>
            <a:r>
              <a:rPr lang="en-US" baseline="0" dirty="0" smtClean="0"/>
              <a:t>Partly, the donors were from the communities the organization serves.  They are not a separate group of people.  This is very different from having funders being your primary source of income—they will not be from your community.  </a:t>
            </a:r>
          </a:p>
          <a:p>
            <a:r>
              <a:rPr lang="en-US" baseline="0" dirty="0" smtClean="0"/>
              <a:t>Donors were also invited to create their own communities and to call on their own networks (KFTC, JVP, FIERCE examples here)</a:t>
            </a:r>
          </a:p>
          <a:p>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19</a:t>
            </a:fld>
            <a:endParaRPr lang="en-US"/>
          </a:p>
        </p:txBody>
      </p:sp>
    </p:spTree>
    <p:extLst>
      <p:ext uri="{BB962C8B-B14F-4D97-AF65-F5344CB8AC3E}">
        <p14:creationId xmlns:p14="http://schemas.microsoft.com/office/powerpoint/2010/main" val="404629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Leads</a:t>
            </a:r>
            <a:r>
              <a:rPr lang="is-IS" dirty="0" smtClean="0"/>
              <a:t>… </a:t>
            </a:r>
          </a:p>
          <a:p>
            <a:pPr defTabSz="931774">
              <a:defRPr/>
            </a:pPr>
            <a:r>
              <a:rPr lang="en-US" dirty="0" smtClean="0"/>
              <a:t>What could you track now that would really help you?  </a:t>
            </a:r>
          </a:p>
          <a:p>
            <a:pPr defTabSz="931774">
              <a:defRPr/>
            </a:pPr>
            <a:r>
              <a:rPr lang="en-US" dirty="0" smtClean="0"/>
              <a:t>Failure</a:t>
            </a:r>
            <a:r>
              <a:rPr lang="en-US" baseline="0" dirty="0" smtClean="0"/>
              <a:t> and success point you in the same direction. </a:t>
            </a:r>
          </a:p>
          <a:p>
            <a:pPr defTabSz="931774">
              <a:defRPr/>
            </a:pPr>
            <a:r>
              <a:rPr lang="en-US" baseline="0" dirty="0" smtClean="0"/>
              <a:t>Run Experiments, no blame</a:t>
            </a:r>
            <a:r>
              <a:rPr lang="is-IS" baseline="0" dirty="0" smtClean="0"/>
              <a:t>… </a:t>
            </a:r>
          </a:p>
          <a:p>
            <a:pPr defTabSz="931774">
              <a:defRPr/>
            </a:pPr>
            <a:endParaRPr lang="is-IS" baseline="0" dirty="0" smtClean="0"/>
          </a:p>
          <a:p>
            <a:pPr defTabSz="931774">
              <a:defRPr/>
            </a:pPr>
            <a:r>
              <a:rPr lang="is-IS" baseline="0" dirty="0" smtClean="0"/>
              <a:t>Students with Framworksers,  NCLR  weekly data reviews -  whats working whats not.. </a:t>
            </a:r>
            <a:endParaRPr lang="en-US" dirty="0"/>
          </a:p>
        </p:txBody>
      </p:sp>
      <p:sp>
        <p:nvSpPr>
          <p:cNvPr id="4" name="Slide Number Placeholder 3"/>
          <p:cNvSpPr>
            <a:spLocks noGrp="1"/>
          </p:cNvSpPr>
          <p:nvPr>
            <p:ph type="sldNum" sz="quarter" idx="10"/>
          </p:nvPr>
        </p:nvSpPr>
        <p:spPr/>
        <p:txBody>
          <a:bodyPr/>
          <a:lstStyle/>
          <a:p>
            <a:fld id="{6EC29DE1-3A8B-47AC-B0DB-EE13B0D4017F}" type="slidenum">
              <a:rPr lang="en-US" smtClean="0"/>
              <a:t>20</a:t>
            </a:fld>
            <a:endParaRPr lang="en-US"/>
          </a:p>
        </p:txBody>
      </p:sp>
    </p:spTree>
    <p:extLst>
      <p:ext uri="{BB962C8B-B14F-4D97-AF65-F5344CB8AC3E}">
        <p14:creationId xmlns:p14="http://schemas.microsoft.com/office/powerpoint/2010/main" val="28026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5/4/2017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Welcome! </a:t>
            </a:r>
            <a:r>
              <a:rPr lang="en-US" dirty="0" smtClean="0">
                <a:solidFill>
                  <a:schemeClr val="accent4">
                    <a:lumMod val="75000"/>
                  </a:schemeClr>
                </a:solidFill>
              </a:rPr>
              <a:t/>
            </a:r>
            <a:br>
              <a:rPr lang="en-US" dirty="0" smtClean="0">
                <a:solidFill>
                  <a:schemeClr val="accent4">
                    <a:lumMod val="75000"/>
                  </a:schemeClr>
                </a:solidFill>
              </a:rPr>
            </a:br>
            <a:r>
              <a:rPr lang="en-US" dirty="0" smtClean="0">
                <a:solidFill>
                  <a:srgbClr val="0070C0"/>
                </a:solidFill>
              </a:rPr>
              <a:t>Fundraising Bright Spots </a:t>
            </a:r>
            <a:endParaRPr lang="en-US" dirty="0">
              <a:solidFill>
                <a:srgbClr val="0070C0"/>
              </a:solidFill>
            </a:endParaRPr>
          </a:p>
        </p:txBody>
      </p:sp>
      <p:sp>
        <p:nvSpPr>
          <p:cNvPr id="3" name="Subtitle 2"/>
          <p:cNvSpPr>
            <a:spLocks noGrp="1"/>
          </p:cNvSpPr>
          <p:nvPr>
            <p:ph type="subTitle" idx="1"/>
          </p:nvPr>
        </p:nvSpPr>
        <p:spPr/>
        <p:txBody>
          <a:bodyPr/>
          <a:lstStyle/>
          <a:p>
            <a:r>
              <a:rPr lang="en-US" dirty="0" smtClean="0">
                <a:solidFill>
                  <a:schemeClr val="accent1"/>
                </a:solidFill>
              </a:rPr>
              <a:t>Making Fundraising Work for </a:t>
            </a:r>
            <a:r>
              <a:rPr lang="en-US" dirty="0">
                <a:solidFill>
                  <a:schemeClr val="accent1"/>
                </a:solidFill>
              </a:rPr>
              <a:t>Y</a:t>
            </a:r>
            <a:r>
              <a:rPr lang="en-US" dirty="0" smtClean="0">
                <a:solidFill>
                  <a:schemeClr val="accent1"/>
                </a:solidFill>
              </a:rPr>
              <a:t>our Organization </a:t>
            </a:r>
            <a:endParaRPr lang="en-US" dirty="0">
              <a:solidFill>
                <a:schemeClr val="accent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4147" y="6104449"/>
            <a:ext cx="2608197" cy="582587"/>
          </a:xfrm>
          <a:prstGeom prst="rect">
            <a:avLst/>
          </a:prstGeom>
        </p:spPr>
      </p:pic>
    </p:spTree>
    <p:extLst>
      <p:ext uri="{BB962C8B-B14F-4D97-AF65-F5344CB8AC3E}">
        <p14:creationId xmlns:p14="http://schemas.microsoft.com/office/powerpoint/2010/main" val="51976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61387"/>
          </a:xfrm>
        </p:spPr>
        <p:txBody>
          <a:bodyPr/>
          <a:lstStyle/>
          <a:p>
            <a:r>
              <a:rPr lang="en-US" sz="4400" dirty="0" smtClean="0"/>
              <a:t>Today’s objectives</a:t>
            </a:r>
            <a:endParaRPr lang="en-US" sz="4400" dirty="0"/>
          </a:p>
        </p:txBody>
      </p:sp>
      <p:sp>
        <p:nvSpPr>
          <p:cNvPr id="3" name="Content Placeholder 2"/>
          <p:cNvSpPr>
            <a:spLocks noGrp="1"/>
          </p:cNvSpPr>
          <p:nvPr>
            <p:ph idx="1"/>
          </p:nvPr>
        </p:nvSpPr>
        <p:spPr>
          <a:xfrm>
            <a:off x="549275" y="1444533"/>
            <a:ext cx="8042276" cy="4343400"/>
          </a:xfrm>
        </p:spPr>
        <p:txBody>
          <a:bodyPr>
            <a:normAutofit fontScale="92500" lnSpcReduction="20000"/>
          </a:bodyPr>
          <a:lstStyle/>
          <a:p>
            <a:pPr lvl="0"/>
            <a:r>
              <a:rPr lang="en-US" sz="2600" dirty="0">
                <a:solidFill>
                  <a:srgbClr val="0070C0"/>
                </a:solidFill>
              </a:rPr>
              <a:t>Begin to establish a learning community; learning about our individual and collective strengths and talents. </a:t>
            </a:r>
          </a:p>
          <a:p>
            <a:pPr lvl="0"/>
            <a:r>
              <a:rPr lang="en-US" sz="2600" dirty="0">
                <a:solidFill>
                  <a:srgbClr val="0070C0"/>
                </a:solidFill>
              </a:rPr>
              <a:t>Create </a:t>
            </a:r>
            <a:r>
              <a:rPr lang="en-US" sz="2600" dirty="0" smtClean="0">
                <a:solidFill>
                  <a:srgbClr val="0070C0"/>
                </a:solidFill>
              </a:rPr>
              <a:t>a baseline </a:t>
            </a:r>
            <a:r>
              <a:rPr lang="en-US" sz="2600" dirty="0">
                <a:solidFill>
                  <a:srgbClr val="0070C0"/>
                </a:solidFill>
              </a:rPr>
              <a:t>understanding of how fundraising happens in your organization.</a:t>
            </a:r>
          </a:p>
          <a:p>
            <a:pPr lvl="0"/>
            <a:r>
              <a:rPr lang="en-US" sz="2600" dirty="0">
                <a:solidFill>
                  <a:srgbClr val="0070C0"/>
                </a:solidFill>
              </a:rPr>
              <a:t>Understand the fundraising bright spots mindsets in the four theme areas.</a:t>
            </a:r>
          </a:p>
          <a:p>
            <a:pPr lvl="0"/>
            <a:r>
              <a:rPr lang="en-US" sz="2600" dirty="0">
                <a:solidFill>
                  <a:srgbClr val="0070C0"/>
                </a:solidFill>
              </a:rPr>
              <a:t>Explore how fundraising is core to your organizational identity.</a:t>
            </a:r>
          </a:p>
          <a:p>
            <a:pPr lvl="0"/>
            <a:r>
              <a:rPr lang="en-US" sz="2600" dirty="0">
                <a:solidFill>
                  <a:srgbClr val="0070C0"/>
                </a:solidFill>
              </a:rPr>
              <a:t>Begin to assess alignment of your fundraising activities to your current revenue model.</a:t>
            </a:r>
          </a:p>
          <a:p>
            <a:endParaRPr lang="en-US" dirty="0">
              <a:solidFill>
                <a:srgbClr val="0070C0"/>
              </a:solidFill>
            </a:endParaRPr>
          </a:p>
        </p:txBody>
      </p:sp>
    </p:spTree>
    <p:extLst>
      <p:ext uri="{BB962C8B-B14F-4D97-AF65-F5344CB8AC3E}">
        <p14:creationId xmlns:p14="http://schemas.microsoft.com/office/powerpoint/2010/main" val="279696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Map Out Current Fundraising Actions </a:t>
            </a:r>
            <a:r>
              <a:rPr lang="en-US" sz="4000" dirty="0" smtClean="0"/>
              <a:t>&amp; </a:t>
            </a:r>
            <a:r>
              <a:rPr lang="en-US" sz="4000" dirty="0"/>
              <a:t>Activities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0098108"/>
              </p:ext>
            </p:extLst>
          </p:nvPr>
        </p:nvGraphicFramePr>
        <p:xfrm>
          <a:off x="549275" y="1723292"/>
          <a:ext cx="8042276" cy="7433293"/>
        </p:xfrm>
        <a:graphic>
          <a:graphicData uri="http://schemas.openxmlformats.org/drawingml/2006/table">
            <a:tbl>
              <a:tblPr firstRow="1" bandRow="1">
                <a:tableStyleId>{5C22544A-7EE6-4342-B048-85BDC9FD1C3A}</a:tableStyleId>
              </a:tblPr>
              <a:tblGrid>
                <a:gridCol w="3037987"/>
                <a:gridCol w="5004289"/>
              </a:tblGrid>
              <a:tr h="588361">
                <a:tc>
                  <a:txBody>
                    <a:bodyPr/>
                    <a:lstStyle/>
                    <a:p>
                      <a:r>
                        <a:rPr lang="en-US" sz="2000" dirty="0" smtClean="0"/>
                        <a:t>Category</a:t>
                      </a:r>
                      <a:endParaRPr lang="en-US" sz="2000" dirty="0"/>
                    </a:p>
                  </a:txBody>
                  <a:tcPr/>
                </a:tc>
                <a:tc>
                  <a:txBody>
                    <a:bodyPr/>
                    <a:lstStyle/>
                    <a:p>
                      <a:r>
                        <a:rPr lang="en-US" sz="2000" dirty="0" smtClean="0"/>
                        <a:t>All activities</a:t>
                      </a:r>
                      <a:r>
                        <a:rPr lang="en-US" sz="2000" baseline="0" dirty="0" smtClean="0"/>
                        <a:t> in the year</a:t>
                      </a:r>
                      <a:endParaRPr lang="en-US" sz="2000" dirty="0"/>
                    </a:p>
                  </a:txBody>
                  <a:tcPr/>
                </a:tc>
              </a:tr>
              <a:tr h="596532">
                <a:tc>
                  <a:txBody>
                    <a:bodyPr/>
                    <a:lstStyle/>
                    <a:p>
                      <a:r>
                        <a:rPr lang="en-US" sz="2000" dirty="0" smtClean="0"/>
                        <a:t>Identifying new supporters</a:t>
                      </a:r>
                      <a:endParaRPr lang="en-US" sz="2000" dirty="0"/>
                    </a:p>
                  </a:txBody>
                  <a:tcPr/>
                </a:tc>
                <a:tc>
                  <a:txBody>
                    <a:bodyPr/>
                    <a:lstStyle/>
                    <a:p>
                      <a:r>
                        <a:rPr lang="en-US" sz="2000" dirty="0" smtClean="0"/>
                        <a:t>Grant</a:t>
                      </a:r>
                      <a:r>
                        <a:rPr lang="en-US" sz="2000" baseline="0" dirty="0" smtClean="0"/>
                        <a:t> research</a:t>
                      </a:r>
                    </a:p>
                    <a:p>
                      <a:r>
                        <a:rPr lang="en-US" sz="2000" baseline="0" dirty="0" smtClean="0"/>
                        <a:t>Name generation </a:t>
                      </a:r>
                    </a:p>
                    <a:p>
                      <a:r>
                        <a:rPr lang="en-US" sz="2000" baseline="0" dirty="0" smtClean="0"/>
                        <a:t>Two house parties</a:t>
                      </a:r>
                    </a:p>
                    <a:p>
                      <a:r>
                        <a:rPr lang="en-US" sz="2000" baseline="0" dirty="0" smtClean="0"/>
                        <a:t>Quarterly open house/tours</a:t>
                      </a:r>
                    </a:p>
                    <a:p>
                      <a:endParaRPr lang="en-US" sz="2000" dirty="0"/>
                    </a:p>
                  </a:txBody>
                  <a:tcPr/>
                </a:tc>
              </a:tr>
              <a:tr h="596532">
                <a:tc>
                  <a:txBody>
                    <a:bodyPr/>
                    <a:lstStyle/>
                    <a:p>
                      <a:r>
                        <a:rPr lang="en-US" sz="2000" dirty="0" smtClean="0"/>
                        <a:t>Cultivating</a:t>
                      </a:r>
                      <a:r>
                        <a:rPr lang="en-US" sz="2000" baseline="0" dirty="0" smtClean="0"/>
                        <a:t> giving</a:t>
                      </a:r>
                      <a:r>
                        <a:rPr lang="en-US" sz="2000" dirty="0" smtClean="0"/>
                        <a:t> relationships</a:t>
                      </a:r>
                      <a:endParaRPr lang="en-US" sz="2000" dirty="0"/>
                    </a:p>
                  </a:txBody>
                  <a:tcPr/>
                </a:tc>
                <a:tc>
                  <a:txBody>
                    <a:bodyPr/>
                    <a:lstStyle/>
                    <a:p>
                      <a:r>
                        <a:rPr lang="en-US" sz="2000" dirty="0" smtClean="0"/>
                        <a:t>Hot topic gatherings</a:t>
                      </a:r>
                    </a:p>
                    <a:p>
                      <a:r>
                        <a:rPr lang="en-US" sz="2000" dirty="0" smtClean="0"/>
                        <a:t>1:1</a:t>
                      </a:r>
                      <a:r>
                        <a:rPr lang="en-US" sz="2000" baseline="0" dirty="0" smtClean="0"/>
                        <a:t> reach outs</a:t>
                      </a:r>
                    </a:p>
                    <a:p>
                      <a:r>
                        <a:rPr lang="en-US" sz="2000" baseline="0" dirty="0" smtClean="0"/>
                        <a:t>Email updates</a:t>
                      </a:r>
                    </a:p>
                  </a:txBody>
                  <a:tcPr/>
                </a:tc>
              </a:tr>
              <a:tr h="596532">
                <a:tc>
                  <a:txBody>
                    <a:bodyPr/>
                    <a:lstStyle/>
                    <a:p>
                      <a:endParaRPr lang="en-US" sz="2000" dirty="0" smtClean="0"/>
                    </a:p>
                    <a:p>
                      <a:endParaRPr lang="en-US" sz="2000" dirty="0" smtClean="0"/>
                    </a:p>
                    <a:p>
                      <a:r>
                        <a:rPr lang="en-US" sz="2000" dirty="0" smtClean="0"/>
                        <a:t>Asking</a:t>
                      </a:r>
                      <a:endParaRPr lang="en-US" sz="2000" dirty="0"/>
                    </a:p>
                  </a:txBody>
                  <a:tcPr/>
                </a:tc>
                <a:tc>
                  <a:txBody>
                    <a:bodyPr/>
                    <a:lstStyle/>
                    <a:p>
                      <a:r>
                        <a:rPr lang="en-US" sz="2000" dirty="0" smtClean="0"/>
                        <a:t>Spring appeal &amp; house parties</a:t>
                      </a:r>
                    </a:p>
                    <a:p>
                      <a:r>
                        <a:rPr lang="en-US" sz="2000" dirty="0" smtClean="0"/>
                        <a:t>20 major gift meetings</a:t>
                      </a:r>
                    </a:p>
                    <a:p>
                      <a:r>
                        <a:rPr lang="en-US" sz="2000" dirty="0" smtClean="0"/>
                        <a:t>Annual event</a:t>
                      </a:r>
                    </a:p>
                    <a:p>
                      <a:r>
                        <a:rPr lang="en-US" sz="2000" dirty="0" smtClean="0"/>
                        <a:t>Give Out Tuesday</a:t>
                      </a:r>
                    </a:p>
                    <a:p>
                      <a:r>
                        <a:rPr lang="en-US" sz="2000" dirty="0" smtClean="0"/>
                        <a:t>Fall</a:t>
                      </a:r>
                      <a:r>
                        <a:rPr lang="en-US" sz="2000" baseline="0" dirty="0" smtClean="0"/>
                        <a:t> appeal </a:t>
                      </a:r>
                    </a:p>
                    <a:p>
                      <a:r>
                        <a:rPr lang="en-US" sz="2000" baseline="0" dirty="0" smtClean="0"/>
                        <a:t>EOY</a:t>
                      </a:r>
                      <a:endParaRPr lang="en-US" sz="2000" dirty="0" smtClean="0"/>
                    </a:p>
                  </a:txBody>
                  <a:tcPr/>
                </a:tc>
              </a:tr>
              <a:tr h="596532">
                <a:tc>
                  <a:txBody>
                    <a:bodyPr/>
                    <a:lstStyle/>
                    <a:p>
                      <a:r>
                        <a:rPr lang="en-US" sz="2000" dirty="0" smtClean="0"/>
                        <a:t>Recognition &amp; Thanks</a:t>
                      </a:r>
                      <a:endParaRPr lang="en-US" sz="2000" dirty="0"/>
                    </a:p>
                  </a:txBody>
                  <a:tcPr/>
                </a:tc>
                <a:tc>
                  <a:txBody>
                    <a:bodyPr/>
                    <a:lstStyle/>
                    <a:p>
                      <a:r>
                        <a:rPr lang="en-US" sz="2000" dirty="0" smtClean="0"/>
                        <a:t>Letters</a:t>
                      </a:r>
                    </a:p>
                    <a:p>
                      <a:r>
                        <a:rPr lang="en-US" sz="2000" dirty="0" smtClean="0"/>
                        <a:t>Phone calls to gifts above $500</a:t>
                      </a:r>
                    </a:p>
                    <a:p>
                      <a:endParaRPr lang="en-US" sz="2000" dirty="0"/>
                    </a:p>
                  </a:txBody>
                  <a:tcPr/>
                </a:tc>
              </a:tr>
              <a:tr h="596532">
                <a:tc>
                  <a:txBody>
                    <a:bodyPr/>
                    <a:lstStyle/>
                    <a:p>
                      <a:r>
                        <a:rPr lang="en-US" sz="2000" dirty="0" smtClean="0"/>
                        <a:t>Stewardship:</a:t>
                      </a:r>
                      <a:r>
                        <a:rPr lang="en-US" sz="2000" baseline="0" dirty="0" smtClean="0"/>
                        <a:t> loyal donors</a:t>
                      </a:r>
                      <a:endParaRPr lang="en-US" sz="2000" dirty="0"/>
                    </a:p>
                  </a:txBody>
                  <a:tcPr/>
                </a:tc>
                <a:tc>
                  <a:txBody>
                    <a:bodyPr/>
                    <a:lstStyle/>
                    <a:p>
                      <a:r>
                        <a:rPr lang="en-US" sz="2000" dirty="0" smtClean="0"/>
                        <a:t>1:1 reach outs</a:t>
                      </a:r>
                      <a:br>
                        <a:rPr lang="en-US" sz="2000" dirty="0" smtClean="0"/>
                      </a:br>
                      <a:r>
                        <a:rPr lang="en-US" sz="2000" dirty="0" smtClean="0"/>
                        <a:t>donor</a:t>
                      </a:r>
                      <a:r>
                        <a:rPr lang="en-US" sz="2000" baseline="0" dirty="0" smtClean="0"/>
                        <a:t> email updates</a:t>
                      </a:r>
                      <a:endParaRPr lang="en-US" sz="2000" dirty="0"/>
                    </a:p>
                  </a:txBody>
                  <a:tcPr/>
                </a:tc>
              </a:tr>
              <a:tr h="596532">
                <a:tc>
                  <a:txBody>
                    <a:bodyPr/>
                    <a:lstStyle/>
                    <a:p>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2829944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1287C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592537"/>
              </p:ext>
            </p:extLst>
          </p:nvPr>
        </p:nvGraphicFramePr>
        <p:xfrm>
          <a:off x="549275" y="1600200"/>
          <a:ext cx="8042276" cy="469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38552" y="4483070"/>
            <a:ext cx="733491" cy="338554"/>
          </a:xfrm>
          <a:prstGeom prst="rect">
            <a:avLst/>
          </a:prstGeom>
          <a:noFill/>
        </p:spPr>
        <p:txBody>
          <a:bodyPr wrap="square" rtlCol="0">
            <a:spAutoFit/>
          </a:bodyPr>
          <a:lstStyle/>
          <a:p>
            <a:r>
              <a:rPr lang="en-US" sz="1600" dirty="0" smtClean="0">
                <a:solidFill>
                  <a:schemeClr val="accent5">
                    <a:lumMod val="40000"/>
                    <a:lumOff val="60000"/>
                  </a:schemeClr>
                </a:solidFill>
              </a:rPr>
              <a:t>Tanya</a:t>
            </a:r>
            <a:endParaRPr lang="en-US" sz="1600" dirty="0">
              <a:solidFill>
                <a:schemeClr val="accent5">
                  <a:lumMod val="40000"/>
                  <a:lumOff val="60000"/>
                </a:schemeClr>
              </a:solidFill>
            </a:endParaRPr>
          </a:p>
        </p:txBody>
      </p:sp>
      <p:sp>
        <p:nvSpPr>
          <p:cNvPr id="6" name="TextBox 5"/>
          <p:cNvSpPr txBox="1"/>
          <p:nvPr/>
        </p:nvSpPr>
        <p:spPr>
          <a:xfrm>
            <a:off x="4429736" y="5363308"/>
            <a:ext cx="933572" cy="369332"/>
          </a:xfrm>
          <a:prstGeom prst="rect">
            <a:avLst/>
          </a:prstGeom>
          <a:noFill/>
        </p:spPr>
        <p:txBody>
          <a:bodyPr wrap="square" rtlCol="0">
            <a:spAutoFit/>
          </a:bodyPr>
          <a:lstStyle/>
          <a:p>
            <a:pPr algn="ctr"/>
            <a:r>
              <a:rPr lang="en-US" dirty="0" smtClean="0">
                <a:solidFill>
                  <a:schemeClr val="bg2">
                    <a:lumMod val="20000"/>
                    <a:lumOff val="80000"/>
                  </a:schemeClr>
                </a:solidFill>
              </a:rPr>
              <a:t>Jose</a:t>
            </a:r>
            <a:endParaRPr lang="en-US" dirty="0">
              <a:solidFill>
                <a:schemeClr val="bg2">
                  <a:lumMod val="20000"/>
                  <a:lumOff val="80000"/>
                </a:schemeClr>
              </a:solidFill>
            </a:endParaRPr>
          </a:p>
        </p:txBody>
      </p:sp>
    </p:spTree>
    <p:extLst>
      <p:ext uri="{BB962C8B-B14F-4D97-AF65-F5344CB8AC3E}">
        <p14:creationId xmlns:p14="http://schemas.microsoft.com/office/powerpoint/2010/main" val="384940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Name Systems </a:t>
            </a:r>
            <a:br>
              <a:rPr lang="en-US" sz="4400" dirty="0" smtClean="0"/>
            </a:br>
            <a:r>
              <a:rPr lang="en-US" sz="4400" dirty="0" smtClean="0"/>
              <a:t>&amp; Who Contributes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445614"/>
              </p:ext>
            </p:extLst>
          </p:nvPr>
        </p:nvGraphicFramePr>
        <p:xfrm>
          <a:off x="549275" y="1600201"/>
          <a:ext cx="7135202" cy="3798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80892" y="3956539"/>
            <a:ext cx="2004646" cy="1015663"/>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Donor Relationship Management  </a:t>
            </a:r>
            <a:endParaRPr lang="en-US" sz="2000" dirty="0">
              <a:solidFill>
                <a:schemeClr val="accent4">
                  <a:lumMod val="75000"/>
                </a:schemeClr>
              </a:solidFill>
            </a:endParaRPr>
          </a:p>
        </p:txBody>
      </p:sp>
      <p:sp>
        <p:nvSpPr>
          <p:cNvPr id="6" name="TextBox 5"/>
          <p:cNvSpPr txBox="1"/>
          <p:nvPr/>
        </p:nvSpPr>
        <p:spPr>
          <a:xfrm>
            <a:off x="549274" y="1577883"/>
            <a:ext cx="2155825" cy="707886"/>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Social media: Facebook, Twitter</a:t>
            </a:r>
            <a:endParaRPr lang="en-US" sz="2000" dirty="0">
              <a:solidFill>
                <a:schemeClr val="accent4">
                  <a:lumMod val="75000"/>
                </a:schemeClr>
              </a:solidFill>
            </a:endParaRPr>
          </a:p>
        </p:txBody>
      </p:sp>
      <p:sp>
        <p:nvSpPr>
          <p:cNvPr id="7" name="TextBox 6"/>
          <p:cNvSpPr txBox="1"/>
          <p:nvPr/>
        </p:nvSpPr>
        <p:spPr>
          <a:xfrm>
            <a:off x="960438" y="4966341"/>
            <a:ext cx="2004646" cy="400110"/>
          </a:xfrm>
          <a:prstGeom prst="rect">
            <a:avLst/>
          </a:prstGeom>
          <a:noFill/>
          <a:ln w="57150">
            <a:solidFill>
              <a:schemeClr val="accent4">
                <a:lumMod val="60000"/>
                <a:lumOff val="40000"/>
                <a:alpha val="75000"/>
              </a:schemeClr>
            </a:solidFill>
          </a:ln>
        </p:spPr>
        <p:txBody>
          <a:bodyPr wrap="square" rtlCol="0">
            <a:spAutoFit/>
          </a:bodyPr>
          <a:lstStyle/>
          <a:p>
            <a:pPr algn="ctr"/>
            <a:r>
              <a:rPr lang="en-US" sz="2000" dirty="0" smtClean="0">
                <a:solidFill>
                  <a:schemeClr val="accent4">
                    <a:lumMod val="75000"/>
                  </a:schemeClr>
                </a:solidFill>
              </a:rPr>
              <a:t>Email service</a:t>
            </a:r>
            <a:endParaRPr lang="en-US" sz="2000" dirty="0">
              <a:solidFill>
                <a:schemeClr val="accent4">
                  <a:lumMod val="75000"/>
                </a:schemeClr>
              </a:solidFill>
            </a:endParaRPr>
          </a:p>
        </p:txBody>
      </p:sp>
      <p:sp>
        <p:nvSpPr>
          <p:cNvPr id="8" name="TextBox 7"/>
          <p:cNvSpPr txBox="1"/>
          <p:nvPr/>
        </p:nvSpPr>
        <p:spPr>
          <a:xfrm>
            <a:off x="6598627" y="1482633"/>
            <a:ext cx="2171700" cy="1015663"/>
          </a:xfrm>
          <a:prstGeom prst="rect">
            <a:avLst/>
          </a:prstGeom>
          <a:noFill/>
          <a:ln w="76200">
            <a:solidFill>
              <a:srgbClr val="FFC000"/>
            </a:solidFill>
          </a:ln>
        </p:spPr>
        <p:txBody>
          <a:bodyPr wrap="square" rtlCol="0">
            <a:spAutoFit/>
          </a:bodyPr>
          <a:lstStyle/>
          <a:p>
            <a:pPr algn="ctr"/>
            <a:r>
              <a:rPr lang="en-US" sz="2000" dirty="0" smtClean="0">
                <a:solidFill>
                  <a:schemeClr val="accent4">
                    <a:lumMod val="75000"/>
                  </a:schemeClr>
                </a:solidFill>
              </a:rPr>
              <a:t>Website content and donor interface</a:t>
            </a:r>
            <a:endParaRPr lang="en-US" sz="2000" dirty="0">
              <a:solidFill>
                <a:schemeClr val="accent4">
                  <a:lumMod val="75000"/>
                </a:schemeClr>
              </a:solidFill>
            </a:endParaRPr>
          </a:p>
        </p:txBody>
      </p:sp>
    </p:spTree>
    <p:extLst>
      <p:ext uri="{BB962C8B-B14F-4D97-AF65-F5344CB8AC3E}">
        <p14:creationId xmlns:p14="http://schemas.microsoft.com/office/powerpoint/2010/main" val="227722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261" y="776054"/>
            <a:ext cx="7888289" cy="1336956"/>
          </a:xfrm>
        </p:spPr>
        <p:txBody>
          <a:bodyPr/>
          <a:lstStyle/>
          <a:p>
            <a:r>
              <a:rPr lang="en-US" sz="4400" dirty="0" smtClean="0"/>
              <a:t>What are you both seeing in your map?  </a:t>
            </a:r>
            <a:endParaRPr lang="en-US" sz="4400" dirty="0"/>
          </a:p>
        </p:txBody>
      </p:sp>
      <p:sp>
        <p:nvSpPr>
          <p:cNvPr id="3" name="Content Placeholder 2"/>
          <p:cNvSpPr>
            <a:spLocks noGrp="1"/>
          </p:cNvSpPr>
          <p:nvPr>
            <p:ph idx="1"/>
          </p:nvPr>
        </p:nvSpPr>
        <p:spPr>
          <a:xfrm>
            <a:off x="857249" y="2019299"/>
            <a:ext cx="7734301" cy="3924301"/>
          </a:xfrm>
        </p:spPr>
        <p:txBody>
          <a:bodyPr/>
          <a:lstStyle/>
          <a:p>
            <a:endParaRPr lang="en-US" dirty="0" smtClean="0"/>
          </a:p>
          <a:p>
            <a:pPr>
              <a:lnSpc>
                <a:spcPct val="80000"/>
              </a:lnSpc>
            </a:pPr>
            <a:r>
              <a:rPr lang="en-US" dirty="0">
                <a:solidFill>
                  <a:srgbClr val="0070C0"/>
                </a:solidFill>
              </a:rPr>
              <a:t>What did you each see/emphasize differently? </a:t>
            </a:r>
          </a:p>
          <a:p>
            <a:pPr>
              <a:lnSpc>
                <a:spcPct val="80000"/>
              </a:lnSpc>
            </a:pPr>
            <a:r>
              <a:rPr lang="en-US" dirty="0">
                <a:solidFill>
                  <a:srgbClr val="0070C0"/>
                </a:solidFill>
              </a:rPr>
              <a:t>Areas of strengths and weakness?</a:t>
            </a:r>
          </a:p>
          <a:p>
            <a:pPr>
              <a:lnSpc>
                <a:spcPct val="80000"/>
              </a:lnSpc>
            </a:pPr>
            <a:r>
              <a:rPr lang="en-US" dirty="0">
                <a:solidFill>
                  <a:srgbClr val="0070C0"/>
                </a:solidFill>
              </a:rPr>
              <a:t>Gaps in </a:t>
            </a:r>
            <a:r>
              <a:rPr lang="en-US" dirty="0" smtClean="0">
                <a:solidFill>
                  <a:srgbClr val="0070C0"/>
                </a:solidFill>
              </a:rPr>
              <a:t>actions?</a:t>
            </a:r>
          </a:p>
          <a:p>
            <a:pPr>
              <a:lnSpc>
                <a:spcPct val="80000"/>
              </a:lnSpc>
            </a:pPr>
            <a:r>
              <a:rPr lang="en-US" dirty="0" smtClean="0">
                <a:solidFill>
                  <a:srgbClr val="0070C0"/>
                </a:solidFill>
              </a:rPr>
              <a:t>Bright </a:t>
            </a:r>
            <a:r>
              <a:rPr lang="en-US" dirty="0">
                <a:solidFill>
                  <a:srgbClr val="0070C0"/>
                </a:solidFill>
              </a:rPr>
              <a:t>Spots to learn from?</a:t>
            </a:r>
          </a:p>
          <a:p>
            <a:endParaRPr lang="en-US" dirty="0"/>
          </a:p>
        </p:txBody>
      </p:sp>
    </p:spTree>
    <p:extLst>
      <p:ext uri="{BB962C8B-B14F-4D97-AF65-F5344CB8AC3E}">
        <p14:creationId xmlns:p14="http://schemas.microsoft.com/office/powerpoint/2010/main" val="117917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Mind Sets</a:t>
            </a:r>
            <a:endParaRPr lang="en-US" dirty="0"/>
          </a:p>
        </p:txBody>
      </p:sp>
      <p:sp>
        <p:nvSpPr>
          <p:cNvPr id="5" name="TextBox 4"/>
          <p:cNvSpPr txBox="1"/>
          <p:nvPr/>
        </p:nvSpPr>
        <p:spPr>
          <a:xfrm>
            <a:off x="2016974" y="1600735"/>
            <a:ext cx="6574577" cy="3816429"/>
          </a:xfrm>
          <a:prstGeom prst="rect">
            <a:avLst/>
          </a:prstGeom>
          <a:noFill/>
        </p:spPr>
        <p:txBody>
          <a:bodyPr wrap="square" rtlCol="0">
            <a:spAutoFit/>
          </a:bodyPr>
          <a:lstStyle/>
          <a:p>
            <a:pPr marL="457200" indent="-457200">
              <a:lnSpc>
                <a:spcPct val="200000"/>
              </a:lnSpc>
              <a:spcBef>
                <a:spcPts val="2000"/>
              </a:spcBef>
              <a:buClr>
                <a:schemeClr val="accent1">
                  <a:lumMod val="60000"/>
                  <a:lumOff val="40000"/>
                </a:schemeClr>
              </a:buClr>
              <a:buSzPct val="110000"/>
              <a:buFont typeface="+mj-lt"/>
              <a:buAutoNum type="arabicPeriod"/>
            </a:pPr>
            <a:r>
              <a:rPr lang="en-US" sz="2400" b="1" dirty="0">
                <a:solidFill>
                  <a:schemeClr val="accent3">
                    <a:lumMod val="75000"/>
                  </a:schemeClr>
                </a:solidFill>
              </a:rPr>
              <a:t> Core to Groups Identity</a:t>
            </a:r>
          </a:p>
          <a:p>
            <a:pPr marL="457200" indent="-457200">
              <a:lnSpc>
                <a:spcPct val="200000"/>
              </a:lnSpc>
              <a:spcBef>
                <a:spcPts val="2000"/>
              </a:spcBef>
              <a:buClr>
                <a:schemeClr val="accent1">
                  <a:lumMod val="60000"/>
                  <a:lumOff val="40000"/>
                </a:schemeClr>
              </a:buClr>
              <a:buSzPct val="110000"/>
              <a:buFont typeface="+mj-lt"/>
              <a:buAutoNum type="arabicPeriod"/>
            </a:pPr>
            <a:r>
              <a:rPr lang="en-US" sz="2400" b="1" dirty="0">
                <a:solidFill>
                  <a:schemeClr val="accent3">
                    <a:lumMod val="75000"/>
                  </a:schemeClr>
                </a:solidFill>
              </a:rPr>
              <a:t> Distributed Broadly Across Group</a:t>
            </a:r>
          </a:p>
          <a:p>
            <a:pPr marL="457200" indent="-457200">
              <a:lnSpc>
                <a:spcPct val="200000"/>
              </a:lnSpc>
              <a:spcBef>
                <a:spcPts val="2000"/>
              </a:spcBef>
              <a:buClr>
                <a:schemeClr val="accent1">
                  <a:lumMod val="60000"/>
                  <a:lumOff val="40000"/>
                </a:schemeClr>
              </a:buClr>
              <a:buSzPct val="110000"/>
              <a:buFont typeface="+mj-lt"/>
              <a:buAutoNum type="arabicPeriod"/>
            </a:pPr>
            <a:r>
              <a:rPr lang="en-US" sz="2400" b="1" dirty="0">
                <a:solidFill>
                  <a:schemeClr val="accent3">
                    <a:lumMod val="75000"/>
                  </a:schemeClr>
                </a:solidFill>
              </a:rPr>
              <a:t> Authentic Relationships</a:t>
            </a:r>
          </a:p>
          <a:p>
            <a:pPr marL="457200" indent="-457200">
              <a:lnSpc>
                <a:spcPct val="200000"/>
              </a:lnSpc>
              <a:spcBef>
                <a:spcPts val="2000"/>
              </a:spcBef>
              <a:buClr>
                <a:schemeClr val="accent1">
                  <a:lumMod val="60000"/>
                  <a:lumOff val="40000"/>
                </a:schemeClr>
              </a:buClr>
              <a:buSzPct val="110000"/>
              <a:buFont typeface="+mj-lt"/>
              <a:buAutoNum type="arabicPeriod"/>
            </a:pPr>
            <a:r>
              <a:rPr lang="en-US" sz="2400" b="1" dirty="0">
                <a:solidFill>
                  <a:schemeClr val="accent3">
                    <a:lumMod val="75000"/>
                  </a:schemeClr>
                </a:solidFill>
              </a:rPr>
              <a:t> Diligence in Systems</a:t>
            </a:r>
          </a:p>
        </p:txBody>
      </p:sp>
    </p:spTree>
    <p:extLst>
      <p:ext uri="{BB962C8B-B14F-4D97-AF65-F5344CB8AC3E}">
        <p14:creationId xmlns:p14="http://schemas.microsoft.com/office/powerpoint/2010/main" val="335445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10113" y="361950"/>
            <a:ext cx="8096994" cy="6099737"/>
          </a:xfrm>
          <a:prstGeom prst="rect">
            <a:avLst/>
          </a:prstGeom>
        </p:spPr>
      </p:pic>
    </p:spTree>
    <p:extLst>
      <p:ext uri="{BB962C8B-B14F-4D97-AF65-F5344CB8AC3E}">
        <p14:creationId xmlns:p14="http://schemas.microsoft.com/office/powerpoint/2010/main" val="179539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451086"/>
            <a:ext cx="8573697" cy="2057687"/>
          </a:xfrm>
          <a:prstGeom prst="rect">
            <a:avLst/>
          </a:prstGeom>
        </p:spPr>
      </p:pic>
    </p:spTree>
    <p:extLst>
      <p:ext uri="{BB962C8B-B14F-4D97-AF65-F5344CB8AC3E}">
        <p14:creationId xmlns:p14="http://schemas.microsoft.com/office/powerpoint/2010/main" val="158907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541503"/>
            <a:ext cx="8595360" cy="2568564"/>
          </a:xfrm>
          <a:prstGeom prst="rect">
            <a:avLst/>
          </a:prstGeom>
        </p:spPr>
      </p:pic>
    </p:spTree>
    <p:extLst>
      <p:ext uri="{BB962C8B-B14F-4D97-AF65-F5344CB8AC3E}">
        <p14:creationId xmlns:p14="http://schemas.microsoft.com/office/powerpoint/2010/main" val="3113291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498954"/>
            <a:ext cx="8595360" cy="3396068"/>
          </a:xfrm>
          <a:prstGeom prst="rect">
            <a:avLst/>
          </a:prstGeom>
        </p:spPr>
      </p:pic>
    </p:spTree>
    <p:extLst>
      <p:ext uri="{BB962C8B-B14F-4D97-AF65-F5344CB8AC3E}">
        <p14:creationId xmlns:p14="http://schemas.microsoft.com/office/powerpoint/2010/main" val="3491551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t>Introductions</a:t>
            </a:r>
          </a:p>
        </p:txBody>
      </p:sp>
      <p:sp>
        <p:nvSpPr>
          <p:cNvPr id="3" name="Content Placeholder 2"/>
          <p:cNvSpPr>
            <a:spLocks noGrp="1"/>
          </p:cNvSpPr>
          <p:nvPr>
            <p:ph idx="1"/>
          </p:nvPr>
        </p:nvSpPr>
        <p:spPr>
          <a:xfrm>
            <a:off x="711341" y="1824360"/>
            <a:ext cx="7081216" cy="3271976"/>
          </a:xfrm>
        </p:spPr>
        <p:txBody>
          <a:bodyPr/>
          <a:lstStyle/>
          <a:p>
            <a:r>
              <a:rPr lang="en-US" dirty="0" smtClean="0">
                <a:solidFill>
                  <a:srgbClr val="0070C0"/>
                </a:solidFill>
              </a:rPr>
              <a:t>Please pick a quote (slips of paper) that expresses a core value for you. </a:t>
            </a:r>
          </a:p>
          <a:p>
            <a:r>
              <a:rPr lang="en-US" dirty="0" smtClean="0">
                <a:solidFill>
                  <a:srgbClr val="0070C0"/>
                </a:solidFill>
              </a:rPr>
              <a:t>Share your quote with your pair, and with someone you do not know yet.  </a:t>
            </a:r>
            <a:endParaRPr lang="en-US" dirty="0">
              <a:solidFill>
                <a:srgbClr val="0070C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6432" y="3144759"/>
            <a:ext cx="8356208" cy="4178104"/>
          </a:xfrm>
          <a:prstGeom prst="rect">
            <a:avLst/>
          </a:prstGeom>
        </p:spPr>
      </p:pic>
    </p:spTree>
    <p:extLst>
      <p:ext uri="{BB962C8B-B14F-4D97-AF65-F5344CB8AC3E}">
        <p14:creationId xmlns:p14="http://schemas.microsoft.com/office/powerpoint/2010/main" val="338340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 y="1454406"/>
            <a:ext cx="8595360" cy="3501284"/>
          </a:xfrm>
          <a:prstGeom prst="rect">
            <a:avLst/>
          </a:prstGeom>
        </p:spPr>
      </p:pic>
    </p:spTree>
    <p:extLst>
      <p:ext uri="{BB962C8B-B14F-4D97-AF65-F5344CB8AC3E}">
        <p14:creationId xmlns:p14="http://schemas.microsoft.com/office/powerpoint/2010/main" val="2199310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356" y="1955166"/>
            <a:ext cx="4086225" cy="2909568"/>
          </a:xfrm>
        </p:spPr>
        <p:txBody>
          <a:bodyPr/>
          <a:lstStyle/>
          <a:p>
            <a:pPr algn="l"/>
            <a:r>
              <a:rPr lang="en-US" sz="4000" dirty="0"/>
              <a:t>What is Core to your group’s approach &amp;  values? </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0108" y="1431647"/>
            <a:ext cx="4254248" cy="3956605"/>
          </a:xfrm>
          <a:prstGeom prst="rect">
            <a:avLst/>
          </a:prstGeom>
        </p:spPr>
      </p:pic>
    </p:spTree>
    <p:extLst>
      <p:ext uri="{BB962C8B-B14F-4D97-AF65-F5344CB8AC3E}">
        <p14:creationId xmlns:p14="http://schemas.microsoft.com/office/powerpoint/2010/main" val="215533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descr="web.jpg"/>
          <p:cNvPicPr>
            <a:picLocks noChangeAspect="1"/>
          </p:cNvPicPr>
          <p:nvPr/>
        </p:nvPicPr>
        <p:blipFill>
          <a:blip r:embed="rId2">
            <a:alphaModFix amt="96000"/>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rcRect/>
          <a:stretch>
            <a:fillRect/>
          </a:stretch>
        </p:blipFill>
        <p:spPr>
          <a:xfrm>
            <a:off x="228600" y="800100"/>
            <a:ext cx="4000500" cy="4000500"/>
          </a:xfrm>
          <a:prstGeom prst="ellipse">
            <a:avLst/>
          </a:prstGeom>
        </p:spPr>
      </p:pic>
      <p:sp>
        <p:nvSpPr>
          <p:cNvPr id="2" name="Title 1"/>
          <p:cNvSpPr>
            <a:spLocks noGrp="1"/>
          </p:cNvSpPr>
          <p:nvPr>
            <p:ph type="title"/>
          </p:nvPr>
        </p:nvSpPr>
        <p:spPr>
          <a:xfrm>
            <a:off x="549275" y="2952750"/>
            <a:ext cx="8056563" cy="2584119"/>
          </a:xfrm>
        </p:spPr>
        <p:txBody>
          <a:bodyPr/>
          <a:lstStyle/>
          <a:p>
            <a:pPr algn="r"/>
            <a:r>
              <a:rPr lang="en-US" sz="4000" dirty="0" smtClean="0"/>
              <a:t>Reflect:</a:t>
            </a:r>
            <a:br>
              <a:rPr lang="en-US" sz="4000" dirty="0" smtClean="0"/>
            </a:br>
            <a:r>
              <a:rPr lang="en-US" sz="4000" dirty="0" smtClean="0"/>
              <a:t> How is fundraising </a:t>
            </a:r>
            <a:br>
              <a:rPr lang="en-US" sz="4000" dirty="0" smtClean="0"/>
            </a:br>
            <a:r>
              <a:rPr lang="en-US" sz="4000" dirty="0" smtClean="0"/>
              <a:t>from individuals a part</a:t>
            </a:r>
            <a:br>
              <a:rPr lang="en-US" sz="4000" dirty="0" smtClean="0"/>
            </a:br>
            <a:r>
              <a:rPr lang="en-US" sz="4000" dirty="0" smtClean="0"/>
              <a:t>of your groups core identity? </a:t>
            </a:r>
            <a:endParaRPr lang="en-US" sz="4000" dirty="0"/>
          </a:p>
        </p:txBody>
      </p:sp>
    </p:spTree>
    <p:extLst>
      <p:ext uri="{BB962C8B-B14F-4D97-AF65-F5344CB8AC3E}">
        <p14:creationId xmlns:p14="http://schemas.microsoft.com/office/powerpoint/2010/main" val="80414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1" y="496920"/>
            <a:ext cx="7691438" cy="1362075"/>
          </a:xfrm>
        </p:spPr>
        <p:txBody>
          <a:bodyPr/>
          <a:lstStyle/>
          <a:p>
            <a:r>
              <a:rPr lang="en-US" dirty="0" smtClean="0"/>
              <a:t>What’s Your Revenue Model?</a:t>
            </a:r>
            <a:endParaRPr lang="en-US" dirty="0"/>
          </a:p>
        </p:txBody>
      </p:sp>
      <p:sp>
        <p:nvSpPr>
          <p:cNvPr id="3" name="Text Placeholder 2"/>
          <p:cNvSpPr>
            <a:spLocks noGrp="1"/>
          </p:cNvSpPr>
          <p:nvPr>
            <p:ph type="body" idx="1"/>
          </p:nvPr>
        </p:nvSpPr>
        <p:spPr>
          <a:xfrm>
            <a:off x="952500" y="2052054"/>
            <a:ext cx="7696200" cy="1834146"/>
          </a:xfrm>
        </p:spPr>
        <p:txBody>
          <a:bodyPr>
            <a:noAutofit/>
          </a:bodyPr>
          <a:lstStyle/>
          <a:p>
            <a:pPr marL="349250" indent="-349250" algn="l">
              <a:lnSpc>
                <a:spcPct val="80000"/>
              </a:lnSpc>
              <a:spcBef>
                <a:spcPts val="2000"/>
              </a:spcBef>
              <a:buFont typeface="Wingdings 2" pitchFamily="18" charset="2"/>
              <a:buChar char=""/>
            </a:pPr>
            <a:r>
              <a:rPr lang="en-US" sz="2400" dirty="0">
                <a:solidFill>
                  <a:srgbClr val="0070C0"/>
                </a:solidFill>
              </a:rPr>
              <a:t>Primary Stream &amp; Sources</a:t>
            </a:r>
          </a:p>
          <a:p>
            <a:pPr marL="349250" indent="-349250" algn="l">
              <a:lnSpc>
                <a:spcPct val="80000"/>
              </a:lnSpc>
              <a:spcBef>
                <a:spcPts val="2000"/>
              </a:spcBef>
              <a:buFont typeface="Wingdings 2" pitchFamily="18" charset="2"/>
              <a:buChar char=""/>
            </a:pPr>
            <a:r>
              <a:rPr lang="en-US" sz="2400" dirty="0">
                <a:solidFill>
                  <a:srgbClr val="0070C0"/>
                </a:solidFill>
              </a:rPr>
              <a:t>Secondary Stream &amp; Sources</a:t>
            </a:r>
          </a:p>
          <a:p>
            <a:pPr marL="349250" indent="-349250" algn="l">
              <a:lnSpc>
                <a:spcPct val="80000"/>
              </a:lnSpc>
              <a:spcBef>
                <a:spcPts val="2000"/>
              </a:spcBef>
              <a:buFont typeface="Wingdings 2" pitchFamily="18" charset="2"/>
              <a:buChar char=""/>
            </a:pPr>
            <a:r>
              <a:rPr lang="en-US" sz="2400" dirty="0">
                <a:solidFill>
                  <a:srgbClr val="0070C0"/>
                </a:solidFill>
              </a:rPr>
              <a:t>Commitment of People &amp; Relationships to Pursue, Renew, Grow.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9236" y="4408766"/>
            <a:ext cx="2653964" cy="246828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3131" y="3848100"/>
            <a:ext cx="2714947" cy="2524999"/>
          </a:xfrm>
          <a:prstGeom prst="rect">
            <a:avLst/>
          </a:prstGeom>
        </p:spPr>
      </p:pic>
    </p:spTree>
    <p:extLst>
      <p:ext uri="{BB962C8B-B14F-4D97-AF65-F5344CB8AC3E}">
        <p14:creationId xmlns:p14="http://schemas.microsoft.com/office/powerpoint/2010/main" val="1907454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73475" y="3247849"/>
            <a:ext cx="4825998" cy="36194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4" y="858761"/>
            <a:ext cx="4129929" cy="25812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293" y="272724"/>
            <a:ext cx="2661384" cy="2975125"/>
          </a:xfrm>
          <a:prstGeom prst="rect">
            <a:avLst/>
          </a:prstGeom>
        </p:spPr>
      </p:pic>
    </p:spTree>
    <p:extLst>
      <p:ext uri="{BB962C8B-B14F-4D97-AF65-F5344CB8AC3E}">
        <p14:creationId xmlns:p14="http://schemas.microsoft.com/office/powerpoint/2010/main" val="58770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488576"/>
            <a:ext cx="8042276" cy="1336956"/>
          </a:xfrm>
        </p:spPr>
        <p:txBody>
          <a:bodyPr/>
          <a:lstStyle/>
          <a:p>
            <a:r>
              <a:rPr lang="en-US" dirty="0"/>
              <a:t>Reflect on right revenue </a:t>
            </a:r>
            <a:br>
              <a:rPr lang="en-US" dirty="0"/>
            </a:br>
            <a:r>
              <a:rPr lang="en-US" dirty="0"/>
              <a:t>&amp; right relationship</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1945" y="2291199"/>
            <a:ext cx="3575236" cy="332509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5792" y="1958882"/>
            <a:ext cx="3277290" cy="3047999"/>
          </a:xfrm>
          <a:prstGeom prst="rect">
            <a:avLst/>
          </a:prstGeom>
        </p:spPr>
      </p:pic>
    </p:spTree>
    <p:extLst>
      <p:ext uri="{BB962C8B-B14F-4D97-AF65-F5344CB8AC3E}">
        <p14:creationId xmlns:p14="http://schemas.microsoft.com/office/powerpoint/2010/main" val="450947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You?</a:t>
            </a:r>
          </a:p>
        </p:txBody>
      </p:sp>
      <p:sp>
        <p:nvSpPr>
          <p:cNvPr id="3" name="Content Placeholder 2"/>
          <p:cNvSpPr>
            <a:spLocks noGrp="1"/>
          </p:cNvSpPr>
          <p:nvPr>
            <p:ph idx="1"/>
          </p:nvPr>
        </p:nvSpPr>
        <p:spPr>
          <a:xfrm>
            <a:off x="645909" y="2038149"/>
            <a:ext cx="8193291" cy="4343400"/>
          </a:xfrm>
        </p:spPr>
        <p:txBody>
          <a:bodyPr>
            <a:normAutofit/>
          </a:bodyPr>
          <a:lstStyle/>
          <a:p>
            <a:r>
              <a:rPr lang="en-US" sz="3600" dirty="0" smtClean="0">
                <a:solidFill>
                  <a:schemeClr val="accent1">
                    <a:lumMod val="75000"/>
                  </a:schemeClr>
                </a:solidFill>
              </a:rPr>
              <a:t>Clarify your revenue model </a:t>
            </a:r>
          </a:p>
          <a:p>
            <a:r>
              <a:rPr lang="en-US" sz="3600" dirty="0" smtClean="0">
                <a:solidFill>
                  <a:schemeClr val="accent1">
                    <a:lumMod val="75000"/>
                  </a:schemeClr>
                </a:solidFill>
              </a:rPr>
              <a:t>Refine your Core Identity &amp; Fundraising Statement</a:t>
            </a:r>
          </a:p>
          <a:p>
            <a:r>
              <a:rPr lang="en-US" sz="3600" dirty="0" smtClean="0">
                <a:solidFill>
                  <a:schemeClr val="accent1">
                    <a:lumMod val="75000"/>
                  </a:schemeClr>
                </a:solidFill>
              </a:rPr>
              <a:t>Connect with </a:t>
            </a:r>
            <a:r>
              <a:rPr lang="en-US" sz="3600" smtClean="0">
                <a:solidFill>
                  <a:schemeClr val="accent1">
                    <a:lumMod val="75000"/>
                  </a:schemeClr>
                </a:solidFill>
              </a:rPr>
              <a:t>your coach before </a:t>
            </a:r>
            <a:r>
              <a:rPr lang="en-US" sz="3600" dirty="0" smtClean="0">
                <a:solidFill>
                  <a:schemeClr val="accent1">
                    <a:lumMod val="75000"/>
                  </a:schemeClr>
                </a:solidFill>
              </a:rPr>
              <a:t>May 25</a:t>
            </a:r>
            <a:r>
              <a:rPr lang="en-US" sz="3600" baseline="30000" dirty="0" smtClean="0">
                <a:solidFill>
                  <a:schemeClr val="accent1">
                    <a:lumMod val="75000"/>
                  </a:schemeClr>
                </a:solidFill>
              </a:rPr>
              <a:t>th</a:t>
            </a:r>
            <a:r>
              <a:rPr lang="en-US" sz="3600" dirty="0" smtClean="0">
                <a:solidFill>
                  <a:schemeClr val="accent1">
                    <a:lumMod val="75000"/>
                  </a:schemeClr>
                </a:solidFill>
              </a:rPr>
              <a:t> session.</a:t>
            </a:r>
            <a:endParaRPr lang="en-US" sz="3600" dirty="0">
              <a:solidFill>
                <a:schemeClr val="accent1">
                  <a:lumMod val="75000"/>
                </a:schemeClr>
              </a:solidFill>
            </a:endParaRPr>
          </a:p>
        </p:txBody>
      </p:sp>
    </p:spTree>
    <p:extLst>
      <p:ext uri="{BB962C8B-B14F-4D97-AF65-F5344CB8AC3E}">
        <p14:creationId xmlns:p14="http://schemas.microsoft.com/office/powerpoint/2010/main" val="27158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7698"/>
            <a:ext cx="8042276" cy="1336956"/>
          </a:xfrm>
        </p:spPr>
        <p:txBody>
          <a:bodyPr/>
          <a:lstStyle/>
          <a:p>
            <a:r>
              <a:rPr lang="en-US" sz="4000" dirty="0" smtClean="0"/>
              <a:t>Check in: Learning Pairs</a:t>
            </a:r>
            <a:endParaRPr lang="en-US" sz="4000" dirty="0"/>
          </a:p>
        </p:txBody>
      </p:sp>
      <p:pic>
        <p:nvPicPr>
          <p:cNvPr id="4" name="Content Placeholder 3" descr="paired learning.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 t="-13131" r="-13008" b="-7597"/>
          <a:stretch/>
        </p:blipFill>
        <p:spPr>
          <a:xfrm>
            <a:off x="5708299" y="4230575"/>
            <a:ext cx="3774597" cy="2617144"/>
          </a:xfrm>
        </p:spPr>
      </p:pic>
      <p:sp>
        <p:nvSpPr>
          <p:cNvPr id="7" name="TextBox 6"/>
          <p:cNvSpPr txBox="1"/>
          <p:nvPr/>
        </p:nvSpPr>
        <p:spPr>
          <a:xfrm>
            <a:off x="919599" y="1988526"/>
            <a:ext cx="6929845" cy="1938992"/>
          </a:xfrm>
          <a:prstGeom prst="rect">
            <a:avLst/>
          </a:prstGeom>
          <a:noFill/>
        </p:spPr>
        <p:txBody>
          <a:bodyPr wrap="square" rtlCol="0">
            <a:spAutoFit/>
          </a:bodyPr>
          <a:lstStyle/>
          <a:p>
            <a:pPr marL="285750" indent="-285750">
              <a:buFont typeface="Arial"/>
              <a:buChar char="•"/>
            </a:pPr>
            <a:r>
              <a:rPr lang="en-US" sz="2400" dirty="0" smtClean="0">
                <a:solidFill>
                  <a:schemeClr val="accent4">
                    <a:lumMod val="75000"/>
                  </a:schemeClr>
                </a:solidFill>
              </a:rPr>
              <a:t>What did each of you learn? </a:t>
            </a:r>
          </a:p>
          <a:p>
            <a:pPr marL="285750" indent="-285750">
              <a:buFont typeface="Arial"/>
              <a:buChar char="•"/>
            </a:pPr>
            <a:r>
              <a:rPr lang="en-US" sz="2400" dirty="0" smtClean="0">
                <a:solidFill>
                  <a:schemeClr val="accent1">
                    <a:lumMod val="75000"/>
                  </a:schemeClr>
                </a:solidFill>
              </a:rPr>
              <a:t>How will you engage others in the homework?</a:t>
            </a:r>
          </a:p>
          <a:p>
            <a:pPr marL="285750" indent="-285750">
              <a:buFont typeface="Arial"/>
              <a:buChar char="•"/>
            </a:pPr>
            <a:r>
              <a:rPr lang="en-US" sz="2400" dirty="0" smtClean="0">
                <a:solidFill>
                  <a:srgbClr val="8F4600"/>
                </a:solidFill>
              </a:rPr>
              <a:t>What </a:t>
            </a:r>
            <a:r>
              <a:rPr lang="en-US" sz="2400" b="1" u="sng" dirty="0" smtClean="0">
                <a:solidFill>
                  <a:srgbClr val="8F4600"/>
                </a:solidFill>
              </a:rPr>
              <a:t>time</a:t>
            </a:r>
            <a:r>
              <a:rPr lang="en-US" sz="2400" dirty="0" smtClean="0">
                <a:solidFill>
                  <a:srgbClr val="8F4600"/>
                </a:solidFill>
              </a:rPr>
              <a:t> do you need to free up in order to apply the learning to your organization?  </a:t>
            </a:r>
          </a:p>
          <a:p>
            <a:endParaRPr lang="en-US" sz="2400" dirty="0"/>
          </a:p>
        </p:txBody>
      </p:sp>
    </p:spTree>
    <p:extLst>
      <p:ext uri="{BB962C8B-B14F-4D97-AF65-F5344CB8AC3E}">
        <p14:creationId xmlns:p14="http://schemas.microsoft.com/office/powerpoint/2010/main" val="150069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valuation</a:t>
            </a:r>
            <a:endParaRPr lang="en-US" dirty="0"/>
          </a:p>
        </p:txBody>
      </p:sp>
      <p:pic>
        <p:nvPicPr>
          <p:cNvPr id="4" name="Content Placeholder 3" descr="BrighSpotsCover4.jpg"/>
          <p:cNvPicPr>
            <a:picLocks noGrp="1" noChangeAspect="1"/>
          </p:cNvPicPr>
          <p:nvPr>
            <p:ph idx="1"/>
          </p:nvPr>
        </p:nvPicPr>
        <p:blipFill>
          <a:blip r:embed="rId2" cstate="email">
            <a:extLst>
              <a:ext uri="{28A0092B-C50C-407E-A947-70E740481C1C}">
                <a14:useLocalDpi xmlns:a14="http://schemas.microsoft.com/office/drawing/2010/main" val="0"/>
              </a:ext>
            </a:extLst>
          </a:blip>
          <a:srcRect t="29134" b="29134"/>
          <a:stretch>
            <a:fillRect/>
          </a:stretch>
        </p:blipFill>
        <p:spPr/>
      </p:pic>
    </p:spTree>
    <p:extLst>
      <p:ext uri="{BB962C8B-B14F-4D97-AF65-F5344CB8AC3E}">
        <p14:creationId xmlns:p14="http://schemas.microsoft.com/office/powerpoint/2010/main" val="99059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80758"/>
            <a:ext cx="8042276" cy="1336956"/>
          </a:xfrm>
        </p:spPr>
        <p:txBody>
          <a:bodyPr/>
          <a:lstStyle/>
          <a:p>
            <a:r>
              <a:rPr lang="en-US" sz="3600" dirty="0" smtClean="0"/>
              <a:t>What are You Bringing to Our </a:t>
            </a:r>
            <a:br>
              <a:rPr lang="en-US" sz="3600" dirty="0" smtClean="0"/>
            </a:br>
            <a:r>
              <a:rPr lang="en-US" sz="3600" dirty="0" smtClean="0"/>
              <a:t>Learning Community?  </a:t>
            </a:r>
            <a:endParaRPr lang="en-US" sz="3600" dirty="0"/>
          </a:p>
        </p:txBody>
      </p:sp>
      <p:sp>
        <p:nvSpPr>
          <p:cNvPr id="3" name="Content Placeholder 2"/>
          <p:cNvSpPr>
            <a:spLocks noGrp="1"/>
          </p:cNvSpPr>
          <p:nvPr>
            <p:ph idx="1"/>
          </p:nvPr>
        </p:nvSpPr>
        <p:spPr>
          <a:xfrm>
            <a:off x="896815" y="1566022"/>
            <a:ext cx="7694735" cy="4060284"/>
          </a:xfrm>
        </p:spPr>
        <p:txBody>
          <a:bodyPr>
            <a:normAutofit/>
          </a:bodyPr>
          <a:lstStyle/>
          <a:p>
            <a:pPr marL="0" indent="0">
              <a:buNone/>
            </a:pPr>
            <a:endParaRPr lang="en-US" sz="3200" dirty="0" smtClean="0"/>
          </a:p>
          <a:p>
            <a:r>
              <a:rPr lang="en-US" dirty="0">
                <a:solidFill>
                  <a:srgbClr val="0070C0"/>
                </a:solidFill>
              </a:rPr>
              <a:t>How are you today? </a:t>
            </a:r>
          </a:p>
          <a:p>
            <a:r>
              <a:rPr lang="en-US" dirty="0">
                <a:solidFill>
                  <a:srgbClr val="0070C0"/>
                </a:solidFill>
              </a:rPr>
              <a:t>Share your fundraising superpower, the quote you chose, and how you like to contribute to and learn in groups.</a:t>
            </a:r>
          </a:p>
          <a:p>
            <a:pPr marL="0" indent="0">
              <a:buNone/>
            </a:pPr>
            <a:endParaRPr lang="en-US" sz="32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5864" y="4597878"/>
            <a:ext cx="5078436" cy="2539218"/>
          </a:xfrm>
          <a:prstGeom prst="rect">
            <a:avLst/>
          </a:prstGeom>
        </p:spPr>
      </p:pic>
    </p:spTree>
    <p:extLst>
      <p:ext uri="{BB962C8B-B14F-4D97-AF65-F5344CB8AC3E}">
        <p14:creationId xmlns:p14="http://schemas.microsoft.com/office/powerpoint/2010/main" val="2054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8474" y="0"/>
            <a:ext cx="9045527" cy="6784145"/>
          </a:xfrm>
        </p:spPr>
      </p:pic>
    </p:spTree>
    <p:extLst>
      <p:ext uri="{BB962C8B-B14F-4D97-AF65-F5344CB8AC3E}">
        <p14:creationId xmlns:p14="http://schemas.microsoft.com/office/powerpoint/2010/main" val="116041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Creating New Actions</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4692641"/>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2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llies3-01 (1).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3038" r="1041" b="2424"/>
          <a:stretch/>
        </p:blipFill>
        <p:spPr>
          <a:xfrm>
            <a:off x="1" y="5795"/>
            <a:ext cx="9144000" cy="6126194"/>
          </a:xfrm>
        </p:spPr>
      </p:pic>
    </p:spTree>
    <p:extLst>
      <p:ext uri="{BB962C8B-B14F-4D97-AF65-F5344CB8AC3E}">
        <p14:creationId xmlns:p14="http://schemas.microsoft.com/office/powerpoint/2010/main" val="290655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Action</a:t>
            </a:r>
            <a:endParaRPr lang="en-US" dirty="0"/>
          </a:p>
        </p:txBody>
      </p:sp>
      <p:sp>
        <p:nvSpPr>
          <p:cNvPr id="3" name="Content Placeholder 2"/>
          <p:cNvSpPr>
            <a:spLocks noGrp="1"/>
          </p:cNvSpPr>
          <p:nvPr>
            <p:ph idx="1"/>
          </p:nvPr>
        </p:nvSpPr>
        <p:spPr>
          <a:xfrm>
            <a:off x="623920" y="1880119"/>
            <a:ext cx="8042276" cy="2461845"/>
          </a:xfrm>
        </p:spPr>
        <p:txBody>
          <a:bodyPr>
            <a:normAutofit/>
          </a:bodyPr>
          <a:lstStyle/>
          <a:p>
            <a:r>
              <a:rPr lang="en-US" dirty="0">
                <a:solidFill>
                  <a:srgbClr val="0070C0"/>
                </a:solidFill>
              </a:rPr>
              <a:t>Continue the analysis you start in each session.</a:t>
            </a:r>
          </a:p>
          <a:p>
            <a:r>
              <a:rPr lang="en-US" dirty="0">
                <a:solidFill>
                  <a:srgbClr val="0070C0"/>
                </a:solidFill>
              </a:rPr>
              <a:t>Bring content, learning and next actions back.</a:t>
            </a:r>
          </a:p>
          <a:p>
            <a:r>
              <a:rPr lang="en-US" dirty="0">
                <a:solidFill>
                  <a:srgbClr val="0070C0"/>
                </a:solidFill>
              </a:rPr>
              <a:t>Try on, Increase ownership and alignment</a:t>
            </a:r>
          </a:p>
        </p:txBody>
      </p:sp>
    </p:spTree>
    <p:extLst>
      <p:ext uri="{BB962C8B-B14F-4D97-AF65-F5344CB8AC3E}">
        <p14:creationId xmlns:p14="http://schemas.microsoft.com/office/powerpoint/2010/main" val="281487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59" y="283950"/>
            <a:ext cx="8042276" cy="1336956"/>
          </a:xfrm>
        </p:spPr>
        <p:txBody>
          <a:bodyPr/>
          <a:lstStyle/>
          <a:p>
            <a:r>
              <a:rPr lang="en-US" sz="4400" dirty="0" smtClean="0"/>
              <a:t>Program </a:t>
            </a:r>
            <a:r>
              <a:rPr lang="en-US" sz="4400" dirty="0" smtClean="0"/>
              <a:t>Advisor &amp; Coaches</a:t>
            </a:r>
            <a:r>
              <a:rPr lang="en-US" sz="4400" dirty="0" smtClean="0"/>
              <a:t>!</a:t>
            </a:r>
            <a:endParaRPr lang="en-US" sz="4400" dirty="0"/>
          </a:p>
        </p:txBody>
      </p:sp>
      <p:pic>
        <p:nvPicPr>
          <p:cNvPr id="5" name="Picture 4" descr="ByronJohnso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9934" y="1956883"/>
            <a:ext cx="1853269" cy="1853269"/>
          </a:xfrm>
          <a:prstGeom prst="rect">
            <a:avLst/>
          </a:prstGeom>
        </p:spPr>
      </p:pic>
      <p:pic>
        <p:nvPicPr>
          <p:cNvPr id="8" name="Picture 7" descr="SteveLew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335" y="3248168"/>
            <a:ext cx="2048710" cy="2048710"/>
          </a:xfrm>
          <a:prstGeom prst="rect">
            <a:avLst/>
          </a:prstGeom>
        </p:spPr>
      </p:pic>
      <p:pic>
        <p:nvPicPr>
          <p:cNvPr id="7" name="Picture 6" descr="NelsonLayag_0.jpg"/>
          <p:cNvPicPr>
            <a:picLocks noChangeAspect="1"/>
          </p:cNvPicPr>
          <p:nvPr/>
        </p:nvPicPr>
        <p:blipFill rotWithShape="1">
          <a:blip r:embed="rId4" cstate="email">
            <a:extLst>
              <a:ext uri="{28A0092B-C50C-407E-A947-70E740481C1C}">
                <a14:useLocalDpi xmlns:a14="http://schemas.microsoft.com/office/drawing/2010/main" val="0"/>
              </a:ext>
            </a:extLst>
          </a:blip>
          <a:srcRect r="9978" b="10070"/>
          <a:stretch/>
        </p:blipFill>
        <p:spPr>
          <a:xfrm>
            <a:off x="3409831" y="2615840"/>
            <a:ext cx="2117512" cy="2115356"/>
          </a:xfrm>
          <a:prstGeom prst="rect">
            <a:avLst/>
          </a:prstGeom>
        </p:spPr>
      </p:pic>
    </p:spTree>
    <p:extLst>
      <p:ext uri="{BB962C8B-B14F-4D97-AF65-F5344CB8AC3E}">
        <p14:creationId xmlns:p14="http://schemas.microsoft.com/office/powerpoint/2010/main" val="154261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44157"/>
            <a:ext cx="8042276" cy="1336956"/>
          </a:xfrm>
        </p:spPr>
        <p:txBody>
          <a:bodyPr/>
          <a:lstStyle/>
          <a:p>
            <a:r>
              <a:rPr lang="en-US" sz="4400" dirty="0"/>
              <a:t>Communication &amp; Learning Agreements</a:t>
            </a:r>
          </a:p>
        </p:txBody>
      </p:sp>
      <p:sp>
        <p:nvSpPr>
          <p:cNvPr id="3" name="Content Placeholder 2"/>
          <p:cNvSpPr>
            <a:spLocks noGrp="1"/>
          </p:cNvSpPr>
          <p:nvPr>
            <p:ph idx="1"/>
          </p:nvPr>
        </p:nvSpPr>
        <p:spPr>
          <a:xfrm>
            <a:off x="1118550" y="2681113"/>
            <a:ext cx="7135955" cy="2189825"/>
          </a:xfrm>
        </p:spPr>
        <p:txBody>
          <a:bodyPr>
            <a:normAutofit/>
          </a:bodyPr>
          <a:lstStyle/>
          <a:p>
            <a:endParaRPr lang="en-US" dirty="0"/>
          </a:p>
          <a:p>
            <a:pPr marL="0" indent="0" algn="ctr">
              <a:buNone/>
            </a:pPr>
            <a:r>
              <a:rPr lang="en-US" sz="3200" dirty="0">
                <a:solidFill>
                  <a:srgbClr val="0070C0"/>
                </a:solidFill>
              </a:rPr>
              <a:t>What do you need in order to fully participate and learn in this setting?  </a:t>
            </a:r>
          </a:p>
        </p:txBody>
      </p:sp>
    </p:spTree>
    <p:extLst>
      <p:ext uri="{BB962C8B-B14F-4D97-AF65-F5344CB8AC3E}">
        <p14:creationId xmlns:p14="http://schemas.microsoft.com/office/powerpoint/2010/main" val="8119972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805</TotalTime>
  <Words>1199</Words>
  <Application>Microsoft Office PowerPoint</Application>
  <PresentationFormat>On-screen Show (4:3)</PresentationFormat>
  <Paragraphs>130</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Franklin Gothic Book</vt:lpstr>
      <vt:lpstr>Franklin Gothic Medium</vt:lpstr>
      <vt:lpstr>Wingdings 2</vt:lpstr>
      <vt:lpstr>Breeze</vt:lpstr>
      <vt:lpstr>Welcome!  Fundraising Bright Spots </vt:lpstr>
      <vt:lpstr>Introductions</vt:lpstr>
      <vt:lpstr>What are You Bringing to Our  Learning Community?  </vt:lpstr>
      <vt:lpstr>PowerPoint Presentation</vt:lpstr>
      <vt:lpstr>Creating New Actions</vt:lpstr>
      <vt:lpstr>PowerPoint Presentation</vt:lpstr>
      <vt:lpstr>Taking Action</vt:lpstr>
      <vt:lpstr>Program Advisor &amp; Coaches!</vt:lpstr>
      <vt:lpstr>Communication &amp; Learning Agreements</vt:lpstr>
      <vt:lpstr>Today’s objectives</vt:lpstr>
      <vt:lpstr>Map Out Current Fundraising Actions &amp; Activities</vt:lpstr>
      <vt:lpstr>PowerPoint Presentation</vt:lpstr>
      <vt:lpstr>Name Systems  &amp; Who Contributes</vt:lpstr>
      <vt:lpstr>What are you both seeing in your map?  </vt:lpstr>
      <vt:lpstr>Changing Mind Sets</vt:lpstr>
      <vt:lpstr>PowerPoint Presentation</vt:lpstr>
      <vt:lpstr>PowerPoint Presentation</vt:lpstr>
      <vt:lpstr>PowerPoint Presentation</vt:lpstr>
      <vt:lpstr>PowerPoint Presentation</vt:lpstr>
      <vt:lpstr>PowerPoint Presentation</vt:lpstr>
      <vt:lpstr>What is Core to your group’s approach &amp;  values? </vt:lpstr>
      <vt:lpstr>Reflect:  How is fundraising  from individuals a part of your groups core identity? </vt:lpstr>
      <vt:lpstr>What’s Your Revenue Model?</vt:lpstr>
      <vt:lpstr>PowerPoint Presentation</vt:lpstr>
      <vt:lpstr>Reflect on right revenue  &amp; right relationship</vt:lpstr>
      <vt:lpstr>What’s Next for You?</vt:lpstr>
      <vt:lpstr>Check in: Learning Pairs</vt:lpstr>
      <vt:lpstr>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Bright Spots</dc:title>
  <dc:creator>Steve Lew</dc:creator>
  <cp:lastModifiedBy>Steve Lew</cp:lastModifiedBy>
  <cp:revision>46</cp:revision>
  <dcterms:created xsi:type="dcterms:W3CDTF">2016-08-30T21:37:46Z</dcterms:created>
  <dcterms:modified xsi:type="dcterms:W3CDTF">2017-05-04T15:17:50Z</dcterms:modified>
</cp:coreProperties>
</file>