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6" r:id="rId2"/>
    <p:sldId id="274" r:id="rId3"/>
    <p:sldId id="303" r:id="rId4"/>
    <p:sldId id="316" r:id="rId5"/>
    <p:sldId id="285" r:id="rId6"/>
    <p:sldId id="282" r:id="rId7"/>
    <p:sldId id="284" r:id="rId8"/>
    <p:sldId id="299" r:id="rId9"/>
    <p:sldId id="294" r:id="rId10"/>
    <p:sldId id="325" r:id="rId11"/>
    <p:sldId id="287" r:id="rId12"/>
    <p:sldId id="259" r:id="rId13"/>
    <p:sldId id="305" r:id="rId14"/>
    <p:sldId id="277" r:id="rId15"/>
    <p:sldId id="288" r:id="rId16"/>
    <p:sldId id="322" r:id="rId17"/>
    <p:sldId id="306" r:id="rId18"/>
    <p:sldId id="278" r:id="rId19"/>
    <p:sldId id="313" r:id="rId20"/>
    <p:sldId id="314" r:id="rId21"/>
    <p:sldId id="323" r:id="rId22"/>
    <p:sldId id="324" r:id="rId23"/>
    <p:sldId id="317" r:id="rId24"/>
    <p:sldId id="319" r:id="rId25"/>
    <p:sldId id="321" r:id="rId26"/>
    <p:sldId id="320" r:id="rId27"/>
  </p:sldIdLst>
  <p:sldSz cx="9144000" cy="6858000" type="screen4x3"/>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80" autoAdjust="0"/>
    <p:restoredTop sz="86410" autoAdjust="0"/>
  </p:normalViewPr>
  <p:slideViewPr>
    <p:cSldViewPr snapToGrid="0">
      <p:cViewPr varScale="1">
        <p:scale>
          <a:sx n="84" d="100"/>
          <a:sy n="84" d="100"/>
        </p:scale>
        <p:origin x="96" y="642"/>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8" Type="http://schemas.openxmlformats.org/officeDocument/2006/relationships/slide" Target="slides/slide19.xml"/><Relationship Id="rId3" Type="http://schemas.openxmlformats.org/officeDocument/2006/relationships/slide" Target="slides/slide8.xml"/><Relationship Id="rId7" Type="http://schemas.openxmlformats.org/officeDocument/2006/relationships/slide" Target="slides/slide16.xml"/><Relationship Id="rId2" Type="http://schemas.openxmlformats.org/officeDocument/2006/relationships/slide" Target="slides/slide7.xml"/><Relationship Id="rId1" Type="http://schemas.openxmlformats.org/officeDocument/2006/relationships/slide" Target="slides/slide6.xml"/><Relationship Id="rId6" Type="http://schemas.openxmlformats.org/officeDocument/2006/relationships/slide" Target="slides/slide12.xml"/><Relationship Id="rId5" Type="http://schemas.openxmlformats.org/officeDocument/2006/relationships/slide" Target="slides/slide11.xml"/><Relationship Id="rId4" Type="http://schemas.openxmlformats.org/officeDocument/2006/relationships/slide" Target="slides/slide9.xml"/><Relationship Id="rId9"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299" cy="351737"/>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5231639" y="1"/>
            <a:ext cx="4002299" cy="351737"/>
          </a:xfrm>
          <a:prstGeom prst="rect">
            <a:avLst/>
          </a:prstGeom>
        </p:spPr>
        <p:txBody>
          <a:bodyPr vert="horz" lIns="92830" tIns="46415" rIns="92830" bIns="46415" rtlCol="0"/>
          <a:lstStyle>
            <a:lvl1pPr algn="r">
              <a:defRPr sz="1200"/>
            </a:lvl1pPr>
          </a:lstStyle>
          <a:p>
            <a:fld id="{7FDAA026-E64C-463C-B159-A054B197D167}" type="datetimeFigureOut">
              <a:rPr lang="en-US" smtClean="0"/>
              <a:t>9/5/2017</a:t>
            </a:fld>
            <a:endParaRPr lang="en-US"/>
          </a:p>
        </p:txBody>
      </p:sp>
      <p:sp>
        <p:nvSpPr>
          <p:cNvPr id="4" name="Footer Placeholder 3"/>
          <p:cNvSpPr>
            <a:spLocks noGrp="1"/>
          </p:cNvSpPr>
          <p:nvPr>
            <p:ph type="ftr" sz="quarter" idx="2"/>
          </p:nvPr>
        </p:nvSpPr>
        <p:spPr>
          <a:xfrm>
            <a:off x="0" y="6658664"/>
            <a:ext cx="4002299" cy="351736"/>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658664"/>
            <a:ext cx="4002299" cy="351736"/>
          </a:xfrm>
          <a:prstGeom prst="rect">
            <a:avLst/>
          </a:prstGeom>
        </p:spPr>
        <p:txBody>
          <a:bodyPr vert="horz" lIns="92830" tIns="46415" rIns="92830" bIns="46415" rtlCol="0" anchor="b"/>
          <a:lstStyle>
            <a:lvl1pPr algn="r">
              <a:defRPr sz="1200"/>
            </a:lvl1pPr>
          </a:lstStyle>
          <a:p>
            <a:fld id="{9D42246E-6915-4387-B605-53E1548A99EB}" type="slidenum">
              <a:rPr lang="en-US" smtClean="0"/>
              <a:t>‹#›</a:t>
            </a:fld>
            <a:endParaRPr lang="en-US"/>
          </a:p>
        </p:txBody>
      </p:sp>
    </p:spTree>
    <p:extLst>
      <p:ext uri="{BB962C8B-B14F-4D97-AF65-F5344CB8AC3E}">
        <p14:creationId xmlns:p14="http://schemas.microsoft.com/office/powerpoint/2010/main" val="3045720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299" cy="351737"/>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5231639" y="1"/>
            <a:ext cx="4002299" cy="351737"/>
          </a:xfrm>
          <a:prstGeom prst="rect">
            <a:avLst/>
          </a:prstGeom>
        </p:spPr>
        <p:txBody>
          <a:bodyPr vert="horz" lIns="92830" tIns="46415" rIns="92830" bIns="46415" rtlCol="0"/>
          <a:lstStyle>
            <a:lvl1pPr algn="r">
              <a:defRPr sz="1200"/>
            </a:lvl1pPr>
          </a:lstStyle>
          <a:p>
            <a:fld id="{D7D2E210-1FC7-4275-A64D-F01A3DE76B71}" type="datetimeFigureOut">
              <a:rPr lang="en-US" smtClean="0"/>
              <a:t>9/5/2017</a:t>
            </a:fld>
            <a:endParaRPr lang="en-US"/>
          </a:p>
        </p:txBody>
      </p:sp>
      <p:sp>
        <p:nvSpPr>
          <p:cNvPr id="4" name="Slide Image Placeholder 3"/>
          <p:cNvSpPr>
            <a:spLocks noGrp="1" noRot="1" noChangeAspect="1"/>
          </p:cNvSpPr>
          <p:nvPr>
            <p:ph type="sldImg" idx="2"/>
          </p:nvPr>
        </p:nvSpPr>
        <p:spPr>
          <a:xfrm>
            <a:off x="3041650" y="876300"/>
            <a:ext cx="3152775" cy="236537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923608" y="3373754"/>
            <a:ext cx="7388860" cy="2760346"/>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02299" cy="351736"/>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5231639" y="6658664"/>
            <a:ext cx="4002299" cy="351736"/>
          </a:xfrm>
          <a:prstGeom prst="rect">
            <a:avLst/>
          </a:prstGeom>
        </p:spPr>
        <p:txBody>
          <a:bodyPr vert="horz" lIns="92830" tIns="46415" rIns="92830" bIns="46415" rtlCol="0" anchor="b"/>
          <a:lstStyle>
            <a:lvl1pPr algn="r">
              <a:defRPr sz="1200"/>
            </a:lvl1pPr>
          </a:lstStyle>
          <a:p>
            <a:fld id="{4E281676-417A-47AE-8838-B32217737D6F}" type="slidenum">
              <a:rPr lang="en-US" smtClean="0"/>
              <a:t>‹#›</a:t>
            </a:fld>
            <a:endParaRPr lang="en-US"/>
          </a:p>
        </p:txBody>
      </p:sp>
    </p:spTree>
    <p:extLst>
      <p:ext uri="{BB962C8B-B14F-4D97-AF65-F5344CB8AC3E}">
        <p14:creationId xmlns:p14="http://schemas.microsoft.com/office/powerpoint/2010/main" val="1572208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281676-417A-47AE-8838-B32217737D6F}" type="slidenum">
              <a:rPr lang="en-US" smtClean="0"/>
              <a:t>2</a:t>
            </a:fld>
            <a:endParaRPr lang="en-US"/>
          </a:p>
        </p:txBody>
      </p:sp>
    </p:spTree>
    <p:extLst>
      <p:ext uri="{BB962C8B-B14F-4D97-AF65-F5344CB8AC3E}">
        <p14:creationId xmlns:p14="http://schemas.microsoft.com/office/powerpoint/2010/main" val="2981648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281676-417A-47AE-8838-B32217737D6F}" type="slidenum">
              <a:rPr lang="en-US" smtClean="0"/>
              <a:t>9</a:t>
            </a:fld>
            <a:endParaRPr lang="en-US"/>
          </a:p>
        </p:txBody>
      </p:sp>
    </p:spTree>
    <p:extLst>
      <p:ext uri="{BB962C8B-B14F-4D97-AF65-F5344CB8AC3E}">
        <p14:creationId xmlns:p14="http://schemas.microsoft.com/office/powerpoint/2010/main" val="2150676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Vocab Handout</a:t>
            </a:r>
            <a:endParaRPr lang="en-US" dirty="0"/>
          </a:p>
        </p:txBody>
      </p:sp>
      <p:sp>
        <p:nvSpPr>
          <p:cNvPr id="4" name="Slide Number Placeholder 3"/>
          <p:cNvSpPr>
            <a:spLocks noGrp="1"/>
          </p:cNvSpPr>
          <p:nvPr>
            <p:ph type="sldNum" sz="quarter" idx="10"/>
          </p:nvPr>
        </p:nvSpPr>
        <p:spPr/>
        <p:txBody>
          <a:bodyPr/>
          <a:lstStyle/>
          <a:p>
            <a:fld id="{4E281676-417A-47AE-8838-B32217737D6F}" type="slidenum">
              <a:rPr lang="en-US" smtClean="0"/>
              <a:t>12</a:t>
            </a:fld>
            <a:endParaRPr lang="en-US"/>
          </a:p>
        </p:txBody>
      </p:sp>
    </p:spTree>
    <p:extLst>
      <p:ext uri="{BB962C8B-B14F-4D97-AF65-F5344CB8AC3E}">
        <p14:creationId xmlns:p14="http://schemas.microsoft.com/office/powerpoint/2010/main" val="1422962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281676-417A-47AE-8838-B32217737D6F}" type="slidenum">
              <a:rPr lang="en-US" smtClean="0"/>
              <a:t>15</a:t>
            </a:fld>
            <a:endParaRPr lang="en-US"/>
          </a:p>
        </p:txBody>
      </p:sp>
    </p:spTree>
    <p:extLst>
      <p:ext uri="{BB962C8B-B14F-4D97-AF65-F5344CB8AC3E}">
        <p14:creationId xmlns:p14="http://schemas.microsoft.com/office/powerpoint/2010/main" val="550670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Source Sans Pro" pitchFamily="34" charset="0"/>
                <a:ea typeface="+mj-ea"/>
                <a:cs typeface="+mj-cs"/>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latin typeface="Source Sans Pro"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30" name="Date Placeholder 29"/>
          <p:cNvSpPr>
            <a:spLocks noGrp="1"/>
          </p:cNvSpPr>
          <p:nvPr>
            <p:ph type="dt" sz="half" idx="10"/>
          </p:nvPr>
        </p:nvSpPr>
        <p:spPr/>
        <p:txBody>
          <a:bodyPr/>
          <a:lstStyle/>
          <a:p>
            <a:fld id="{391090EA-FB94-4F0D-BA49-DEBAC2F99C6E}" type="datetimeFigureOut">
              <a:rPr lang="en-US" smtClean="0">
                <a:solidFill>
                  <a:srgbClr val="04617B">
                    <a:shade val="90000"/>
                  </a:srgbClr>
                </a:solidFill>
              </a:rPr>
              <a:pPr/>
              <a:t>9/5/2017</a:t>
            </a:fld>
            <a:endParaRPr lang="en-US">
              <a:solidFill>
                <a:srgbClr val="04617B">
                  <a:shade val="90000"/>
                </a:srgbClr>
              </a:solidFill>
            </a:endParaRPr>
          </a:p>
        </p:txBody>
      </p:sp>
      <p:sp>
        <p:nvSpPr>
          <p:cNvPr id="19" name="Footer Placeholder 18"/>
          <p:cNvSpPr>
            <a:spLocks noGrp="1"/>
          </p:cNvSpPr>
          <p:nvPr>
            <p:ph type="ftr" sz="quarter" idx="11"/>
          </p:nvPr>
        </p:nvSpPr>
        <p:spPr/>
        <p:txBody>
          <a:bodyPr/>
          <a:lstStyle/>
          <a:p>
            <a:endParaRPr lang="en-US">
              <a:solidFill>
                <a:srgbClr val="04617B">
                  <a:shade val="90000"/>
                </a:srgbClr>
              </a:solidFill>
            </a:endParaRPr>
          </a:p>
        </p:txBody>
      </p:sp>
      <p:pic>
        <p:nvPicPr>
          <p:cNvPr id="7" name="Picture 6" descr="RA_color-sm.png"/>
          <p:cNvPicPr>
            <a:picLocks noChangeAspect="1"/>
          </p:cNvPicPr>
          <p:nvPr userDrawn="1"/>
        </p:nvPicPr>
        <p:blipFill>
          <a:blip r:embed="rId2" cstate="print"/>
          <a:stretch>
            <a:fillRect/>
          </a:stretch>
        </p:blipFill>
        <p:spPr>
          <a:xfrm>
            <a:off x="6400800" y="6248400"/>
            <a:ext cx="2381250" cy="438150"/>
          </a:xfrm>
          <a:prstGeom prst="rect">
            <a:avLst/>
          </a:prstGeom>
        </p:spPr>
      </p:pic>
    </p:spTree>
    <p:extLst>
      <p:ext uri="{BB962C8B-B14F-4D97-AF65-F5344CB8AC3E}">
        <p14:creationId xmlns:p14="http://schemas.microsoft.com/office/powerpoint/2010/main" val="2727086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ource Sans Pro" pitchFamily="34" charset="0"/>
              </a:defRPr>
            </a:lvl1pPr>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p:txBody>
          <a:bodyPr vert="eaVert"/>
          <a:lstStyle>
            <a:lvl1pPr>
              <a:defRPr>
                <a:latin typeface="Source Sans Pro" pitchFamily="34" charset="0"/>
              </a:defRPr>
            </a:lvl1pPr>
            <a:lvl2pPr>
              <a:defRPr>
                <a:latin typeface="Source Sans Pro" pitchFamily="34" charset="0"/>
              </a:defRPr>
            </a:lvl2pPr>
            <a:lvl3pPr>
              <a:defRPr>
                <a:latin typeface="Source Sans Pro" pitchFamily="34" charset="0"/>
              </a:defRPr>
            </a:lvl3pPr>
            <a:lvl4pPr>
              <a:defRPr>
                <a:latin typeface="Source Sans Pro" pitchFamily="34" charset="0"/>
              </a:defRPr>
            </a:lvl4pPr>
            <a:lvl5pPr>
              <a:defRPr>
                <a:latin typeface="Source Sans Pro"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391090EA-FB94-4F0D-BA49-DEBAC2F99C6E}" type="datetimeFigureOut">
              <a:rPr lang="en-US" smtClean="0">
                <a:solidFill>
                  <a:srgbClr val="04617B">
                    <a:shade val="90000"/>
                  </a:srgbClr>
                </a:solidFill>
              </a:rPr>
              <a:pPr/>
              <a:t>9/5/2017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Tree>
    <p:extLst>
      <p:ext uri="{BB962C8B-B14F-4D97-AF65-F5344CB8AC3E}">
        <p14:creationId xmlns:p14="http://schemas.microsoft.com/office/powerpoint/2010/main" val="1372346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lvl1pPr>
              <a:defRPr>
                <a:latin typeface="Source Sans Pro" pitchFamily="34" charset="0"/>
              </a:defRPr>
            </a:lvl1pPr>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a:xfrm>
            <a:off x="457200" y="914402"/>
            <a:ext cx="6019800" cy="5211763"/>
          </a:xfrm>
        </p:spPr>
        <p:txBody>
          <a:bodyPr vert="eaVert"/>
          <a:lstStyle>
            <a:lvl1pPr>
              <a:defRPr>
                <a:latin typeface="Source Sans Pro" pitchFamily="34" charset="0"/>
              </a:defRPr>
            </a:lvl1pPr>
            <a:lvl2pPr>
              <a:defRPr>
                <a:latin typeface="Source Sans Pro" pitchFamily="34" charset="0"/>
              </a:defRPr>
            </a:lvl2pPr>
            <a:lvl3pPr>
              <a:defRPr>
                <a:latin typeface="Source Sans Pro" pitchFamily="34" charset="0"/>
              </a:defRPr>
            </a:lvl3pPr>
            <a:lvl4pPr>
              <a:defRPr>
                <a:latin typeface="Source Sans Pro" pitchFamily="34" charset="0"/>
              </a:defRPr>
            </a:lvl4pPr>
            <a:lvl5pPr>
              <a:defRPr>
                <a:latin typeface="Source Sans Pro"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391090EA-FB94-4F0D-BA49-DEBAC2F99C6E}" type="datetimeFigureOut">
              <a:rPr lang="en-US" smtClean="0">
                <a:solidFill>
                  <a:srgbClr val="04617B">
                    <a:shade val="90000"/>
                  </a:srgbClr>
                </a:solidFill>
              </a:rPr>
              <a:pPr/>
              <a:t>9/5/2017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Tree>
    <p:extLst>
      <p:ext uri="{BB962C8B-B14F-4D97-AF65-F5344CB8AC3E}">
        <p14:creationId xmlns:p14="http://schemas.microsoft.com/office/powerpoint/2010/main" val="1553773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Single-Column Content">
    <p:spTree>
      <p:nvGrpSpPr>
        <p:cNvPr id="1" name=""/>
        <p:cNvGrpSpPr/>
        <p:nvPr/>
      </p:nvGrpSpPr>
      <p:grpSpPr>
        <a:xfrm>
          <a:off x="0" y="0"/>
          <a:ext cx="0" cy="0"/>
          <a:chOff x="0" y="0"/>
          <a:chExt cx="0" cy="0"/>
        </a:xfrm>
      </p:grpSpPr>
      <p:sp>
        <p:nvSpPr>
          <p:cNvPr id="9" name="Title 8"/>
          <p:cNvSpPr>
            <a:spLocks noGrp="1"/>
          </p:cNvSpPr>
          <p:nvPr>
            <p:ph type="title"/>
          </p:nvPr>
        </p:nvSpPr>
        <p:spPr>
          <a:xfrm>
            <a:off x="304800" y="274638"/>
            <a:ext cx="8229600" cy="1143000"/>
          </a:xfrm>
          <a:prstGeom prst="rect">
            <a:avLst/>
          </a:prstGeom>
        </p:spPr>
        <p:txBody>
          <a:bodyPr/>
          <a:lstStyle>
            <a:lvl1pPr algn="l">
              <a:defRPr sz="3500" b="1">
                <a:solidFill>
                  <a:schemeClr val="bg1"/>
                </a:solidFill>
                <a:effectLst>
                  <a:outerShdw blurRad="38100" dist="38100" dir="2700000" algn="tl">
                    <a:srgbClr val="000000">
                      <a:alpha val="43137"/>
                    </a:srgbClr>
                  </a:outerShdw>
                </a:effectLst>
                <a:latin typeface="Corbel" pitchFamily="34" charset="0"/>
              </a:defRPr>
            </a:lvl1pPr>
          </a:lstStyle>
          <a:p>
            <a:r>
              <a:rPr lang="en-US" smtClean="0"/>
              <a:t>Click to edit Master title style</a:t>
            </a:r>
            <a:endParaRPr lang="en-US" dirty="0"/>
          </a:p>
        </p:txBody>
      </p:sp>
      <p:sp>
        <p:nvSpPr>
          <p:cNvPr id="11" name="Content Placeholder 10"/>
          <p:cNvSpPr>
            <a:spLocks noGrp="1"/>
          </p:cNvSpPr>
          <p:nvPr>
            <p:ph sz="quarter" idx="10" hasCustomPrompt="1"/>
          </p:nvPr>
        </p:nvSpPr>
        <p:spPr>
          <a:xfrm>
            <a:off x="533400" y="2057400"/>
            <a:ext cx="8077200" cy="3581400"/>
          </a:xfrm>
          <a:prstGeom prst="rect">
            <a:avLst/>
          </a:prstGeom>
        </p:spPr>
        <p:txBody>
          <a:bodyPr/>
          <a:lstStyle>
            <a:lvl1pPr marL="0" indent="0" algn="l">
              <a:lnSpc>
                <a:spcPts val="2000"/>
              </a:lnSpc>
              <a:spcBef>
                <a:spcPct val="0"/>
              </a:spcBef>
              <a:spcAft>
                <a:spcPts val="1400"/>
              </a:spcAft>
              <a:buClrTx/>
              <a:buFont typeface="Wingdings" pitchFamily="2" charset="2"/>
              <a:buNone/>
              <a:defRPr sz="1400">
                <a:latin typeface="Corbel" pitchFamily="34" charset="0"/>
              </a:defRPr>
            </a:lvl1pPr>
            <a:lvl2pPr marL="1028700" indent="-285750">
              <a:lnSpc>
                <a:spcPts val="2000"/>
              </a:lnSpc>
              <a:spcBef>
                <a:spcPct val="0"/>
              </a:spcBef>
              <a:spcAft>
                <a:spcPts val="1400"/>
              </a:spcAft>
              <a:buFont typeface="Wingdings" pitchFamily="2" charset="2"/>
              <a:buChar char="§"/>
              <a:defRPr/>
            </a:lvl2pPr>
          </a:lstStyle>
          <a:p>
            <a:pPr algn="l">
              <a:spcBef>
                <a:spcPct val="0"/>
              </a:spcBef>
              <a:buClrTx/>
            </a:pPr>
            <a:r>
              <a:rPr lang="en-US" sz="2400" b="1" i="0" dirty="0" smtClean="0">
                <a:latin typeface="Corbel" pitchFamily="34" charset="0"/>
              </a:rPr>
              <a:t>Single-column content</a:t>
            </a:r>
            <a:endParaRPr lang="en-US" sz="1800" i="0" dirty="0" smtClean="0"/>
          </a:p>
        </p:txBody>
      </p:sp>
    </p:spTree>
    <p:extLst>
      <p:ext uri="{BB962C8B-B14F-4D97-AF65-F5344CB8AC3E}">
        <p14:creationId xmlns:p14="http://schemas.microsoft.com/office/powerpoint/2010/main" val="109350899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Line Title, One-Column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57200" y="274638"/>
            <a:ext cx="8229600" cy="1143000"/>
          </a:xfrm>
          <a:prstGeom prst="rect">
            <a:avLst/>
          </a:prstGeom>
        </p:spPr>
        <p:txBody>
          <a:bodyPr/>
          <a:lstStyle>
            <a:lvl1pPr algn="l">
              <a:lnSpc>
                <a:spcPts val="3600"/>
              </a:lnSpc>
              <a:defRPr sz="3000" b="1" baseline="0">
                <a:solidFill>
                  <a:schemeClr val="bg1"/>
                </a:solidFill>
                <a:effectLst>
                  <a:outerShdw blurRad="38100" dist="38100" dir="2700000" algn="tl">
                    <a:srgbClr val="000000">
                      <a:alpha val="43137"/>
                    </a:srgbClr>
                  </a:outerShdw>
                </a:effectLst>
                <a:latin typeface="Corbel" pitchFamily="34" charset="0"/>
              </a:defRPr>
            </a:lvl1pPr>
          </a:lstStyle>
          <a:p>
            <a:r>
              <a:rPr lang="en-US" dirty="0" smtClean="0"/>
              <a:t>Click to edit Master title style</a:t>
            </a:r>
            <a:br>
              <a:rPr lang="en-US" dirty="0" smtClean="0"/>
            </a:br>
            <a:r>
              <a:rPr lang="en-US" dirty="0" smtClean="0"/>
              <a:t>for longer title content</a:t>
            </a:r>
            <a:endParaRPr lang="en-US" dirty="0"/>
          </a:p>
        </p:txBody>
      </p:sp>
      <p:sp>
        <p:nvSpPr>
          <p:cNvPr id="4" name="Content Placeholder 10"/>
          <p:cNvSpPr>
            <a:spLocks noGrp="1"/>
          </p:cNvSpPr>
          <p:nvPr>
            <p:ph sz="quarter" idx="10" hasCustomPrompt="1"/>
          </p:nvPr>
        </p:nvSpPr>
        <p:spPr>
          <a:xfrm>
            <a:off x="533400" y="2057400"/>
            <a:ext cx="8077200" cy="3581400"/>
          </a:xfrm>
          <a:prstGeom prst="rect">
            <a:avLst/>
          </a:prstGeom>
        </p:spPr>
        <p:txBody>
          <a:bodyPr/>
          <a:lstStyle>
            <a:lvl1pPr marL="0" indent="0" algn="l">
              <a:lnSpc>
                <a:spcPts val="2000"/>
              </a:lnSpc>
              <a:spcBef>
                <a:spcPct val="0"/>
              </a:spcBef>
              <a:spcAft>
                <a:spcPts val="1400"/>
              </a:spcAft>
              <a:buClrTx/>
              <a:buFont typeface="Wingdings" pitchFamily="2" charset="2"/>
              <a:buNone/>
              <a:defRPr sz="1400">
                <a:latin typeface="Corbel" pitchFamily="34" charset="0"/>
              </a:defRPr>
            </a:lvl1pPr>
            <a:lvl2pPr marL="1028700" indent="-285750">
              <a:lnSpc>
                <a:spcPts val="2000"/>
              </a:lnSpc>
              <a:spcBef>
                <a:spcPct val="0"/>
              </a:spcBef>
              <a:spcAft>
                <a:spcPts val="1400"/>
              </a:spcAft>
              <a:buFont typeface="Wingdings" pitchFamily="2" charset="2"/>
              <a:buChar char="§"/>
              <a:defRPr/>
            </a:lvl2pPr>
          </a:lstStyle>
          <a:p>
            <a:pPr algn="l">
              <a:spcBef>
                <a:spcPct val="0"/>
              </a:spcBef>
              <a:buClrTx/>
            </a:pPr>
            <a:r>
              <a:rPr lang="en-US" sz="2400" b="1" i="0" dirty="0" smtClean="0">
                <a:latin typeface="Corbel" pitchFamily="34" charset="0"/>
              </a:rPr>
              <a:t>Single-column content</a:t>
            </a:r>
            <a:endParaRPr lang="en-US" sz="1800" i="0" dirty="0" smtClean="0"/>
          </a:p>
        </p:txBody>
      </p:sp>
    </p:spTree>
    <p:extLst>
      <p:ext uri="{BB962C8B-B14F-4D97-AF65-F5344CB8AC3E}">
        <p14:creationId xmlns:p14="http://schemas.microsoft.com/office/powerpoint/2010/main" val="19698958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Source Sans Pro" pitchFamily="34" charset="0"/>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1pPr>
              <a:defRPr>
                <a:latin typeface="Source Sans Pro" pitchFamily="34" charset="0"/>
              </a:defRPr>
            </a:lvl1pPr>
            <a:lvl2pPr>
              <a:defRPr>
                <a:latin typeface="Source Sans Pro" pitchFamily="34" charset="0"/>
              </a:defRPr>
            </a:lvl2pPr>
            <a:lvl3pPr>
              <a:defRPr>
                <a:latin typeface="Source Sans Pro" pitchFamily="34" charset="0"/>
              </a:defRPr>
            </a:lvl3pPr>
            <a:lvl4pPr>
              <a:defRPr>
                <a:latin typeface="Source Sans Pro" pitchFamily="34" charset="0"/>
              </a:defRPr>
            </a:lvl4pPr>
            <a:lvl5pPr>
              <a:defRPr>
                <a:latin typeface="Source Sans Pro"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391090EA-FB94-4F0D-BA49-DEBAC2F99C6E}" type="datetimeFigureOut">
              <a:rPr lang="en-US" smtClean="0">
                <a:solidFill>
                  <a:srgbClr val="04617B">
                    <a:shade val="90000"/>
                  </a:srgbClr>
                </a:solidFill>
              </a:rPr>
              <a:pPr/>
              <a:t>9/5/2017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Tree>
    <p:extLst>
      <p:ext uri="{BB962C8B-B14F-4D97-AF65-F5344CB8AC3E}">
        <p14:creationId xmlns:p14="http://schemas.microsoft.com/office/powerpoint/2010/main" val="2970762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Source Sans Pro" pitchFamily="34" charset="0"/>
                <a:ea typeface="+mj-ea"/>
                <a:cs typeface="+mj-cs"/>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latin typeface="Source Sans Pro"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p:txBody>
          <a:bodyPr/>
          <a:lstStyle/>
          <a:p>
            <a:fld id="{391090EA-FB94-4F0D-BA49-DEBAC2F99C6E}" type="datetimeFigureOut">
              <a:rPr lang="en-US" smtClean="0">
                <a:solidFill>
                  <a:srgbClr val="04617B">
                    <a:shade val="90000"/>
                  </a:srgbClr>
                </a:solidFill>
              </a:rPr>
              <a:pPr/>
              <a:t>9/5/2017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Tree>
    <p:extLst>
      <p:ext uri="{BB962C8B-B14F-4D97-AF65-F5344CB8AC3E}">
        <p14:creationId xmlns:p14="http://schemas.microsoft.com/office/powerpoint/2010/main" val="2574865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atin typeface="Source Sans Pro" pitchFamily="34" charset="0"/>
              </a:defRPr>
            </a:lvl1pPr>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457200" y="1920085"/>
            <a:ext cx="4038600" cy="4434840"/>
          </a:xfrm>
        </p:spPr>
        <p:txBody>
          <a:bodyPr/>
          <a:lstStyle>
            <a:lvl1pPr>
              <a:defRPr sz="2600">
                <a:latin typeface="Source Sans Pro" pitchFamily="34" charset="0"/>
              </a:defRPr>
            </a:lvl1pPr>
            <a:lvl2pPr>
              <a:defRPr sz="2400">
                <a:latin typeface="Source Sans Pro" pitchFamily="34" charset="0"/>
              </a:defRPr>
            </a:lvl2pPr>
            <a:lvl3pPr>
              <a:defRPr sz="2000">
                <a:latin typeface="Source Sans Pro" pitchFamily="34" charset="0"/>
              </a:defRPr>
            </a:lvl3pPr>
            <a:lvl4pPr>
              <a:defRPr sz="1800">
                <a:latin typeface="Source Sans Pro" pitchFamily="34" charset="0"/>
              </a:defRPr>
            </a:lvl4pPr>
            <a:lvl5pPr>
              <a:defRPr sz="1800">
                <a:latin typeface="Source Sans Pro"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920085"/>
            <a:ext cx="4038600" cy="4434840"/>
          </a:xfrm>
        </p:spPr>
        <p:txBody>
          <a:bodyPr/>
          <a:lstStyle>
            <a:lvl1pPr>
              <a:defRPr sz="2600">
                <a:latin typeface="Source Sans Pro" pitchFamily="34" charset="0"/>
              </a:defRPr>
            </a:lvl1pPr>
            <a:lvl2pPr>
              <a:defRPr sz="2400">
                <a:latin typeface="Source Sans Pro" pitchFamily="34" charset="0"/>
              </a:defRPr>
            </a:lvl2pPr>
            <a:lvl3pPr>
              <a:defRPr sz="2000">
                <a:latin typeface="Source Sans Pro" pitchFamily="34" charset="0"/>
              </a:defRPr>
            </a:lvl3pPr>
            <a:lvl4pPr>
              <a:defRPr sz="1800">
                <a:latin typeface="Source Sans Pro" pitchFamily="34" charset="0"/>
              </a:defRPr>
            </a:lvl4pPr>
            <a:lvl5pPr>
              <a:defRPr sz="1800">
                <a:latin typeface="Source Sans Pro"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Date Placeholder 4"/>
          <p:cNvSpPr>
            <a:spLocks noGrp="1"/>
          </p:cNvSpPr>
          <p:nvPr>
            <p:ph type="dt" sz="half" idx="10"/>
          </p:nvPr>
        </p:nvSpPr>
        <p:spPr/>
        <p:txBody>
          <a:bodyPr/>
          <a:lstStyle/>
          <a:p>
            <a:fld id="{391090EA-FB94-4F0D-BA49-DEBAC2F99C6E}" type="datetimeFigureOut">
              <a:rPr lang="en-US" smtClean="0">
                <a:solidFill>
                  <a:srgbClr val="04617B">
                    <a:shade val="90000"/>
                  </a:srgbClr>
                </a:solidFill>
              </a:rPr>
              <a:pPr/>
              <a:t>9/5/2017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Tree>
    <p:extLst>
      <p:ext uri="{BB962C8B-B14F-4D97-AF65-F5344CB8AC3E}">
        <p14:creationId xmlns:p14="http://schemas.microsoft.com/office/powerpoint/2010/main" val="411620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atin typeface="Source Sans Pro" pitchFamily="34" charset="0"/>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latin typeface="Source Sans Pro"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2400" b="1" cap="none" baseline="0">
                <a:solidFill>
                  <a:schemeClr val="tx2"/>
                </a:solidFill>
                <a:effectLst/>
                <a:latin typeface="Source Sans Pro"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atin typeface="Source Sans Pro" pitchFamily="34" charset="0"/>
              </a:defRPr>
            </a:lvl1pPr>
            <a:lvl2pPr>
              <a:defRPr sz="2000">
                <a:latin typeface="Source Sans Pro" pitchFamily="34" charset="0"/>
              </a:defRPr>
            </a:lvl2pPr>
            <a:lvl3pPr>
              <a:defRPr sz="1800">
                <a:latin typeface="Source Sans Pro" pitchFamily="34" charset="0"/>
              </a:defRPr>
            </a:lvl3pPr>
            <a:lvl4pPr>
              <a:defRPr sz="1600">
                <a:latin typeface="Source Sans Pro" pitchFamily="34" charset="0"/>
              </a:defRPr>
            </a:lvl4pPr>
            <a:lvl5pPr>
              <a:defRPr sz="1600">
                <a:latin typeface="Source Sans Pro"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Content Placeholder 5"/>
          <p:cNvSpPr>
            <a:spLocks noGrp="1"/>
          </p:cNvSpPr>
          <p:nvPr>
            <p:ph sz="quarter" idx="4"/>
          </p:nvPr>
        </p:nvSpPr>
        <p:spPr>
          <a:xfrm>
            <a:off x="4645026" y="2514600"/>
            <a:ext cx="4041775" cy="3845720"/>
          </a:xfrm>
        </p:spPr>
        <p:txBody>
          <a:bodyPr tIns="0"/>
          <a:lstStyle>
            <a:lvl1pPr>
              <a:defRPr sz="2200">
                <a:latin typeface="Source Sans Pro" pitchFamily="34" charset="0"/>
              </a:defRPr>
            </a:lvl1pPr>
            <a:lvl2pPr>
              <a:defRPr sz="2000">
                <a:latin typeface="Source Sans Pro" pitchFamily="34" charset="0"/>
              </a:defRPr>
            </a:lvl2pPr>
            <a:lvl3pPr>
              <a:defRPr sz="1800">
                <a:latin typeface="Source Sans Pro" pitchFamily="34" charset="0"/>
              </a:defRPr>
            </a:lvl3pPr>
            <a:lvl4pPr>
              <a:defRPr sz="1600">
                <a:latin typeface="Source Sans Pro" pitchFamily="34" charset="0"/>
              </a:defRPr>
            </a:lvl4pPr>
            <a:lvl5pPr>
              <a:defRPr sz="1600">
                <a:latin typeface="Source Sans Pro"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Date Placeholder 6"/>
          <p:cNvSpPr>
            <a:spLocks noGrp="1"/>
          </p:cNvSpPr>
          <p:nvPr>
            <p:ph type="dt" sz="half" idx="10"/>
          </p:nvPr>
        </p:nvSpPr>
        <p:spPr/>
        <p:txBody>
          <a:bodyPr/>
          <a:lstStyle/>
          <a:p>
            <a:fld id="{391090EA-FB94-4F0D-BA49-DEBAC2F99C6E}" type="datetimeFigureOut">
              <a:rPr lang="en-US" smtClean="0">
                <a:solidFill>
                  <a:srgbClr val="04617B">
                    <a:shade val="90000"/>
                  </a:srgbClr>
                </a:solidFill>
              </a:rPr>
              <a:pPr/>
              <a:t>9/5/2017</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Tree>
    <p:extLst>
      <p:ext uri="{BB962C8B-B14F-4D97-AF65-F5344CB8AC3E}">
        <p14:creationId xmlns:p14="http://schemas.microsoft.com/office/powerpoint/2010/main" val="2173112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Source Sans Pro" pitchFamily="34" charset="0"/>
                <a:ea typeface="+mj-ea"/>
                <a:cs typeface="+mj-cs"/>
              </a:defRPr>
            </a:lvl1pPr>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p>
            <a:fld id="{391090EA-FB94-4F0D-BA49-DEBAC2F99C6E}" type="datetimeFigureOut">
              <a:rPr lang="en-US" smtClean="0">
                <a:solidFill>
                  <a:srgbClr val="04617B">
                    <a:shade val="90000"/>
                  </a:srgbClr>
                </a:solidFill>
              </a:rPr>
              <a:pPr/>
              <a:t>9/5/2017</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Tree>
    <p:extLst>
      <p:ext uri="{BB962C8B-B14F-4D97-AF65-F5344CB8AC3E}">
        <p14:creationId xmlns:p14="http://schemas.microsoft.com/office/powerpoint/2010/main" val="1977154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1090EA-FB94-4F0D-BA49-DEBAC2F99C6E}" type="datetimeFigureOut">
              <a:rPr lang="en-US" smtClean="0">
                <a:solidFill>
                  <a:srgbClr val="04617B">
                    <a:shade val="90000"/>
                  </a:srgbClr>
                </a:solidFill>
              </a:rPr>
              <a:pPr/>
              <a:t>9/5/2017</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Tree>
    <p:extLst>
      <p:ext uri="{BB962C8B-B14F-4D97-AF65-F5344CB8AC3E}">
        <p14:creationId xmlns:p14="http://schemas.microsoft.com/office/powerpoint/2010/main" val="1981276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Source Sans Pro" pitchFamily="34" charset="0"/>
                <a:ea typeface="+mj-ea"/>
                <a:cs typeface="+mj-cs"/>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atin typeface="Source Sans Pro" pitchFamily="34" charset="0"/>
              </a:defRPr>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dirty="0"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atin typeface="Source Sans Pro" pitchFamily="34" charset="0"/>
              </a:defRPr>
            </a:lvl1pPr>
            <a:lvl2pPr>
              <a:defRPr sz="2600">
                <a:latin typeface="Source Sans Pro" pitchFamily="34" charset="0"/>
              </a:defRPr>
            </a:lvl2pPr>
            <a:lvl3pPr>
              <a:defRPr sz="2400">
                <a:latin typeface="Source Sans Pro" pitchFamily="34" charset="0"/>
              </a:defRPr>
            </a:lvl3pPr>
            <a:lvl4pPr>
              <a:defRPr sz="2000">
                <a:latin typeface="Source Sans Pro" pitchFamily="34" charset="0"/>
              </a:defRPr>
            </a:lvl4pPr>
            <a:lvl5pPr>
              <a:defRPr sz="1800">
                <a:latin typeface="Source Sans Pro"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Date Placeholder 4"/>
          <p:cNvSpPr>
            <a:spLocks noGrp="1"/>
          </p:cNvSpPr>
          <p:nvPr>
            <p:ph type="dt" sz="half" idx="10"/>
          </p:nvPr>
        </p:nvSpPr>
        <p:spPr/>
        <p:txBody>
          <a:bodyPr/>
          <a:lstStyle/>
          <a:p>
            <a:fld id="{391090EA-FB94-4F0D-BA49-DEBAC2F99C6E}" type="datetimeFigureOut">
              <a:rPr lang="en-US" smtClean="0">
                <a:solidFill>
                  <a:srgbClr val="04617B">
                    <a:shade val="90000"/>
                  </a:srgbClr>
                </a:solidFill>
              </a:rPr>
              <a:pPr/>
              <a:t>9/5/2017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Tree>
    <p:extLst>
      <p:ext uri="{BB962C8B-B14F-4D97-AF65-F5344CB8AC3E}">
        <p14:creationId xmlns:p14="http://schemas.microsoft.com/office/powerpoint/2010/main" val="4107834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609600" y="1176998"/>
            <a:ext cx="2212848" cy="1582621"/>
          </a:xfrm>
        </p:spPr>
        <p:txBody>
          <a:bodyPr vert="horz" lIns="45720" tIns="45720" rIns="45720" bIns="45720" anchor="b"/>
          <a:lstStyle>
            <a:lvl1pPr algn="l">
              <a:buNone/>
              <a:defRPr sz="2000" b="1">
                <a:solidFill>
                  <a:schemeClr val="tx2"/>
                </a:solidFill>
                <a:latin typeface="Source Sans Pro" pitchFamily="34" charset="0"/>
              </a:defRPr>
            </a:lvl1pPr>
          </a:lstStyle>
          <a:p>
            <a:r>
              <a:rPr kumimoji="0" lang="en-US" dirty="0" smtClean="0"/>
              <a:t>Click to edit Master title style</a:t>
            </a:r>
            <a:endParaRPr kumimoji="0" lang="en-US" dirty="0"/>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atin typeface="Source Sans Pro" pitchFamily="34" charset="0"/>
              </a:defRPr>
            </a:lvl1pPr>
            <a:lvl2pPr>
              <a:defRPr sz="1200"/>
            </a:lvl2pPr>
            <a:lvl3pPr>
              <a:defRPr sz="1000"/>
            </a:lvl3pPr>
            <a:lvl4pPr>
              <a:defRPr sz="900"/>
            </a:lvl4pPr>
            <a:lvl5pPr>
              <a:defRPr sz="900"/>
            </a:lvl5pPr>
          </a:lstStyle>
          <a:p>
            <a:pPr lvl="0" eaLnBrk="1" latinLnBrk="0" hangingPunct="1"/>
            <a:r>
              <a:rPr kumimoji="0" lang="en-US" dirty="0" smtClean="0"/>
              <a:t>Click to edit Master text styles</a:t>
            </a:r>
          </a:p>
        </p:txBody>
      </p:sp>
      <p:sp>
        <p:nvSpPr>
          <p:cNvPr id="5" name="Date Placeholder 4"/>
          <p:cNvSpPr>
            <a:spLocks noGrp="1"/>
          </p:cNvSpPr>
          <p:nvPr>
            <p:ph type="dt" sz="half" idx="10"/>
          </p:nvPr>
        </p:nvSpPr>
        <p:spPr/>
        <p:txBody>
          <a:bodyPr/>
          <a:lstStyle/>
          <a:p>
            <a:fld id="{391090EA-FB94-4F0D-BA49-DEBAC2F99C6E}" type="datetimeFigureOut">
              <a:rPr lang="en-US" smtClean="0">
                <a:solidFill>
                  <a:srgbClr val="04617B">
                    <a:shade val="90000"/>
                  </a:srgbClr>
                </a:solidFill>
              </a:rPr>
              <a:pPr/>
              <a:t>9/5/2017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2"/>
            <a:ext cx="609600" cy="365125"/>
          </a:xfrm>
          <a:prstGeom prst="rect">
            <a:avLst/>
          </a:prstGeom>
        </p:spPr>
        <p:txBody>
          <a:bodyPr/>
          <a:lstStyle/>
          <a:p>
            <a:fld id="{00A7B7B9-DA9C-4C1D-B5D1-000FA3D404A3}" type="slidenum">
              <a:rPr lang="en-US">
                <a:solidFill>
                  <a:prstClr val="black"/>
                </a:solidFill>
              </a:rPr>
              <a:pPr/>
              <a:t>‹#›</a:t>
            </a:fld>
            <a:endParaRPr lang="en-US" dirty="0">
              <a:solidFill>
                <a:prstClr val="black"/>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atin typeface="Source Sans Pro" pitchFamily="34" charset="0"/>
              </a:defRPr>
            </a:lvl1pPr>
          </a:lstStyle>
          <a:p>
            <a:r>
              <a:rPr kumimoji="0" lang="en-US" dirty="0" smtClean="0"/>
              <a:t>Click icon to add picture</a:t>
            </a:r>
            <a:endParaRPr kumimoji="0" lang="en-US" dirty="0"/>
          </a:p>
        </p:txBody>
      </p:sp>
      <p:sp>
        <p:nvSpPr>
          <p:cNvPr id="10" name="Freeform 9"/>
          <p:cNvSpPr>
            <a:spLocks/>
          </p:cNvSpPr>
          <p:nvPr userDrawn="1"/>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1" name="Freeform 10"/>
          <p:cNvSpPr>
            <a:spLocks/>
          </p:cNvSpPr>
          <p:nvPr userDrawn="1"/>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Tree>
    <p:extLst>
      <p:ext uri="{BB962C8B-B14F-4D97-AF65-F5344CB8AC3E}">
        <p14:creationId xmlns:p14="http://schemas.microsoft.com/office/powerpoint/2010/main" val="47177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935480"/>
            <a:ext cx="8153400" cy="416052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91090EA-FB94-4F0D-BA49-DEBAC2F99C6E}" type="datetimeFigureOut">
              <a:rPr lang="en-US" smtClean="0">
                <a:solidFill>
                  <a:srgbClr val="04617B">
                    <a:shade val="90000"/>
                  </a:srgbClr>
                </a:solidFill>
              </a:rPr>
              <a:pPr/>
              <a:t>9/5/2017</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ctr"/>
            <a:fld id="{94BC0BE4-D8DD-4CCD-B9C9-51009AD4A0F8}" type="slidenum">
              <a:rPr lang="en-US" smtClean="0">
                <a:solidFill>
                  <a:srgbClr val="04617B">
                    <a:shade val="90000"/>
                  </a:srgbClr>
                </a:solidFill>
              </a:rPr>
              <a:pPr algn="ctr"/>
              <a:t>‹#›</a:t>
            </a:fld>
            <a:endParaRPr lang="en-US"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grpSp>
      <p:pic>
        <p:nvPicPr>
          <p:cNvPr id="15" name="Picture 14" descr="RA_color-sm.png"/>
          <p:cNvPicPr>
            <a:picLocks noChangeAspect="1"/>
          </p:cNvPicPr>
          <p:nvPr/>
        </p:nvPicPr>
        <p:blipFill>
          <a:blip r:embed="rId15" cstate="print"/>
          <a:stretch>
            <a:fillRect/>
          </a:stretch>
        </p:blipFill>
        <p:spPr>
          <a:xfrm>
            <a:off x="6400800" y="6248400"/>
            <a:ext cx="2381250" cy="438150"/>
          </a:xfrm>
          <a:prstGeom prst="rect">
            <a:avLst/>
          </a:prstGeom>
        </p:spPr>
      </p:pic>
    </p:spTree>
    <p:extLst>
      <p:ext uri="{BB962C8B-B14F-4D97-AF65-F5344CB8AC3E}">
        <p14:creationId xmlns:p14="http://schemas.microsoft.com/office/powerpoint/2010/main" val="1016154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latinLnBrk="0" hangingPunct="1">
        <a:spcBef>
          <a:spcPct val="0"/>
        </a:spcBef>
        <a:buNone/>
        <a:defRPr kumimoji="0" sz="5000" b="0" kern="1200">
          <a:ln>
            <a:noFill/>
          </a:ln>
          <a:solidFill>
            <a:schemeClr val="tx2"/>
          </a:solidFill>
          <a:effectLst/>
          <a:latin typeface="Source Sans Pro" pitchFamily="34" charset="0"/>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Source Sans Pro" pitchFamily="34" charset="0"/>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Source Sans Pro" pitchFamily="34" charset="0"/>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Source Sans Pro" pitchFamily="34" charset="0"/>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Source Sans Pro" pitchFamily="34" charset="0"/>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Source Sans Pro" pitchFamily="34" charset="0"/>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solidFill>
                  <a:schemeClr val="accent1">
                    <a:lumMod val="75000"/>
                  </a:schemeClr>
                </a:solidFill>
              </a:rPr>
              <a:t>Managing Risk in Turbulent Times</a:t>
            </a:r>
            <a:br>
              <a:rPr lang="en-US" sz="3600" dirty="0" smtClean="0">
                <a:solidFill>
                  <a:schemeClr val="accent1">
                    <a:lumMod val="75000"/>
                  </a:schemeClr>
                </a:solidFill>
              </a:rPr>
            </a:br>
            <a:r>
              <a:rPr lang="en-US" sz="3600" dirty="0" smtClean="0">
                <a:solidFill>
                  <a:schemeClr val="accent1">
                    <a:lumMod val="75000"/>
                  </a:schemeClr>
                </a:solidFill>
              </a:rPr>
              <a:t>How Nonprofits Can Respond to the Watershed Moment</a:t>
            </a:r>
            <a:endParaRPr lang="en-US" sz="3600" dirty="0">
              <a:solidFill>
                <a:schemeClr val="accent1">
                  <a:lumMod val="75000"/>
                </a:schemeClr>
              </a:solidFill>
            </a:endParaRPr>
          </a:p>
        </p:txBody>
      </p:sp>
      <p:sp>
        <p:nvSpPr>
          <p:cNvPr id="3" name="Subtitle 2"/>
          <p:cNvSpPr>
            <a:spLocks noGrp="1"/>
          </p:cNvSpPr>
          <p:nvPr>
            <p:ph type="subTitle" idx="1"/>
          </p:nvPr>
        </p:nvSpPr>
        <p:spPr/>
        <p:txBody>
          <a:bodyPr/>
          <a:lstStyle/>
          <a:p>
            <a:pPr lvl="0"/>
            <a:endParaRPr lang="en-US" dirty="0" smtClean="0"/>
          </a:p>
          <a:p>
            <a:pPr lvl="0"/>
            <a:r>
              <a:rPr lang="en-US" dirty="0" smtClean="0"/>
              <a:t>Ted Bilich</a:t>
            </a:r>
          </a:p>
          <a:p>
            <a:pPr lvl="0"/>
            <a:r>
              <a:rPr lang="en-US" dirty="0" smtClean="0"/>
              <a:t>September 7, 2017</a:t>
            </a:r>
          </a:p>
        </p:txBody>
      </p:sp>
    </p:spTree>
    <p:extLst>
      <p:ext uri="{BB962C8B-B14F-4D97-AF65-F5344CB8AC3E}">
        <p14:creationId xmlns:p14="http://schemas.microsoft.com/office/powerpoint/2010/main" val="1310308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Funders are worried</a:t>
            </a:r>
            <a:endParaRPr lang="en-US" dirty="0"/>
          </a:p>
        </p:txBody>
      </p:sp>
      <p:sp>
        <p:nvSpPr>
          <p:cNvPr id="3" name="Content Placeholder 2"/>
          <p:cNvSpPr>
            <a:spLocks noGrp="1"/>
          </p:cNvSpPr>
          <p:nvPr>
            <p:ph idx="1"/>
          </p:nvPr>
        </p:nvSpPr>
        <p:spPr/>
        <p:txBody>
          <a:bodyPr/>
          <a:lstStyle/>
          <a:p>
            <a:endParaRPr lang="en-US" dirty="0"/>
          </a:p>
        </p:txBody>
      </p:sp>
      <p:sp>
        <p:nvSpPr>
          <p:cNvPr id="4" name="Rectangular Callout 3"/>
          <p:cNvSpPr/>
          <p:nvPr/>
        </p:nvSpPr>
        <p:spPr>
          <a:xfrm>
            <a:off x="649357" y="2146853"/>
            <a:ext cx="7633252" cy="1126434"/>
          </a:xfrm>
          <a:prstGeom prst="wedgeRectCallout">
            <a:avLst>
              <a:gd name="adj1" fmla="val -55229"/>
              <a:gd name="adj2" fmla="val -367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Source Sans Pro" panose="020B0503030403020204" pitchFamily="34" charset="0"/>
              </a:rPr>
              <a:t>“Nonprofits definitely need risk management, but they generally don't know about it. Smaller startups don't know what they don't know. Larger ones are sometimes so focused on mission that they don't realize that they are also business.”</a:t>
            </a:r>
          </a:p>
        </p:txBody>
      </p:sp>
      <p:sp>
        <p:nvSpPr>
          <p:cNvPr id="5" name="Rectangular Callout 4"/>
          <p:cNvSpPr/>
          <p:nvPr/>
        </p:nvSpPr>
        <p:spPr>
          <a:xfrm>
            <a:off x="649357" y="3405809"/>
            <a:ext cx="7633252" cy="1086678"/>
          </a:xfrm>
          <a:prstGeom prst="wedgeRectCallout">
            <a:avLst>
              <a:gd name="adj1" fmla="val -56424"/>
              <a:gd name="adj2" fmla="val -82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Source Sans Pro" panose="020B0503030403020204" pitchFamily="34" charset="0"/>
              </a:rPr>
              <a:t>“Many nonprofits probably know a little bit about risk management. As for adopting it, that tends to only be after a crisis. Board members tend to care about risk management only to the extent of director and officer insurance</a:t>
            </a:r>
            <a:r>
              <a:rPr lang="en-US" dirty="0" smtClean="0">
                <a:solidFill>
                  <a:schemeClr val="bg1"/>
                </a:solidFill>
                <a:latin typeface="Source Sans Pro" panose="020B0503030403020204" pitchFamily="34" charset="0"/>
              </a:rPr>
              <a:t>.”</a:t>
            </a:r>
            <a:endParaRPr lang="en-US" dirty="0">
              <a:solidFill>
                <a:schemeClr val="bg1"/>
              </a:solidFill>
              <a:latin typeface="Source Sans Pro" panose="020B0503030403020204" pitchFamily="34" charset="0"/>
            </a:endParaRPr>
          </a:p>
        </p:txBody>
      </p:sp>
      <p:sp>
        <p:nvSpPr>
          <p:cNvPr id="6" name="Rectangular Callout 5"/>
          <p:cNvSpPr/>
          <p:nvPr/>
        </p:nvSpPr>
        <p:spPr>
          <a:xfrm>
            <a:off x="649357" y="4625009"/>
            <a:ext cx="7633252" cy="1126434"/>
          </a:xfrm>
          <a:prstGeom prst="wedgeRectCallout">
            <a:avLst>
              <a:gd name="adj1" fmla="val -57118"/>
              <a:gd name="adj2" fmla="val 36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Source Sans Pro" panose="020B0503030403020204" pitchFamily="34" charset="0"/>
              </a:rPr>
              <a:t>“[I]t depends on the size of the organization, but budget priorities and bandwidth make it unlikely for an organization to focus on risk management until there is some incentive from the outside</a:t>
            </a:r>
            <a:r>
              <a:rPr lang="en-US" dirty="0" smtClean="0">
                <a:solidFill>
                  <a:schemeClr val="bg1"/>
                </a:solidFill>
                <a:latin typeface="Source Sans Pro" panose="020B0503030403020204" pitchFamily="34" charset="0"/>
              </a:rPr>
              <a:t>.”</a:t>
            </a:r>
            <a:endParaRPr lang="en-US" dirty="0">
              <a:solidFill>
                <a:schemeClr val="bg1"/>
              </a:solidFill>
              <a:latin typeface="Source Sans Pro" panose="020B0503030403020204" pitchFamily="34" charset="0"/>
            </a:endParaRPr>
          </a:p>
        </p:txBody>
      </p:sp>
    </p:spTree>
    <p:extLst>
      <p:ext uri="{BB962C8B-B14F-4D97-AF65-F5344CB8AC3E}">
        <p14:creationId xmlns:p14="http://schemas.microsoft.com/office/powerpoint/2010/main" val="3967807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a:bodyPr>
          <a:lstStyle/>
          <a:p>
            <a:pPr lvl="0">
              <a:buNone/>
            </a:pPr>
            <a:r>
              <a:rPr lang="en-US" dirty="0" smtClean="0"/>
              <a:t>    </a:t>
            </a:r>
            <a:r>
              <a:rPr lang="en-US" dirty="0" smtClean="0">
                <a:solidFill>
                  <a:schemeClr val="tx2"/>
                </a:solidFill>
              </a:rPr>
              <a:t>“It takes 20 years to build a reputation and five minutes to ruin</a:t>
            </a:r>
            <a:r>
              <a:rPr lang="en-US" baseline="0" dirty="0" smtClean="0">
                <a:solidFill>
                  <a:schemeClr val="tx2"/>
                </a:solidFill>
              </a:rPr>
              <a:t> it. If you think about that, you’ll do things differently.” Warren Buffett</a:t>
            </a:r>
          </a:p>
        </p:txBody>
      </p:sp>
      <p:pic>
        <p:nvPicPr>
          <p:cNvPr id="5" name="Picture 4" descr="pottery-576265_1280.png"/>
          <p:cNvPicPr>
            <a:picLocks noChangeAspect="1"/>
          </p:cNvPicPr>
          <p:nvPr/>
        </p:nvPicPr>
        <p:blipFill>
          <a:blip r:embed="rId2" cstate="print"/>
          <a:stretch>
            <a:fillRect/>
          </a:stretch>
        </p:blipFill>
        <p:spPr>
          <a:xfrm>
            <a:off x="3962400" y="3505200"/>
            <a:ext cx="4456762" cy="2593975"/>
          </a:xfrm>
          <a:prstGeom prst="rect">
            <a:avLst/>
          </a:prstGeom>
        </p:spPr>
      </p:pic>
    </p:spTree>
    <p:extLst>
      <p:ext uri="{BB962C8B-B14F-4D97-AF65-F5344CB8AC3E}">
        <p14:creationId xmlns:p14="http://schemas.microsoft.com/office/powerpoint/2010/main" val="2978454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a:t>
            </a:r>
            <a:r>
              <a:rPr lang="en-US" baseline="0" dirty="0" smtClean="0"/>
              <a:t> Vocabulary</a:t>
            </a:r>
            <a:endParaRPr lang="en-US" dirty="0"/>
          </a:p>
        </p:txBody>
      </p:sp>
      <p:sp>
        <p:nvSpPr>
          <p:cNvPr id="3" name="Content Placeholder 2"/>
          <p:cNvSpPr>
            <a:spLocks noGrp="1"/>
          </p:cNvSpPr>
          <p:nvPr>
            <p:ph idx="1"/>
          </p:nvPr>
        </p:nvSpPr>
        <p:spPr/>
        <p:txBody>
          <a:bodyPr/>
          <a:lstStyle/>
          <a:p>
            <a:pPr lvl="0"/>
            <a:r>
              <a:rPr lang="en-US" dirty="0" smtClean="0"/>
              <a:t>Risk, Threats, Opportunities</a:t>
            </a:r>
          </a:p>
          <a:p>
            <a:pPr lvl="0"/>
            <a:r>
              <a:rPr lang="en-US" dirty="0" smtClean="0"/>
              <a:t>Risk Management Process</a:t>
            </a:r>
          </a:p>
          <a:p>
            <a:pPr lvl="0"/>
            <a:r>
              <a:rPr lang="en-US" dirty="0" smtClean="0"/>
              <a:t>Risk Inventory</a:t>
            </a:r>
          </a:p>
          <a:p>
            <a:pPr lvl="0"/>
            <a:r>
              <a:rPr lang="en-US" dirty="0" smtClean="0"/>
              <a:t>Risk Register</a:t>
            </a:r>
          </a:p>
          <a:p>
            <a:pPr lvl="0"/>
            <a:r>
              <a:rPr lang="en-US" dirty="0" smtClean="0"/>
              <a:t>Risk Cycle</a:t>
            </a:r>
            <a:endParaRPr lang="en-US"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4356" y="3197907"/>
            <a:ext cx="3312444" cy="2688600"/>
          </a:xfrm>
          <a:prstGeom prst="rect">
            <a:avLst/>
          </a:prstGeom>
        </p:spPr>
      </p:pic>
    </p:spTree>
    <p:extLst>
      <p:ext uri="{BB962C8B-B14F-4D97-AF65-F5344CB8AC3E}">
        <p14:creationId xmlns:p14="http://schemas.microsoft.com/office/powerpoint/2010/main" val="4126047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 y="3027158"/>
            <a:ext cx="8229600" cy="1143000"/>
          </a:xfrm>
        </p:spPr>
        <p:txBody>
          <a:bodyPr>
            <a:noAutofit/>
          </a:bodyPr>
          <a:lstStyle/>
          <a:p>
            <a:r>
              <a:rPr lang="en-US" dirty="0" smtClean="0"/>
              <a:t>Tools and How to Begin</a:t>
            </a:r>
            <a:endParaRPr lang="en-US" dirty="0"/>
          </a:p>
        </p:txBody>
      </p:sp>
    </p:spTree>
    <p:extLst>
      <p:ext uri="{BB962C8B-B14F-4D97-AF65-F5344CB8AC3E}">
        <p14:creationId xmlns:p14="http://schemas.microsoft.com/office/powerpoint/2010/main" val="3508824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1. Risk Inventory</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3043" y="1847088"/>
            <a:ext cx="6562464" cy="4374976"/>
          </a:xfrm>
        </p:spPr>
      </p:pic>
    </p:spTree>
    <p:extLst>
      <p:ext uri="{BB962C8B-B14F-4D97-AF65-F5344CB8AC3E}">
        <p14:creationId xmlns:p14="http://schemas.microsoft.com/office/powerpoint/2010/main" val="3892200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to look for threats and opportunities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1981200"/>
            <a:ext cx="8153400" cy="3850787"/>
          </a:xfrm>
        </p:spPr>
      </p:pic>
    </p:spTree>
    <p:extLst>
      <p:ext uri="{BB962C8B-B14F-4D97-AF65-F5344CB8AC3E}">
        <p14:creationId xmlns:p14="http://schemas.microsoft.com/office/powerpoint/2010/main" val="3021205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Benefits of a risk inventory?</a:t>
            </a:r>
            <a:endParaRPr lang="en-US" dirty="0"/>
          </a:p>
        </p:txBody>
      </p:sp>
      <p:sp>
        <p:nvSpPr>
          <p:cNvPr id="3" name="Text Placeholder 2"/>
          <p:cNvSpPr>
            <a:spLocks noGrp="1"/>
          </p:cNvSpPr>
          <p:nvPr>
            <p:ph type="body" idx="4294967295"/>
          </p:nvPr>
        </p:nvSpPr>
        <p:spPr/>
        <p:txBody>
          <a:bodyPr>
            <a:normAutofit/>
          </a:bodyPr>
          <a:lstStyle/>
          <a:p>
            <a:r>
              <a:rPr lang="en-US" dirty="0" smtClean="0"/>
              <a:t>Different perspectives on risks</a:t>
            </a:r>
          </a:p>
          <a:p>
            <a:r>
              <a:rPr lang="en-US" dirty="0" smtClean="0"/>
              <a:t>Different viewpoints</a:t>
            </a:r>
            <a:r>
              <a:rPr lang="en-US" baseline="0" dirty="0" smtClean="0"/>
              <a:t> about priorities</a:t>
            </a:r>
          </a:p>
          <a:p>
            <a:r>
              <a:rPr lang="en-US" baseline="0" dirty="0" smtClean="0"/>
              <a:t>Forum for raising challenging issues</a:t>
            </a:r>
          </a:p>
          <a:p>
            <a:r>
              <a:rPr lang="en-US" dirty="0" smtClean="0"/>
              <a:t>Clarity and consensus</a:t>
            </a:r>
          </a:p>
          <a:p>
            <a:r>
              <a:rPr lang="en-US" baseline="0" dirty="0" smtClean="0"/>
              <a:t>Sense</a:t>
            </a:r>
            <a:r>
              <a:rPr lang="en-US" dirty="0" smtClean="0"/>
              <a:t> of ownership</a:t>
            </a:r>
            <a:endParaRPr lang="en-US" baseline="0" dirty="0" smtClean="0"/>
          </a:p>
        </p:txBody>
      </p:sp>
    </p:spTree>
    <p:extLst>
      <p:ext uri="{BB962C8B-B14F-4D97-AF65-F5344CB8AC3E}">
        <p14:creationId xmlns:p14="http://schemas.microsoft.com/office/powerpoint/2010/main" val="3421652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Top</a:t>
            </a:r>
            <a:r>
              <a:rPr lang="en-US" baseline="0" dirty="0" smtClean="0"/>
              <a:t> Nonprofit Risks</a:t>
            </a:r>
            <a:endParaRPr lang="en-US" dirty="0"/>
          </a:p>
        </p:txBody>
      </p:sp>
      <p:sp>
        <p:nvSpPr>
          <p:cNvPr id="3" name="Content Placeholder 2"/>
          <p:cNvSpPr>
            <a:spLocks noGrp="1"/>
          </p:cNvSpPr>
          <p:nvPr>
            <p:ph idx="1"/>
          </p:nvPr>
        </p:nvSpPr>
        <p:spPr/>
        <p:txBody>
          <a:bodyPr/>
          <a:lstStyle/>
          <a:p>
            <a:r>
              <a:rPr lang="en-US" dirty="0" smtClean="0"/>
              <a:t>Failure to document core processes</a:t>
            </a:r>
          </a:p>
          <a:p>
            <a:r>
              <a:rPr lang="en-US" dirty="0" smtClean="0"/>
              <a:t>Funding diversification</a:t>
            </a:r>
          </a:p>
          <a:p>
            <a:r>
              <a:rPr lang="en-US" dirty="0" smtClean="0"/>
              <a:t>Cybersecurity</a:t>
            </a:r>
          </a:p>
          <a:p>
            <a:r>
              <a:rPr lang="en-US" dirty="0" smtClean="0"/>
              <a:t>Organizational culture</a:t>
            </a:r>
          </a:p>
        </p:txBody>
      </p:sp>
    </p:spTree>
    <p:extLst>
      <p:ext uri="{BB962C8B-B14F-4D97-AF65-F5344CB8AC3E}">
        <p14:creationId xmlns:p14="http://schemas.microsoft.com/office/powerpoint/2010/main" val="39883191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en-US" dirty="0" smtClean="0"/>
              <a:t>Risk Prioritization</a:t>
            </a:r>
            <a:endParaRPr lang="en-US" dirty="0"/>
          </a:p>
        </p:txBody>
      </p:sp>
      <p:sp>
        <p:nvSpPr>
          <p:cNvPr id="7" name="Text Placeholder 6"/>
          <p:cNvSpPr>
            <a:spLocks noGrp="1"/>
          </p:cNvSpPr>
          <p:nvPr>
            <p:ph type="body" idx="4294967295"/>
          </p:nvPr>
        </p:nvSpPr>
        <p:spPr/>
        <p:txBody>
          <a:bodyPr/>
          <a:lstStyle/>
          <a:p>
            <a:pPr marL="0" indent="0">
              <a:buNone/>
            </a:pPr>
            <a:endParaRPr lang="en-US" dirty="0" smtClean="0"/>
          </a:p>
          <a:p>
            <a:pPr marL="0" indent="0">
              <a:buNone/>
            </a:pPr>
            <a:endParaRPr lang="en-US" dirty="0" smtClean="0"/>
          </a:p>
          <a:p>
            <a:pPr marL="0" indent="0" algn="ctr">
              <a:buNone/>
            </a:pPr>
            <a:r>
              <a:rPr lang="en-US" dirty="0" smtClean="0">
                <a:solidFill>
                  <a:schemeClr val="tx2"/>
                </a:solidFill>
              </a:rPr>
              <a:t>A list without priorities is just a bunch of words.</a:t>
            </a:r>
            <a:endParaRPr lang="en-US" dirty="0">
              <a:solidFill>
                <a:schemeClr val="tx2"/>
              </a:solidFill>
            </a:endParaRPr>
          </a:p>
        </p:txBody>
      </p:sp>
    </p:spTree>
    <p:extLst>
      <p:ext uri="{BB962C8B-B14F-4D97-AF65-F5344CB8AC3E}">
        <p14:creationId xmlns:p14="http://schemas.microsoft.com/office/powerpoint/2010/main" val="39143445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Risk Register</a:t>
            </a:r>
            <a:endParaRPr lang="en-US" dirty="0"/>
          </a:p>
        </p:txBody>
      </p:sp>
      <p:sp>
        <p:nvSpPr>
          <p:cNvPr id="3" name="Content Placeholder 2"/>
          <p:cNvSpPr>
            <a:spLocks noGrp="1"/>
          </p:cNvSpPr>
          <p:nvPr>
            <p:ph idx="1"/>
          </p:nvPr>
        </p:nvSpPr>
        <p:spPr/>
        <p:txBody>
          <a:bodyPr>
            <a:normAutofit/>
          </a:bodyPr>
          <a:lstStyle/>
          <a:p>
            <a:r>
              <a:rPr lang="en-US" sz="2800" dirty="0" smtClean="0">
                <a:solidFill>
                  <a:schemeClr val="tx2"/>
                </a:solidFill>
              </a:rPr>
              <a:t>Gathers and prioritizes threats and opportunities</a:t>
            </a:r>
          </a:p>
          <a:p>
            <a:r>
              <a:rPr lang="en-US" sz="2800" dirty="0" smtClean="0">
                <a:solidFill>
                  <a:schemeClr val="tx2"/>
                </a:solidFill>
              </a:rPr>
              <a:t>Assigns risks to team member responsible for response</a:t>
            </a:r>
          </a:p>
          <a:p>
            <a:r>
              <a:rPr lang="en-US" sz="2800" dirty="0" smtClean="0">
                <a:solidFill>
                  <a:schemeClr val="tx2"/>
                </a:solidFill>
              </a:rPr>
              <a:t>Summarizes active and proposed responses</a:t>
            </a:r>
          </a:p>
          <a:p>
            <a:r>
              <a:rPr lang="en-US" sz="2800" dirty="0" smtClean="0">
                <a:solidFill>
                  <a:schemeClr val="tx2"/>
                </a:solidFill>
              </a:rPr>
              <a:t>Result - Living, changing, prioritized document in simple Excel format</a:t>
            </a:r>
            <a:endParaRPr lang="en-US" sz="2800" dirty="0">
              <a:solidFill>
                <a:schemeClr val="tx2"/>
              </a:solidFill>
            </a:endParaRPr>
          </a:p>
        </p:txBody>
      </p:sp>
      <p:pic>
        <p:nvPicPr>
          <p:cNvPr id="4" name="Picture 3" descr="file-page1.png"/>
          <p:cNvPicPr>
            <a:picLocks noChangeAspect="1"/>
          </p:cNvPicPr>
          <p:nvPr/>
        </p:nvPicPr>
        <p:blipFill>
          <a:blip r:embed="rId2" cstate="print"/>
          <a:stretch>
            <a:fillRect/>
          </a:stretch>
        </p:blipFill>
        <p:spPr>
          <a:xfrm>
            <a:off x="5678714" y="4761853"/>
            <a:ext cx="3233057" cy="1962927"/>
          </a:xfrm>
          <a:prstGeom prst="rect">
            <a:avLst/>
          </a:prstGeom>
        </p:spPr>
      </p:pic>
    </p:spTree>
    <p:extLst>
      <p:ext uri="{BB962C8B-B14F-4D97-AF65-F5344CB8AC3E}">
        <p14:creationId xmlns:p14="http://schemas.microsoft.com/office/powerpoint/2010/main" val="1674781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The Gathering</a:t>
            </a:r>
            <a:r>
              <a:rPr lang="en-US" baseline="0" dirty="0" smtClean="0"/>
              <a:t> Storm</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1895" y="1847088"/>
            <a:ext cx="7740210" cy="4353868"/>
          </a:xfrm>
        </p:spPr>
      </p:pic>
    </p:spTree>
    <p:extLst>
      <p:ext uri="{BB962C8B-B14F-4D97-AF65-F5344CB8AC3E}">
        <p14:creationId xmlns:p14="http://schemas.microsoft.com/office/powerpoint/2010/main" val="25390991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Risk Management Cycle</a:t>
            </a:r>
            <a:endParaRPr lang="en-US" dirty="0"/>
          </a:p>
        </p:txBody>
      </p:sp>
      <p:pic>
        <p:nvPicPr>
          <p:cNvPr id="5" name="Content Placeholder 7" descr="Cycle.png"/>
          <p:cNvPicPr>
            <a:picLocks noGrp="1" noChangeAspect="1"/>
          </p:cNvPicPr>
          <p:nvPr>
            <p:ph idx="1"/>
          </p:nvPr>
        </p:nvPicPr>
        <p:blipFill>
          <a:blip r:embed="rId2" cstate="print"/>
          <a:stretch>
            <a:fillRect/>
          </a:stretch>
        </p:blipFill>
        <p:spPr>
          <a:xfrm>
            <a:off x="258845" y="2209800"/>
            <a:ext cx="5730710" cy="3223524"/>
          </a:xfrm>
        </p:spPr>
      </p:pic>
      <p:sp>
        <p:nvSpPr>
          <p:cNvPr id="7" name="TextBox 6"/>
          <p:cNvSpPr txBox="1"/>
          <p:nvPr/>
        </p:nvSpPr>
        <p:spPr>
          <a:xfrm>
            <a:off x="2895600" y="2514600"/>
            <a:ext cx="567784" cy="1015663"/>
          </a:xfrm>
          <a:prstGeom prst="rect">
            <a:avLst/>
          </a:prstGeom>
          <a:noFill/>
        </p:spPr>
        <p:txBody>
          <a:bodyPr wrap="none" rtlCol="0">
            <a:spAutoFit/>
          </a:bodyPr>
          <a:lstStyle/>
          <a:p>
            <a:r>
              <a:rPr lang="en-US" sz="6000" dirty="0" smtClean="0">
                <a:solidFill>
                  <a:srgbClr val="7030A0">
                    <a:alpha val="50000"/>
                  </a:srgbClr>
                </a:solidFill>
                <a:latin typeface="Source Sans Pro" pitchFamily="34" charset="0"/>
              </a:rPr>
              <a:t>1</a:t>
            </a:r>
            <a:endParaRPr lang="en-US" sz="6000" dirty="0">
              <a:solidFill>
                <a:srgbClr val="7030A0">
                  <a:alpha val="50000"/>
                </a:srgbClr>
              </a:solidFill>
              <a:latin typeface="Source Sans Pro" pitchFamily="34" charset="0"/>
            </a:endParaRPr>
          </a:p>
        </p:txBody>
      </p:sp>
      <p:sp>
        <p:nvSpPr>
          <p:cNvPr id="8" name="TextBox 7"/>
          <p:cNvSpPr txBox="1"/>
          <p:nvPr/>
        </p:nvSpPr>
        <p:spPr>
          <a:xfrm>
            <a:off x="3276600" y="4724400"/>
            <a:ext cx="184731" cy="369332"/>
          </a:xfrm>
          <a:prstGeom prst="rect">
            <a:avLst/>
          </a:prstGeom>
          <a:noFill/>
        </p:spPr>
        <p:txBody>
          <a:bodyPr wrap="none" rtlCol="0">
            <a:spAutoFit/>
          </a:bodyPr>
          <a:lstStyle/>
          <a:p>
            <a:endParaRPr lang="en-US" dirty="0"/>
          </a:p>
        </p:txBody>
      </p:sp>
      <p:sp>
        <p:nvSpPr>
          <p:cNvPr id="9" name="TextBox 8"/>
          <p:cNvSpPr txBox="1"/>
          <p:nvPr/>
        </p:nvSpPr>
        <p:spPr>
          <a:xfrm>
            <a:off x="3124200" y="4191000"/>
            <a:ext cx="567784" cy="1015663"/>
          </a:xfrm>
          <a:prstGeom prst="rect">
            <a:avLst/>
          </a:prstGeom>
          <a:noFill/>
        </p:spPr>
        <p:txBody>
          <a:bodyPr wrap="none" rtlCol="0">
            <a:spAutoFit/>
          </a:bodyPr>
          <a:lstStyle/>
          <a:p>
            <a:r>
              <a:rPr lang="en-US" sz="6000" dirty="0" smtClean="0">
                <a:solidFill>
                  <a:srgbClr val="7030A0">
                    <a:alpha val="50000"/>
                  </a:srgbClr>
                </a:solidFill>
                <a:latin typeface="Source Sans Pro" pitchFamily="34" charset="0"/>
              </a:rPr>
              <a:t>2</a:t>
            </a:r>
            <a:endParaRPr lang="en-US" sz="6000" dirty="0">
              <a:solidFill>
                <a:srgbClr val="7030A0">
                  <a:alpha val="50000"/>
                </a:srgbClr>
              </a:solidFill>
              <a:latin typeface="Source Sans Pro" pitchFamily="34" charset="0"/>
            </a:endParaRPr>
          </a:p>
        </p:txBody>
      </p:sp>
      <p:sp>
        <p:nvSpPr>
          <p:cNvPr id="10" name="TextBox 9"/>
          <p:cNvSpPr txBox="1"/>
          <p:nvPr/>
        </p:nvSpPr>
        <p:spPr>
          <a:xfrm>
            <a:off x="1066800" y="4572000"/>
            <a:ext cx="567784" cy="1015663"/>
          </a:xfrm>
          <a:prstGeom prst="rect">
            <a:avLst/>
          </a:prstGeom>
          <a:noFill/>
        </p:spPr>
        <p:txBody>
          <a:bodyPr wrap="none" rtlCol="0">
            <a:spAutoFit/>
          </a:bodyPr>
          <a:lstStyle/>
          <a:p>
            <a:r>
              <a:rPr lang="en-US" sz="6000" dirty="0" smtClean="0">
                <a:solidFill>
                  <a:srgbClr val="7030A0">
                    <a:alpha val="50000"/>
                  </a:srgbClr>
                </a:solidFill>
                <a:latin typeface="Source Sans Pro" pitchFamily="34" charset="0"/>
              </a:rPr>
              <a:t>3</a:t>
            </a:r>
            <a:endParaRPr lang="en-US" sz="6000" dirty="0">
              <a:solidFill>
                <a:srgbClr val="7030A0">
                  <a:alpha val="50000"/>
                </a:srgbClr>
              </a:solidFill>
              <a:latin typeface="Source Sans Pro" pitchFamily="34" charset="0"/>
            </a:endParaRPr>
          </a:p>
        </p:txBody>
      </p:sp>
      <p:sp>
        <p:nvSpPr>
          <p:cNvPr id="11" name="TextBox 10"/>
          <p:cNvSpPr txBox="1"/>
          <p:nvPr/>
        </p:nvSpPr>
        <p:spPr>
          <a:xfrm>
            <a:off x="685800" y="2667000"/>
            <a:ext cx="567784" cy="1015663"/>
          </a:xfrm>
          <a:prstGeom prst="rect">
            <a:avLst/>
          </a:prstGeom>
          <a:noFill/>
        </p:spPr>
        <p:txBody>
          <a:bodyPr wrap="none" rtlCol="0">
            <a:spAutoFit/>
          </a:bodyPr>
          <a:lstStyle/>
          <a:p>
            <a:r>
              <a:rPr lang="en-US" sz="6000" dirty="0" smtClean="0">
                <a:solidFill>
                  <a:srgbClr val="7030A0">
                    <a:alpha val="50000"/>
                  </a:srgbClr>
                </a:solidFill>
                <a:latin typeface="Source Sans Pro" pitchFamily="34" charset="0"/>
              </a:rPr>
              <a:t>4</a:t>
            </a:r>
            <a:endParaRPr lang="en-US" sz="6000" dirty="0">
              <a:solidFill>
                <a:srgbClr val="7030A0">
                  <a:alpha val="50000"/>
                </a:srgbClr>
              </a:solidFill>
              <a:latin typeface="Source Sans Pro" pitchFamily="34" charset="0"/>
            </a:endParaRPr>
          </a:p>
        </p:txBody>
      </p:sp>
      <p:sp>
        <p:nvSpPr>
          <p:cNvPr id="3" name="TextBox 2"/>
          <p:cNvSpPr txBox="1"/>
          <p:nvPr/>
        </p:nvSpPr>
        <p:spPr>
          <a:xfrm>
            <a:off x="457200" y="5663863"/>
            <a:ext cx="4536178" cy="369332"/>
          </a:xfrm>
          <a:prstGeom prst="rect">
            <a:avLst/>
          </a:prstGeom>
          <a:noFill/>
        </p:spPr>
        <p:txBody>
          <a:bodyPr wrap="none" rtlCol="0">
            <a:spAutoFit/>
          </a:bodyPr>
          <a:lstStyle/>
          <a:p>
            <a:r>
              <a:rPr lang="en-US" dirty="0" smtClean="0">
                <a:solidFill>
                  <a:srgbClr val="7030A0"/>
                </a:solidFill>
                <a:latin typeface="Source Sans Pro" panose="020B0503030403020204" pitchFamily="34" charset="0"/>
                <a:ea typeface="Source Sans Pro" panose="020B0503030403020204" pitchFamily="34" charset="0"/>
              </a:rPr>
              <a:t>E.g., research, avoid, mitigate, shift, develop</a:t>
            </a:r>
            <a:endParaRPr lang="en-US" dirty="0">
              <a:solidFill>
                <a:srgbClr val="7030A0"/>
              </a:solidFill>
              <a:latin typeface="Source Sans Pro" panose="020B0503030403020204" pitchFamily="34" charset="0"/>
              <a:ea typeface="Source Sans Pro" panose="020B0503030403020204" pitchFamily="34" charset="0"/>
            </a:endParaRPr>
          </a:p>
        </p:txBody>
      </p:sp>
      <p:cxnSp>
        <p:nvCxnSpPr>
          <p:cNvPr id="12" name="Straight Arrow Connector 11"/>
          <p:cNvCxnSpPr/>
          <p:nvPr/>
        </p:nvCxnSpPr>
        <p:spPr>
          <a:xfrm flipV="1">
            <a:off x="749666" y="5355771"/>
            <a:ext cx="317134" cy="2318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3890" y="2684974"/>
            <a:ext cx="3268901" cy="2653258"/>
          </a:xfrm>
          <a:prstGeom prst="rect">
            <a:avLst/>
          </a:prstGeom>
        </p:spPr>
      </p:pic>
    </p:spTree>
    <p:extLst>
      <p:ext uri="{BB962C8B-B14F-4D97-AF65-F5344CB8AC3E}">
        <p14:creationId xmlns:p14="http://schemas.microsoft.com/office/powerpoint/2010/main" val="41408977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lgn="ctr">
              <a:buNone/>
            </a:pPr>
            <a:r>
              <a:rPr lang="en-US" dirty="0" smtClean="0">
                <a:solidFill>
                  <a:schemeClr val="tx2"/>
                </a:solidFill>
              </a:rPr>
              <a:t>How Funders</a:t>
            </a:r>
            <a:r>
              <a:rPr lang="en-US" baseline="0" dirty="0" smtClean="0">
                <a:solidFill>
                  <a:schemeClr val="tx2"/>
                </a:solidFill>
              </a:rPr>
              <a:t> Can Help</a:t>
            </a:r>
            <a:endParaRPr lang="en-US" dirty="0"/>
          </a:p>
        </p:txBody>
      </p:sp>
      <p:sp>
        <p:nvSpPr>
          <p:cNvPr id="3" name="Text Placeholder 2"/>
          <p:cNvSpPr>
            <a:spLocks noGrp="1"/>
          </p:cNvSpPr>
          <p:nvPr>
            <p:ph type="body" idx="4294967295"/>
          </p:nvPr>
        </p:nvSpPr>
        <p:spPr/>
        <p:txBody>
          <a:bodyPr/>
          <a:lstStyle/>
          <a:p>
            <a:pPr lvl="1"/>
            <a:r>
              <a:rPr lang="en-US" dirty="0" smtClean="0">
                <a:solidFill>
                  <a:schemeClr val="accent2">
                    <a:lumMod val="50000"/>
                  </a:schemeClr>
                </a:solidFill>
              </a:rPr>
              <a:t>Fund a risk inventory</a:t>
            </a:r>
          </a:p>
          <a:p>
            <a:pPr lvl="1"/>
            <a:r>
              <a:rPr lang="en-US" dirty="0" smtClean="0">
                <a:solidFill>
                  <a:schemeClr val="accent2">
                    <a:lumMod val="50000"/>
                  </a:schemeClr>
                </a:solidFill>
              </a:rPr>
              <a:t>Fund basic training in an entire risk cycle</a:t>
            </a:r>
          </a:p>
          <a:p>
            <a:pPr lvl="1"/>
            <a:r>
              <a:rPr lang="en-US" dirty="0" smtClean="0">
                <a:solidFill>
                  <a:schemeClr val="accent2">
                    <a:lumMod val="50000"/>
                  </a:schemeClr>
                </a:solidFill>
              </a:rPr>
              <a:t>Fund targeted coaching to build</a:t>
            </a:r>
            <a:r>
              <a:rPr lang="en-US" baseline="0" dirty="0" smtClean="0">
                <a:solidFill>
                  <a:schemeClr val="accent2">
                    <a:lumMod val="50000"/>
                  </a:schemeClr>
                </a:solidFill>
              </a:rPr>
              <a:t> staff expertise</a:t>
            </a:r>
          </a:p>
        </p:txBody>
      </p:sp>
    </p:spTree>
    <p:extLst>
      <p:ext uri="{BB962C8B-B14F-4D97-AF65-F5344CB8AC3E}">
        <p14:creationId xmlns:p14="http://schemas.microsoft.com/office/powerpoint/2010/main" val="3687706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Funders Should Care</a:t>
            </a:r>
            <a:endParaRPr lang="en-US" dirty="0"/>
          </a:p>
        </p:txBody>
      </p:sp>
      <p:sp>
        <p:nvSpPr>
          <p:cNvPr id="3" name="Text Placeholder 2"/>
          <p:cNvSpPr>
            <a:spLocks noGrp="1"/>
          </p:cNvSpPr>
          <p:nvPr>
            <p:ph type="body" idx="4294967295"/>
          </p:nvPr>
        </p:nvSpPr>
        <p:spPr/>
        <p:txBody>
          <a:bodyPr/>
          <a:lstStyle/>
          <a:p>
            <a:pPr lvl="1"/>
            <a:r>
              <a:rPr lang="en-US" dirty="0" smtClean="0">
                <a:solidFill>
                  <a:schemeClr val="tx2"/>
                </a:solidFill>
              </a:rPr>
              <a:t>Increased effectiveness</a:t>
            </a:r>
          </a:p>
          <a:p>
            <a:pPr lvl="1"/>
            <a:r>
              <a:rPr lang="en-US" dirty="0" smtClean="0">
                <a:solidFill>
                  <a:schemeClr val="tx2"/>
                </a:solidFill>
              </a:rPr>
              <a:t>Identify capacity issues</a:t>
            </a:r>
          </a:p>
          <a:p>
            <a:pPr lvl="1"/>
            <a:r>
              <a:rPr lang="en-US" dirty="0" smtClean="0">
                <a:solidFill>
                  <a:schemeClr val="tx2"/>
                </a:solidFill>
              </a:rPr>
              <a:t>Decreased downside risk</a:t>
            </a:r>
          </a:p>
          <a:p>
            <a:pPr lvl="1"/>
            <a:r>
              <a:rPr lang="en-US" dirty="0" smtClean="0">
                <a:solidFill>
                  <a:schemeClr val="tx2"/>
                </a:solidFill>
              </a:rPr>
              <a:t>Funding organizations</a:t>
            </a:r>
            <a:r>
              <a:rPr lang="en-US" baseline="0" dirty="0" smtClean="0">
                <a:solidFill>
                  <a:schemeClr val="tx2"/>
                </a:solidFill>
              </a:rPr>
              <a:t> with best practices</a:t>
            </a:r>
            <a:endParaRPr lang="en-US" dirty="0"/>
          </a:p>
        </p:txBody>
      </p:sp>
    </p:spTree>
    <p:extLst>
      <p:ext uri="{BB962C8B-B14F-4D97-AF65-F5344CB8AC3E}">
        <p14:creationId xmlns:p14="http://schemas.microsoft.com/office/powerpoint/2010/main" val="2142808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 Resources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9910" y="2335062"/>
            <a:ext cx="1860293" cy="279043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4563" y="2335062"/>
            <a:ext cx="1862157" cy="279043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1623" y="2335062"/>
            <a:ext cx="2288160" cy="2790439"/>
          </a:xfrm>
          <a:prstGeom prst="rect">
            <a:avLst/>
          </a:prstGeom>
        </p:spPr>
      </p:pic>
    </p:spTree>
    <p:extLst>
      <p:ext uri="{BB962C8B-B14F-4D97-AF65-F5344CB8AC3E}">
        <p14:creationId xmlns:p14="http://schemas.microsoft.com/office/powerpoint/2010/main" val="1845164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Contact Information</a:t>
            </a:r>
            <a:endParaRPr lang="en-US" dirty="0"/>
          </a:p>
        </p:txBody>
      </p:sp>
      <p:sp>
        <p:nvSpPr>
          <p:cNvPr id="5" name="Content Placeholder 4"/>
          <p:cNvSpPr>
            <a:spLocks noGrp="1"/>
          </p:cNvSpPr>
          <p:nvPr>
            <p:ph idx="1"/>
          </p:nvPr>
        </p:nvSpPr>
        <p:spPr/>
        <p:txBody>
          <a:bodyPr>
            <a:normAutofit/>
          </a:bodyPr>
          <a:lstStyle/>
          <a:p>
            <a:r>
              <a:rPr lang="en-US" sz="3600" dirty="0" smtClean="0">
                <a:solidFill>
                  <a:schemeClr val="tx2"/>
                </a:solidFill>
              </a:rPr>
              <a:t>Phone – 703.652.5659</a:t>
            </a:r>
          </a:p>
          <a:p>
            <a:r>
              <a:rPr lang="en-US" sz="3600" dirty="0" smtClean="0">
                <a:solidFill>
                  <a:schemeClr val="tx2"/>
                </a:solidFill>
              </a:rPr>
              <a:t>Email – tedbilich@risk-alternatives.com</a:t>
            </a:r>
          </a:p>
          <a:p>
            <a:r>
              <a:rPr lang="en-US" sz="3600" dirty="0" smtClean="0">
                <a:solidFill>
                  <a:schemeClr val="tx2"/>
                </a:solidFill>
              </a:rPr>
              <a:t>Website – risk-alternatives.com</a:t>
            </a:r>
          </a:p>
        </p:txBody>
      </p:sp>
    </p:spTree>
    <p:extLst>
      <p:ext uri="{BB962C8B-B14F-4D97-AF65-F5344CB8AC3E}">
        <p14:creationId xmlns:p14="http://schemas.microsoft.com/office/powerpoint/2010/main" val="2245291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750" y="828675"/>
            <a:ext cx="3238500" cy="5200650"/>
          </a:xfrm>
          <a:prstGeom prst="rect">
            <a:avLst/>
          </a:prstGeom>
        </p:spPr>
      </p:pic>
    </p:spTree>
    <p:extLst>
      <p:ext uri="{BB962C8B-B14F-4D97-AF65-F5344CB8AC3E}">
        <p14:creationId xmlns:p14="http://schemas.microsoft.com/office/powerpoint/2010/main" val="107975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087" y="676275"/>
            <a:ext cx="3933825" cy="5505450"/>
          </a:xfrm>
          <a:prstGeom prst="rect">
            <a:avLst/>
          </a:prstGeom>
        </p:spPr>
      </p:pic>
    </p:spTree>
    <p:extLst>
      <p:ext uri="{BB962C8B-B14F-4D97-AF65-F5344CB8AC3E}">
        <p14:creationId xmlns:p14="http://schemas.microsoft.com/office/powerpoint/2010/main" val="656837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r>
              <a:rPr lang="en-US" dirty="0" smtClean="0">
                <a:solidFill>
                  <a:schemeClr val="tx2"/>
                </a:solidFill>
              </a:rPr>
              <a:t>Risk management is essential for nonprofits</a:t>
            </a:r>
          </a:p>
          <a:p>
            <a:r>
              <a:rPr lang="en-US" dirty="0" smtClean="0">
                <a:solidFill>
                  <a:schemeClr val="tx2"/>
                </a:solidFill>
              </a:rPr>
              <a:t>Three basic tools of risk management</a:t>
            </a:r>
          </a:p>
          <a:p>
            <a:r>
              <a:rPr lang="en-US" dirty="0" smtClean="0">
                <a:solidFill>
                  <a:schemeClr val="tx2"/>
                </a:solidFill>
              </a:rPr>
              <a:t>Resources for beginning the journey</a:t>
            </a:r>
          </a:p>
        </p:txBody>
      </p:sp>
    </p:spTree>
    <p:extLst>
      <p:ext uri="{BB962C8B-B14F-4D97-AF65-F5344CB8AC3E}">
        <p14:creationId xmlns:p14="http://schemas.microsoft.com/office/powerpoint/2010/main" val="3011853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risk management</a:t>
            </a:r>
            <a:r>
              <a:rPr lang="en-US" baseline="0" dirty="0" smtClean="0"/>
              <a:t> important?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21965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wants to be a headline?</a:t>
            </a:r>
            <a:endParaRPr lang="en-US" dirty="0"/>
          </a:p>
        </p:txBody>
      </p:sp>
      <p:sp>
        <p:nvSpPr>
          <p:cNvPr id="3" name="Content Placeholder 2"/>
          <p:cNvSpPr>
            <a:spLocks noGrp="1"/>
          </p:cNvSpPr>
          <p:nvPr>
            <p:ph idx="1"/>
          </p:nvPr>
        </p:nvSpPr>
        <p:spPr/>
        <p:txBody>
          <a:bodyPr/>
          <a:lstStyle/>
          <a:p>
            <a:pPr>
              <a:buNone/>
            </a:pPr>
            <a:endParaRPr lang="en-US" dirty="0"/>
          </a:p>
        </p:txBody>
      </p:sp>
      <p:sp>
        <p:nvSpPr>
          <p:cNvPr id="4" name="TextBox 3"/>
          <p:cNvSpPr txBox="1"/>
          <p:nvPr/>
        </p:nvSpPr>
        <p:spPr>
          <a:xfrm>
            <a:off x="1066800" y="2133600"/>
            <a:ext cx="6181820" cy="954107"/>
          </a:xfrm>
          <a:prstGeom prst="rect">
            <a:avLst/>
          </a:prstGeom>
          <a:noFill/>
        </p:spPr>
        <p:txBody>
          <a:bodyPr wrap="none" rtlCol="0">
            <a:spAutoFit/>
          </a:bodyPr>
          <a:lstStyle/>
          <a:p>
            <a:r>
              <a:rPr lang="en-US" sz="2800" b="1" dirty="0" smtClean="0"/>
              <a:t>Reports of Charter School Fraud </a:t>
            </a:r>
          </a:p>
          <a:p>
            <a:r>
              <a:rPr lang="en-US" sz="2800" b="1" dirty="0" smtClean="0"/>
              <a:t>Grow as Oversight Continues to Lag</a:t>
            </a:r>
          </a:p>
        </p:txBody>
      </p:sp>
      <p:sp>
        <p:nvSpPr>
          <p:cNvPr id="5" name="TextBox 4"/>
          <p:cNvSpPr txBox="1"/>
          <p:nvPr/>
        </p:nvSpPr>
        <p:spPr>
          <a:xfrm>
            <a:off x="3810000" y="3124200"/>
            <a:ext cx="4653774" cy="707886"/>
          </a:xfrm>
          <a:prstGeom prst="rect">
            <a:avLst/>
          </a:prstGeom>
          <a:noFill/>
        </p:spPr>
        <p:txBody>
          <a:bodyPr wrap="none" rtlCol="0">
            <a:spAutoFit/>
          </a:bodyPr>
          <a:lstStyle/>
          <a:p>
            <a:r>
              <a:rPr lang="en-US" sz="2000" b="1" dirty="0" smtClean="0"/>
              <a:t>Nonprofit Accountability and Ethics: </a:t>
            </a:r>
          </a:p>
          <a:p>
            <a:r>
              <a:rPr lang="en-US" sz="2000" b="1" dirty="0" smtClean="0"/>
              <a:t>Rotting from the Head Down</a:t>
            </a:r>
          </a:p>
        </p:txBody>
      </p:sp>
      <p:sp>
        <p:nvSpPr>
          <p:cNvPr id="6" name="TextBox 5"/>
          <p:cNvSpPr txBox="1"/>
          <p:nvPr/>
        </p:nvSpPr>
        <p:spPr>
          <a:xfrm>
            <a:off x="685800" y="3505200"/>
            <a:ext cx="2835328" cy="923330"/>
          </a:xfrm>
          <a:prstGeom prst="rect">
            <a:avLst/>
          </a:prstGeom>
          <a:noFill/>
        </p:spPr>
        <p:txBody>
          <a:bodyPr wrap="none" rtlCol="0">
            <a:spAutoFit/>
          </a:bodyPr>
          <a:lstStyle/>
          <a:p>
            <a:r>
              <a:rPr lang="en-US" dirty="0" smtClean="0"/>
              <a:t>Nonprofit Organizations </a:t>
            </a:r>
          </a:p>
          <a:p>
            <a:r>
              <a:rPr lang="en-US" dirty="0" smtClean="0"/>
              <a:t>More Susceptible to Fraud </a:t>
            </a:r>
          </a:p>
          <a:p>
            <a:r>
              <a:rPr lang="en-US" dirty="0" smtClean="0"/>
              <a:t>for a Variety of Reasons</a:t>
            </a:r>
          </a:p>
        </p:txBody>
      </p:sp>
      <p:sp>
        <p:nvSpPr>
          <p:cNvPr id="7" name="TextBox 6"/>
          <p:cNvSpPr txBox="1"/>
          <p:nvPr/>
        </p:nvSpPr>
        <p:spPr>
          <a:xfrm>
            <a:off x="4724400" y="4114800"/>
            <a:ext cx="3124200" cy="923330"/>
          </a:xfrm>
          <a:prstGeom prst="rect">
            <a:avLst/>
          </a:prstGeom>
          <a:noFill/>
        </p:spPr>
        <p:txBody>
          <a:bodyPr wrap="square" rtlCol="0">
            <a:spAutoFit/>
          </a:bodyPr>
          <a:lstStyle/>
          <a:p>
            <a:r>
              <a:rPr lang="en-US" dirty="0" err="1" smtClean="0"/>
              <a:t>Chicana</a:t>
            </a:r>
            <a:r>
              <a:rPr lang="en-US" dirty="0" smtClean="0"/>
              <a:t> Service Action Center executives charged in $8.5-million fraud case</a:t>
            </a:r>
            <a:endParaRPr lang="en-US" dirty="0"/>
          </a:p>
        </p:txBody>
      </p:sp>
      <p:sp>
        <p:nvSpPr>
          <p:cNvPr id="8" name="TextBox 7"/>
          <p:cNvSpPr txBox="1"/>
          <p:nvPr/>
        </p:nvSpPr>
        <p:spPr>
          <a:xfrm>
            <a:off x="685800" y="5105400"/>
            <a:ext cx="5705921" cy="923330"/>
          </a:xfrm>
          <a:prstGeom prst="rect">
            <a:avLst/>
          </a:prstGeom>
          <a:noFill/>
        </p:spPr>
        <p:txBody>
          <a:bodyPr wrap="none" rtlCol="0">
            <a:spAutoFit/>
          </a:bodyPr>
          <a:lstStyle/>
          <a:p>
            <a:r>
              <a:rPr lang="en-US" b="1" dirty="0" smtClean="0"/>
              <a:t>Daughter, mother who ran Suffolk nonprofit, Send </a:t>
            </a:r>
          </a:p>
          <a:p>
            <a:r>
              <a:rPr lang="en-US" b="1" dirty="0" smtClean="0"/>
              <a:t>Thee Community Outreach, charged with fraud</a:t>
            </a:r>
          </a:p>
          <a:p>
            <a:endParaRPr lang="en-US" dirty="0"/>
          </a:p>
        </p:txBody>
      </p:sp>
    </p:spTree>
    <p:extLst>
      <p:ext uri="{BB962C8B-B14F-4D97-AF65-F5344CB8AC3E}">
        <p14:creationId xmlns:p14="http://schemas.microsoft.com/office/powerpoint/2010/main" val="1882213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Sector:</a:t>
            </a:r>
            <a:endParaRPr lang="en-US" dirty="0"/>
          </a:p>
        </p:txBody>
      </p:sp>
      <p:sp>
        <p:nvSpPr>
          <p:cNvPr id="3" name="Content Placeholder 2"/>
          <p:cNvSpPr>
            <a:spLocks noGrp="1"/>
          </p:cNvSpPr>
          <p:nvPr>
            <p:ph idx="1"/>
          </p:nvPr>
        </p:nvSpPr>
        <p:spPr/>
        <p:txBody>
          <a:bodyPr>
            <a:normAutofit/>
          </a:bodyPr>
          <a:lstStyle/>
          <a:p>
            <a:pPr marL="0" indent="0">
              <a:buNone/>
            </a:pPr>
            <a:endParaRPr lang="en-US" sz="1000" dirty="0"/>
          </a:p>
        </p:txBody>
      </p:sp>
      <p:sp>
        <p:nvSpPr>
          <p:cNvPr id="4" name="Rectangular Callout 3"/>
          <p:cNvSpPr/>
          <p:nvPr/>
        </p:nvSpPr>
        <p:spPr>
          <a:xfrm>
            <a:off x="1196836" y="2683896"/>
            <a:ext cx="6750327" cy="2663688"/>
          </a:xfrm>
          <a:prstGeom prst="wedgeRectCallout">
            <a:avLst>
              <a:gd name="adj1" fmla="val -1790"/>
              <a:gd name="adj2" fmla="val 575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Source Sans Pro" panose="020B0503030403020204" pitchFamily="34" charset="0"/>
              </a:rPr>
              <a:t>“The board members of a charitable organization are </a:t>
            </a:r>
            <a:r>
              <a:rPr lang="en-US" sz="2400" dirty="0" smtClean="0">
                <a:solidFill>
                  <a:schemeClr val="bg1"/>
                </a:solidFill>
                <a:latin typeface="Source Sans Pro" panose="020B0503030403020204" pitchFamily="34" charset="0"/>
              </a:rPr>
              <a:t>responsible </a:t>
            </a:r>
            <a:r>
              <a:rPr lang="en-US" sz="2400" dirty="0">
                <a:solidFill>
                  <a:schemeClr val="bg1"/>
                </a:solidFill>
                <a:latin typeface="Source Sans Pro" panose="020B0503030403020204" pitchFamily="34" charset="0"/>
              </a:rPr>
              <a:t>for </a:t>
            </a:r>
            <a:r>
              <a:rPr lang="en-US" sz="2400" b="1" dirty="0">
                <a:solidFill>
                  <a:schemeClr val="bg1"/>
                </a:solidFill>
                <a:latin typeface="Source Sans Pro" panose="020B0503030403020204" pitchFamily="34" charset="0"/>
              </a:rPr>
              <a:t>understanding</a:t>
            </a:r>
            <a:r>
              <a:rPr lang="en-US" sz="2400" dirty="0">
                <a:solidFill>
                  <a:schemeClr val="bg1"/>
                </a:solidFill>
                <a:latin typeface="Source Sans Pro" panose="020B0503030403020204" pitchFamily="34" charset="0"/>
              </a:rPr>
              <a:t> the major risks to </a:t>
            </a:r>
            <a:r>
              <a:rPr lang="en-US" sz="2400" dirty="0" smtClean="0">
                <a:solidFill>
                  <a:schemeClr val="bg1"/>
                </a:solidFill>
                <a:latin typeface="Source Sans Pro" panose="020B0503030403020204" pitchFamily="34" charset="0"/>
              </a:rPr>
              <a:t>which </a:t>
            </a:r>
            <a:r>
              <a:rPr lang="en-US" sz="2400" dirty="0">
                <a:solidFill>
                  <a:schemeClr val="bg1"/>
                </a:solidFill>
                <a:latin typeface="Source Sans Pro" panose="020B0503030403020204" pitchFamily="34" charset="0"/>
              </a:rPr>
              <a:t>the organization is exposed, </a:t>
            </a:r>
            <a:r>
              <a:rPr lang="en-US" sz="2400" b="1" dirty="0">
                <a:solidFill>
                  <a:schemeClr val="bg1"/>
                </a:solidFill>
                <a:latin typeface="Source Sans Pro" panose="020B0503030403020204" pitchFamily="34" charset="0"/>
              </a:rPr>
              <a:t>reviewing</a:t>
            </a:r>
            <a:r>
              <a:rPr lang="en-US" sz="2400" dirty="0">
                <a:solidFill>
                  <a:schemeClr val="bg1"/>
                </a:solidFill>
                <a:latin typeface="Source Sans Pro" panose="020B0503030403020204" pitchFamily="34" charset="0"/>
              </a:rPr>
              <a:t> those </a:t>
            </a:r>
            <a:r>
              <a:rPr lang="en-US" sz="2400" dirty="0" smtClean="0">
                <a:solidFill>
                  <a:schemeClr val="bg1"/>
                </a:solidFill>
                <a:latin typeface="Source Sans Pro" panose="020B0503030403020204" pitchFamily="34" charset="0"/>
              </a:rPr>
              <a:t>risks </a:t>
            </a:r>
            <a:r>
              <a:rPr lang="en-US" sz="2400" dirty="0">
                <a:solidFill>
                  <a:schemeClr val="bg1"/>
                </a:solidFill>
                <a:latin typeface="Source Sans Pro" panose="020B0503030403020204" pitchFamily="34" charset="0"/>
              </a:rPr>
              <a:t>on a periodic basis, and ensuring that systems </a:t>
            </a:r>
            <a:r>
              <a:rPr lang="en-US" sz="2400" dirty="0" smtClean="0">
                <a:solidFill>
                  <a:schemeClr val="bg1"/>
                </a:solidFill>
                <a:latin typeface="Source Sans Pro" panose="020B0503030403020204" pitchFamily="34" charset="0"/>
              </a:rPr>
              <a:t>have </a:t>
            </a:r>
            <a:r>
              <a:rPr lang="en-US" sz="2400" dirty="0">
                <a:solidFill>
                  <a:schemeClr val="bg1"/>
                </a:solidFill>
                <a:latin typeface="Source Sans Pro" panose="020B0503030403020204" pitchFamily="34" charset="0"/>
              </a:rPr>
              <a:t>been established to </a:t>
            </a:r>
            <a:r>
              <a:rPr lang="en-US" sz="2400" b="1" dirty="0">
                <a:solidFill>
                  <a:schemeClr val="bg1"/>
                </a:solidFill>
                <a:latin typeface="Source Sans Pro" panose="020B0503030403020204" pitchFamily="34" charset="0"/>
              </a:rPr>
              <a:t>manage</a:t>
            </a:r>
            <a:r>
              <a:rPr lang="en-US" sz="2400" dirty="0">
                <a:solidFill>
                  <a:schemeClr val="bg1"/>
                </a:solidFill>
                <a:latin typeface="Source Sans Pro" panose="020B0503030403020204" pitchFamily="34" charset="0"/>
              </a:rPr>
              <a:t> them.”</a:t>
            </a:r>
          </a:p>
        </p:txBody>
      </p:sp>
    </p:spTree>
    <p:extLst>
      <p:ext uri="{BB962C8B-B14F-4D97-AF65-F5344CB8AC3E}">
        <p14:creationId xmlns:p14="http://schemas.microsoft.com/office/powerpoint/2010/main" val="1000569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Standards for Excellence Institute:</a:t>
            </a:r>
            <a:endParaRPr lang="en-US" dirty="0"/>
          </a:p>
        </p:txBody>
      </p:sp>
      <p:sp>
        <p:nvSpPr>
          <p:cNvPr id="3" name="Content Placeholder 2"/>
          <p:cNvSpPr>
            <a:spLocks noGrp="1"/>
          </p:cNvSpPr>
          <p:nvPr>
            <p:ph idx="1"/>
          </p:nvPr>
        </p:nvSpPr>
        <p:spPr/>
        <p:txBody>
          <a:bodyPr/>
          <a:lstStyle/>
          <a:p>
            <a:pPr marL="0" indent="0">
              <a:buNone/>
            </a:pPr>
            <a:endParaRPr lang="en-US" dirty="0" smtClean="0"/>
          </a:p>
        </p:txBody>
      </p:sp>
      <p:sp>
        <p:nvSpPr>
          <p:cNvPr id="5" name="Rectangular Callout 4"/>
          <p:cNvSpPr/>
          <p:nvPr/>
        </p:nvSpPr>
        <p:spPr>
          <a:xfrm>
            <a:off x="1338470" y="2782957"/>
            <a:ext cx="6732104" cy="2160104"/>
          </a:xfrm>
          <a:prstGeom prst="wedgeRectCallout">
            <a:avLst>
              <a:gd name="adj1" fmla="val -754"/>
              <a:gd name="adj2" fmla="val 766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bg1">
                    <a:lumMod val="95000"/>
                  </a:schemeClr>
                </a:solidFill>
                <a:latin typeface="Source Sans Pro" panose="020B0503030403020204" pitchFamily="34" charset="0"/>
              </a:rPr>
              <a:t>“Organizations </a:t>
            </a:r>
            <a:r>
              <a:rPr lang="en-US" sz="2400" dirty="0">
                <a:solidFill>
                  <a:schemeClr val="bg1">
                    <a:lumMod val="95000"/>
                  </a:schemeClr>
                </a:solidFill>
                <a:latin typeface="Source Sans Pro" panose="020B0503030403020204" pitchFamily="34" charset="0"/>
              </a:rPr>
              <a:t>should </a:t>
            </a:r>
            <a:r>
              <a:rPr lang="en-US" sz="2400" b="1" dirty="0">
                <a:solidFill>
                  <a:schemeClr val="bg1">
                    <a:lumMod val="95000"/>
                  </a:schemeClr>
                </a:solidFill>
                <a:latin typeface="Source Sans Pro" panose="020B0503030403020204" pitchFamily="34" charset="0"/>
              </a:rPr>
              <a:t>make every effort to manage risk</a:t>
            </a:r>
            <a:r>
              <a:rPr lang="en-US" sz="2400" dirty="0">
                <a:solidFill>
                  <a:schemeClr val="bg1">
                    <a:lumMod val="95000"/>
                  </a:schemeClr>
                </a:solidFill>
                <a:latin typeface="Source Sans Pro" panose="020B0503030403020204" pitchFamily="34" charset="0"/>
              </a:rPr>
              <a:t> and periodically assess the need for insurance coverage in light of the organization’s activities and its financial capacity.”</a:t>
            </a:r>
          </a:p>
          <a:p>
            <a:pPr algn="ctr"/>
            <a:endParaRPr lang="en-US" dirty="0">
              <a:solidFill>
                <a:schemeClr val="bg1"/>
              </a:solidFill>
            </a:endParaRPr>
          </a:p>
        </p:txBody>
      </p:sp>
    </p:spTree>
    <p:extLst>
      <p:ext uri="{BB962C8B-B14F-4D97-AF65-F5344CB8AC3E}">
        <p14:creationId xmlns:p14="http://schemas.microsoft.com/office/powerpoint/2010/main" val="3528967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nonprofits</a:t>
            </a:r>
            <a:r>
              <a:rPr lang="en-US" baseline="0" dirty="0" smtClean="0"/>
              <a:t> </a:t>
            </a:r>
            <a:r>
              <a:rPr lang="en-US" u="sng" baseline="0" dirty="0" smtClean="0"/>
              <a:t>really</a:t>
            </a:r>
            <a:r>
              <a:rPr lang="en-US" baseline="0" dirty="0" smtClean="0"/>
              <a:t> need risk management</a:t>
            </a:r>
            <a:endParaRPr lang="en-US" dirty="0"/>
          </a:p>
        </p:txBody>
      </p:sp>
      <p:sp>
        <p:nvSpPr>
          <p:cNvPr id="3" name="Content Placeholder 2"/>
          <p:cNvSpPr>
            <a:spLocks noGrp="1"/>
          </p:cNvSpPr>
          <p:nvPr>
            <p:ph idx="1"/>
          </p:nvPr>
        </p:nvSpPr>
        <p:spPr/>
        <p:txBody>
          <a:bodyPr/>
          <a:lstStyle/>
          <a:p>
            <a:r>
              <a:rPr lang="en-US" dirty="0" smtClean="0">
                <a:solidFill>
                  <a:schemeClr val="tx2"/>
                </a:solidFill>
              </a:rPr>
              <a:t>Hand to mouth</a:t>
            </a:r>
          </a:p>
          <a:p>
            <a:r>
              <a:rPr lang="en-US" dirty="0" smtClean="0">
                <a:solidFill>
                  <a:schemeClr val="tx2"/>
                </a:solidFill>
              </a:rPr>
              <a:t>Volunteers on the board</a:t>
            </a:r>
          </a:p>
          <a:p>
            <a:r>
              <a:rPr lang="en-US" dirty="0" smtClean="0">
                <a:solidFill>
                  <a:schemeClr val="tx2"/>
                </a:solidFill>
              </a:rPr>
              <a:t>(Often) volunteers for “staff”</a:t>
            </a:r>
          </a:p>
          <a:p>
            <a:r>
              <a:rPr lang="en-US" dirty="0" smtClean="0">
                <a:solidFill>
                  <a:schemeClr val="tx2"/>
                </a:solidFill>
              </a:rPr>
              <a:t>Needy service populations</a:t>
            </a:r>
          </a:p>
          <a:p>
            <a:r>
              <a:rPr lang="en-US" dirty="0" smtClean="0">
                <a:solidFill>
                  <a:schemeClr val="tx2"/>
                </a:solidFill>
              </a:rPr>
              <a:t>Risky service populations</a:t>
            </a:r>
          </a:p>
          <a:p>
            <a:r>
              <a:rPr lang="en-US" dirty="0" smtClean="0">
                <a:solidFill>
                  <a:schemeClr val="tx2"/>
                </a:solidFill>
              </a:rPr>
              <a:t>Understaffed, so blind spots</a:t>
            </a:r>
          </a:p>
          <a:p>
            <a:r>
              <a:rPr lang="en-US" dirty="0" smtClean="0">
                <a:solidFill>
                  <a:schemeClr val="tx2"/>
                </a:solidFill>
              </a:rPr>
              <a:t>Lower paid, so hard to recruit and retain staff</a:t>
            </a:r>
            <a:endParaRPr lang="en-US" dirty="0">
              <a:solidFill>
                <a:schemeClr val="tx2"/>
              </a:solidFill>
            </a:endParaRPr>
          </a:p>
        </p:txBody>
      </p:sp>
      <p:pic>
        <p:nvPicPr>
          <p:cNvPr id="4" name="Picture 3" descr="colonial-bucket-brigade.jpg"/>
          <p:cNvPicPr>
            <a:picLocks noChangeAspect="1"/>
          </p:cNvPicPr>
          <p:nvPr/>
        </p:nvPicPr>
        <p:blipFill>
          <a:blip r:embed="rId2" cstate="print"/>
          <a:stretch>
            <a:fillRect/>
          </a:stretch>
        </p:blipFill>
        <p:spPr>
          <a:xfrm>
            <a:off x="4952999" y="2156460"/>
            <a:ext cx="3982065" cy="2057400"/>
          </a:xfrm>
          <a:prstGeom prst="rect">
            <a:avLst/>
          </a:prstGeom>
        </p:spPr>
      </p:pic>
    </p:spTree>
    <p:extLst>
      <p:ext uri="{BB962C8B-B14F-4D97-AF65-F5344CB8AC3E}">
        <p14:creationId xmlns:p14="http://schemas.microsoft.com/office/powerpoint/2010/main" val="32789461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Nonprofits say they want it</a:t>
            </a:r>
            <a:endParaRPr lang="en-US" dirty="0"/>
          </a:p>
        </p:txBody>
      </p:sp>
      <p:sp>
        <p:nvSpPr>
          <p:cNvPr id="3" name="Content Placeholder 2"/>
          <p:cNvSpPr>
            <a:spLocks noGrp="1"/>
          </p:cNvSpPr>
          <p:nvPr>
            <p:ph idx="1"/>
          </p:nvPr>
        </p:nvSpPr>
        <p:spPr/>
        <p:txBody>
          <a:bodyPr/>
          <a:lstStyle/>
          <a:p>
            <a:pPr marL="0" indent="0">
              <a:buNone/>
            </a:pPr>
            <a:r>
              <a:rPr lang="en-US" sz="2800" dirty="0">
                <a:solidFill>
                  <a:schemeClr val="bg1"/>
                </a:solidFill>
              </a:rPr>
              <a:t>Ahead of the Curve (2016</a:t>
            </a:r>
            <a:r>
              <a:rPr lang="en-US" sz="2800" dirty="0" smtClean="0">
                <a:solidFill>
                  <a:schemeClr val="bg1"/>
                </a:solidFill>
              </a:rPr>
              <a:t>).</a:t>
            </a:r>
            <a:endParaRPr lang="en-US" dirty="0" smtClean="0"/>
          </a:p>
        </p:txBody>
      </p:sp>
      <p:sp>
        <p:nvSpPr>
          <p:cNvPr id="4" name="Rectangular Callout 3"/>
          <p:cNvSpPr/>
          <p:nvPr/>
        </p:nvSpPr>
        <p:spPr>
          <a:xfrm>
            <a:off x="675860" y="2557670"/>
            <a:ext cx="7328452" cy="2584173"/>
          </a:xfrm>
          <a:prstGeom prst="wedgeRectCallout">
            <a:avLst>
              <a:gd name="adj1" fmla="val 143"/>
              <a:gd name="adj2" fmla="val 589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Source Sans Pro" panose="020B0503030403020204" pitchFamily="34" charset="0"/>
              </a:rPr>
              <a:t>“Nonprofit leaders want support so that they can operationalize risk management. They don’t need to be convinced about its value. There was a uniform call for best practices, tools, networks, facilitation and consultants</a:t>
            </a:r>
            <a:r>
              <a:rPr lang="en-US" sz="2400" dirty="0" smtClean="0">
                <a:solidFill>
                  <a:schemeClr val="bg1"/>
                </a:solidFill>
                <a:latin typeface="Source Sans Pro" panose="020B0503030403020204" pitchFamily="34" charset="0"/>
              </a:rPr>
              <a:t>.” Ahead of the Curve (2016).</a:t>
            </a:r>
            <a:endParaRPr lang="en-US" sz="2400" dirty="0">
              <a:solidFill>
                <a:schemeClr val="bg1"/>
              </a:solidFill>
              <a:latin typeface="Source Sans Pro" panose="020B0503030403020204" pitchFamily="34" charset="0"/>
            </a:endParaRPr>
          </a:p>
        </p:txBody>
      </p:sp>
    </p:spTree>
    <p:extLst>
      <p:ext uri="{BB962C8B-B14F-4D97-AF65-F5344CB8AC3E}">
        <p14:creationId xmlns:p14="http://schemas.microsoft.com/office/powerpoint/2010/main" val="35147983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1291</TotalTime>
  <Words>635</Words>
  <Application>Microsoft Office PowerPoint</Application>
  <PresentationFormat>On-screen Show (4:3)</PresentationFormat>
  <Paragraphs>95</Paragraphs>
  <Slides>26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Calibri</vt:lpstr>
      <vt:lpstr>Constantia</vt:lpstr>
      <vt:lpstr>Corbel</vt:lpstr>
      <vt:lpstr>Source Sans Pro</vt:lpstr>
      <vt:lpstr>Wingdings</vt:lpstr>
      <vt:lpstr>Wingdings 2</vt:lpstr>
      <vt:lpstr>Flow</vt:lpstr>
      <vt:lpstr>Managing Risk in Turbulent Times How Nonprofits Can Respond to the Watershed Moment</vt:lpstr>
      <vt:lpstr>The Gathering Storm</vt:lpstr>
      <vt:lpstr>Learning Objectives</vt:lpstr>
      <vt:lpstr>Why is risk management important?</vt:lpstr>
      <vt:lpstr>Who wants to be a headline?</vt:lpstr>
      <vt:lpstr>Independent Sector:</vt:lpstr>
      <vt:lpstr>Standards for Excellence Institute:</vt:lpstr>
      <vt:lpstr>Why nonprofits really need risk management</vt:lpstr>
      <vt:lpstr>Nonprofits say they want it</vt:lpstr>
      <vt:lpstr>Funders are worried</vt:lpstr>
      <vt:lpstr>PowerPoint Presentation</vt:lpstr>
      <vt:lpstr>Common Vocabulary</vt:lpstr>
      <vt:lpstr>Tools and How to Begin</vt:lpstr>
      <vt:lpstr>1. Risk Inventory</vt:lpstr>
      <vt:lpstr>Where to look for threats and opportunities</vt:lpstr>
      <vt:lpstr>Benefits of a risk inventory?</vt:lpstr>
      <vt:lpstr>Some Top Nonprofit Risks</vt:lpstr>
      <vt:lpstr>Risk Prioritization</vt:lpstr>
      <vt:lpstr>2. Risk Register</vt:lpstr>
      <vt:lpstr>3. Risk Management Cycle</vt:lpstr>
      <vt:lpstr>How Funders Can Help</vt:lpstr>
      <vt:lpstr>Why Funders Should Care</vt:lpstr>
      <vt:lpstr> Resources</vt:lpstr>
      <vt:lpstr>Contact Information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Jacksonville Presentation</dc:title>
  <dc:creator>Ted Bilich</dc:creator>
  <cp:lastModifiedBy>Berty Arreguin</cp:lastModifiedBy>
  <cp:revision>51</cp:revision>
  <cp:lastPrinted>2017-05-26T18:14:39Z</cp:lastPrinted>
  <dcterms:created xsi:type="dcterms:W3CDTF">2017-05-09T20:48:21Z</dcterms:created>
  <dcterms:modified xsi:type="dcterms:W3CDTF">2017-09-05T19:47:47Z</dcterms:modified>
</cp:coreProperties>
</file>