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42" r:id="rId1"/>
  </p:sldMasterIdLst>
  <p:notesMasterIdLst>
    <p:notesMasterId r:id="rId21"/>
  </p:notesMasterIdLst>
  <p:handoutMasterIdLst>
    <p:handoutMasterId r:id="rId22"/>
  </p:handoutMasterIdLst>
  <p:sldIdLst>
    <p:sldId id="304" r:id="rId2"/>
    <p:sldId id="256" r:id="rId3"/>
    <p:sldId id="272" r:id="rId4"/>
    <p:sldId id="290" r:id="rId5"/>
    <p:sldId id="291" r:id="rId6"/>
    <p:sldId id="292" r:id="rId7"/>
    <p:sldId id="293" r:id="rId8"/>
    <p:sldId id="303" r:id="rId9"/>
    <p:sldId id="295" r:id="rId10"/>
    <p:sldId id="296" r:id="rId11"/>
    <p:sldId id="289" r:id="rId12"/>
    <p:sldId id="297" r:id="rId13"/>
    <p:sldId id="269" r:id="rId14"/>
    <p:sldId id="305" r:id="rId15"/>
    <p:sldId id="306" r:id="rId16"/>
    <p:sldId id="299" r:id="rId17"/>
    <p:sldId id="300" r:id="rId18"/>
    <p:sldId id="302" r:id="rId19"/>
    <p:sldId id="288" r:id="rId2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9B49F-FA47-4680-B925-525E8563EB15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1EBE5-B852-495B-B039-1EFFF35B1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32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FD8F077-CCB3-4D21-8E9D-62E195291D49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D412048-76DB-44D5-BDD4-45310D512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1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B0704-4602-477C-B262-209A9A02DF80}" type="datetime1">
              <a:rPr lang="en-US" smtClean="0"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895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8B31-D1D2-405D-9D79-E2377B00A0BB}" type="datetime1">
              <a:rPr lang="en-US" smtClean="0"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028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752BB-6FC1-4F48-8E12-D3445B4764E9}" type="datetime1">
              <a:rPr lang="en-US" smtClean="0"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0907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AF30B-9B7F-4FDF-8A8F-3CC7DA4E0287}" type="datetime1">
              <a:rPr lang="en-US" smtClean="0"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627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2D06D-6049-4311-9AD3-7D9E11794D75}" type="datetime1">
              <a:rPr lang="en-US" smtClean="0"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5569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E7D5-4551-4C0D-B427-32C2DBAB3DE1}" type="datetime1">
              <a:rPr lang="en-US" smtClean="0"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744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04ED9-48CE-4607-9ADD-2FECFECFFB52}" type="datetime1">
              <a:rPr lang="en-US" smtClean="0"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482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31793-35CB-4F77-99EE-4C12FCCC6397}" type="datetime1">
              <a:rPr lang="en-US" smtClean="0"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95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1094A-7D8F-4149-A493-AA2676A68EA0}" type="datetime1">
              <a:rPr lang="en-US" smtClean="0"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467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26099-F699-4BC7-8009-FA4092A483B2}" type="datetime1">
              <a:rPr lang="en-US" smtClean="0"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898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3C64-4B68-4A13-AB29-B1C8BC64C9D1}" type="datetime1">
              <a:rPr lang="en-US" smtClean="0"/>
              <a:t>3/7/2017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416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BF67-944D-414E-B8B9-FB93B0E9A65F}" type="datetime1">
              <a:rPr lang="en-US" smtClean="0"/>
              <a:t>3/7/2017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924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C12BC-FA26-493D-9C63-D2685F30965A}" type="datetime1">
              <a:rPr lang="en-US" smtClean="0"/>
              <a:t>3/7/2017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940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0EE01-115D-46D7-8CA0-9187AC6CCB17}" type="datetime1">
              <a:rPr lang="en-US" smtClean="0"/>
              <a:t>3/7/2017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0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A5D3-EC6D-4500-92CB-DE01405821D0}" type="datetime1">
              <a:rPr lang="en-US" smtClean="0"/>
              <a:t>3/7/2017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41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A402-6BBE-47E6-BAF8-E4C84F4ABFCC}" type="datetime1">
              <a:rPr lang="en-US" smtClean="0"/>
              <a:t>3/7/2017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598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936EB-C913-46AB-89D1-C77D83BF8E87}" type="datetime1">
              <a:rPr lang="en-US" smtClean="0"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559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42532" y="1612900"/>
            <a:ext cx="66167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/>
                </a:solidFill>
              </a:rPr>
              <a:t>WELCOME!</a:t>
            </a:r>
          </a:p>
          <a:p>
            <a:pPr algn="ctr"/>
            <a:endParaRPr lang="en-US" sz="3200" b="1" dirty="0">
              <a:solidFill>
                <a:schemeClr val="accent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accent1"/>
                </a:solidFill>
              </a:rPr>
              <a:t>The webinar will begin shortly. Please join via web and phone.</a:t>
            </a:r>
          </a:p>
          <a:p>
            <a:pPr algn="ctr"/>
            <a:endParaRPr lang="en-US" sz="3200" b="1" dirty="0">
              <a:solidFill>
                <a:schemeClr val="accent1"/>
              </a:solidFill>
            </a:endParaRPr>
          </a:p>
          <a:p>
            <a:pPr algn="ctr"/>
            <a:endParaRPr lang="en-US" sz="3200" b="1" dirty="0">
              <a:solidFill>
                <a:schemeClr val="accent1"/>
              </a:solidFill>
            </a:endParaRPr>
          </a:p>
          <a:p>
            <a:pPr algn="ctr"/>
            <a:endParaRPr lang="en-US" sz="3200" b="1" dirty="0" smtClean="0">
              <a:solidFill>
                <a:schemeClr val="accent1"/>
              </a:solidFill>
            </a:endParaRPr>
          </a:p>
          <a:p>
            <a:pPr algn="ctr"/>
            <a:endParaRPr lang="en-US" sz="3200" b="1" dirty="0">
              <a:solidFill>
                <a:schemeClr val="accent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132" y="4604935"/>
            <a:ext cx="2857500" cy="70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1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Not Working?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87181" y="1505421"/>
            <a:ext cx="4185623" cy="36461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What are the unintended consequences of the old model?</a:t>
            </a:r>
          </a:p>
          <a:p>
            <a:pPr lvl="1"/>
            <a:r>
              <a:rPr lang="en-US" dirty="0" smtClean="0"/>
              <a:t>Funding-driven and siloed structure and practice</a:t>
            </a:r>
          </a:p>
          <a:p>
            <a:pPr lvl="1"/>
            <a:r>
              <a:rPr lang="en-US" dirty="0" smtClean="0"/>
              <a:t>False compartmentalization of efforts in an era of increasing integration/systems-thinking</a:t>
            </a:r>
          </a:p>
          <a:p>
            <a:pPr lvl="1"/>
            <a:r>
              <a:rPr lang="en-US" dirty="0" smtClean="0"/>
              <a:t>False separation of action, reflection, and learning</a:t>
            </a:r>
          </a:p>
          <a:p>
            <a:pPr lvl="1"/>
            <a:r>
              <a:rPr lang="en-US" dirty="0" smtClean="0"/>
              <a:t>Maintenance of systems and reporting that do not reflect how people actually want/are working and contributing to impact</a:t>
            </a:r>
          </a:p>
          <a:p>
            <a:pPr lvl="1"/>
            <a:r>
              <a:rPr lang="en-US" dirty="0" smtClean="0"/>
              <a:t>Under-capitalization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328169" y="1577557"/>
            <a:ext cx="3604163" cy="314747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494663" y="5760156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/>
              <a:t>Cartoon credit: http</a:t>
            </a:r>
            <a:r>
              <a:rPr lang="en-US" sz="1100" dirty="0"/>
              <a:t>://www.chumans.com/blog/wp-content/uploads/2012/03/Systems-Thinking.jpg</a:t>
            </a:r>
          </a:p>
        </p:txBody>
      </p:sp>
    </p:spTree>
    <p:extLst>
      <p:ext uri="{BB962C8B-B14F-4D97-AF65-F5344CB8AC3E}">
        <p14:creationId xmlns:p14="http://schemas.microsoft.com/office/powerpoint/2010/main" val="429483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C. Budgeting for Impact and the </a:t>
            </a:r>
            <a:r>
              <a:rPr lang="en-US" i="1" dirty="0" smtClean="0"/>
              <a:t>New </a:t>
            </a:r>
            <a:r>
              <a:rPr lang="en-US" dirty="0" smtClean="0"/>
              <a:t>Costs of Doing Business?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75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Model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1520503"/>
              </p:ext>
            </p:extLst>
          </p:nvPr>
        </p:nvGraphicFramePr>
        <p:xfrm>
          <a:off x="677334" y="1479639"/>
          <a:ext cx="859631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9262"/>
                <a:gridCol w="1719262"/>
                <a:gridCol w="1719262"/>
                <a:gridCol w="1719262"/>
                <a:gridCol w="171926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Program</a:t>
                      </a:r>
                      <a:r>
                        <a:rPr lang="en-US" baseline="0" dirty="0" smtClean="0"/>
                        <a:t>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Program 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Fundraising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Admin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Income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Expenses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Allocation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Net</a:t>
                      </a:r>
                      <a:r>
                        <a:rPr lang="en-US" baseline="0" dirty="0" smtClean="0"/>
                        <a:t> Result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75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760461" y="880050"/>
            <a:ext cx="4513541" cy="5526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/>
            </a:r>
            <a:br>
              <a:rPr lang="en-US" altLang="en-US" sz="2400" dirty="0" smtClean="0">
                <a:ea typeface="ＭＳ Ｐゴシック" panose="020B0600070205080204" pitchFamily="34" charset="-128"/>
              </a:rPr>
            </a:b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pPr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 funder compliance</a:t>
            </a:r>
          </a:p>
          <a:p>
            <a:pPr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 monitoring progress on unsecured funds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testing new cost structure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managing multiple scenarios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other?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677334" y="2142069"/>
            <a:ext cx="3854528" cy="258444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What’s the Primary Purpose of Your Budget?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41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760461" y="880050"/>
            <a:ext cx="4513541" cy="5526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/>
            </a:r>
            <a:br>
              <a:rPr lang="en-US" altLang="en-US" sz="2400" dirty="0" smtClean="0">
                <a:ea typeface="ＭＳ Ｐゴシック" panose="020B0600070205080204" pitchFamily="34" charset="-128"/>
              </a:rPr>
            </a:b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pPr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altLang="en-US" sz="2400" dirty="0">
                <a:ea typeface="ＭＳ Ｐゴシック" panose="020B0600070205080204" pitchFamily="34" charset="-128"/>
              </a:rPr>
              <a:t>p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rogram/shared/admin/fundraising</a:t>
            </a:r>
          </a:p>
          <a:p>
            <a:pPr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 fixed/variable/pass-through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project-specific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change capital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other?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677334" y="2142069"/>
            <a:ext cx="3854528" cy="258444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Structure to the Primary Purpose of the Budget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4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760461" y="880050"/>
            <a:ext cx="4513541" cy="5526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/>
            </a:r>
            <a:br>
              <a:rPr lang="en-US" altLang="en-US" sz="2400" dirty="0" smtClean="0">
                <a:ea typeface="ＭＳ Ｐゴシック" panose="020B0600070205080204" pitchFamily="34" charset="-128"/>
              </a:rPr>
            </a:b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pPr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i.e. enrollment expectations</a:t>
            </a:r>
          </a:p>
          <a:p>
            <a:pPr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 release schedule for restricted funds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foundation prospect likelihoods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donor campaign assumptions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other?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677334" y="2142069"/>
            <a:ext cx="3854528" cy="258444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Develop Support Schedules that Substantiate Greatest $ Risk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59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Alternate and/or Additional Model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5735931"/>
              </p:ext>
            </p:extLst>
          </p:nvPr>
        </p:nvGraphicFramePr>
        <p:xfrm>
          <a:off x="677334" y="1479639"/>
          <a:ext cx="8596310" cy="446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6925"/>
                <a:gridCol w="1262130"/>
                <a:gridCol w="2048731"/>
                <a:gridCol w="2175539"/>
                <a:gridCol w="1262985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CORE/</a:t>
                      </a:r>
                    </a:p>
                    <a:p>
                      <a:pPr algn="ctr"/>
                      <a:r>
                        <a:rPr lang="en-US" dirty="0" smtClean="0"/>
                        <a:t>FIXED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NEW COSTS/</a:t>
                      </a:r>
                    </a:p>
                    <a:p>
                      <a:pPr algn="ctr"/>
                      <a:r>
                        <a:rPr lang="en-US" dirty="0" smtClean="0"/>
                        <a:t>CHANGE CAPITAL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VARIABLE/</a:t>
                      </a:r>
                    </a:p>
                    <a:p>
                      <a:pPr algn="ctr"/>
                      <a:r>
                        <a:rPr lang="en-US" dirty="0" smtClean="0"/>
                        <a:t>PASS-THROUGH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Revenue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grants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fees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Expense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salaries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supplies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Surplus/Capital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41680">
                <a:tc gridSpan="5">
                  <a:txBody>
                    <a:bodyPr/>
                    <a:lstStyle/>
                    <a:p>
                      <a:r>
                        <a:rPr lang="en-US" dirty="0" smtClean="0"/>
                        <a:t>             </a:t>
                      </a:r>
                      <a:r>
                        <a:rPr lang="en-US" sz="1600" dirty="0" smtClean="0"/>
                        <a:t>working</a:t>
                      </a:r>
                    </a:p>
                    <a:p>
                      <a:r>
                        <a:rPr lang="en-US" sz="1600" dirty="0" smtClean="0"/>
                        <a:t>              reserve</a:t>
                      </a:r>
                    </a:p>
                    <a:p>
                      <a:r>
                        <a:rPr lang="en-US" sz="1600" dirty="0" smtClean="0"/>
                        <a:t>facility/equipment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25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Adding/Correcting For?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000" dirty="0" smtClean="0"/>
              <a:t>Understanding the core and the variable costs of your organization</a:t>
            </a:r>
          </a:p>
          <a:p>
            <a:pPr lvl="1"/>
            <a:r>
              <a:rPr lang="en-US" sz="2000" dirty="0" smtClean="0"/>
              <a:t>Making visible the new costs of business that drive your impact</a:t>
            </a:r>
          </a:p>
          <a:p>
            <a:pPr lvl="1"/>
            <a:r>
              <a:rPr lang="en-US" sz="2000" dirty="0" smtClean="0"/>
              <a:t>Naming the kinds of capital that drive your impact</a:t>
            </a:r>
          </a:p>
          <a:p>
            <a:pPr marL="457200" lvl="1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19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to Guide Budgeting Change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77334" y="1538289"/>
            <a:ext cx="8596668" cy="3880773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sz="2000" dirty="0" smtClean="0"/>
              <a:t>Have we succinctly named our intended impacts as an organization?</a:t>
            </a:r>
            <a:br>
              <a:rPr lang="en-US" sz="2000" dirty="0" smtClean="0"/>
            </a:br>
            <a:endParaRPr lang="en-US" sz="2000" dirty="0" smtClean="0"/>
          </a:p>
          <a:p>
            <a:pPr lvl="1"/>
            <a:r>
              <a:rPr lang="en-US" sz="2000" dirty="0" smtClean="0"/>
              <a:t>Have we named how the organization needs to change to drive impact and what that will cost initially in time and money?</a:t>
            </a:r>
            <a:br>
              <a:rPr lang="en-US" sz="2000" dirty="0" smtClean="0"/>
            </a:br>
            <a:endParaRPr lang="en-US" sz="2000" dirty="0" smtClean="0"/>
          </a:p>
          <a:p>
            <a:pPr lvl="1"/>
            <a:r>
              <a:rPr lang="en-US" sz="2000" dirty="0" smtClean="0"/>
              <a:t>Have we assessed the level of integration of people and programs that will drive our impact?</a:t>
            </a:r>
            <a:br>
              <a:rPr lang="en-US" sz="2000" dirty="0" smtClean="0"/>
            </a:br>
            <a:endParaRPr lang="en-US" sz="2000" dirty="0" smtClean="0"/>
          </a:p>
          <a:p>
            <a:pPr lvl="1"/>
            <a:r>
              <a:rPr lang="en-US" sz="2000" dirty="0" smtClean="0"/>
              <a:t>How do our core revenue streams affect our choices in budgeting? How much freedom do we really have?</a:t>
            </a:r>
            <a:br>
              <a:rPr lang="en-US" sz="2000" dirty="0" smtClean="0"/>
            </a:br>
            <a:endParaRPr lang="en-US" sz="2000" dirty="0" smtClean="0"/>
          </a:p>
          <a:p>
            <a:pPr lvl="1"/>
            <a:r>
              <a:rPr lang="en-US" sz="2000" dirty="0" smtClean="0"/>
              <a:t>Are we committed to naming and funding our capital needs?</a:t>
            </a:r>
          </a:p>
          <a:p>
            <a:pPr marL="457200" lvl="1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91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Reflection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77334" y="1930400"/>
            <a:ext cx="4694766" cy="3880772"/>
          </a:xfrm>
        </p:spPr>
        <p:txBody>
          <a:bodyPr/>
          <a:lstStyle/>
          <a:p>
            <a:pPr marL="0" indent="0">
              <a:buNone/>
            </a:pPr>
            <a:endParaRPr lang="en-US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06108" y="1930400"/>
            <a:ext cx="3433885" cy="241300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51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8300" y="2404534"/>
            <a:ext cx="8905703" cy="1646302"/>
          </a:xfrm>
        </p:spPr>
        <p:txBody>
          <a:bodyPr/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3600" dirty="0" smtClean="0"/>
              <a:t>The Annual Budget: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Revisiting (And Challenging) Some Age-old Assumptions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FPN Webinar Discussion - March 7, 2017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57" y="5697135"/>
            <a:ext cx="2857500" cy="70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19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What Informs Our Budgeting Approach Now?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03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006" y="368300"/>
            <a:ext cx="7553325" cy="45339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IRS Form 990 Requires Functional Expense Breakdown from </a:t>
            </a:r>
            <a:r>
              <a:rPr lang="en-US" dirty="0" err="1" smtClean="0"/>
              <a:t>501c3s</a:t>
            </a:r>
            <a:r>
              <a:rPr lang="en-US" dirty="0" smtClean="0"/>
              <a:t> and </a:t>
            </a:r>
            <a:r>
              <a:rPr lang="en-US" dirty="0" err="1" smtClean="0"/>
              <a:t>c4s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31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Generally Accepted Accounting Principles (GAAP) require functional expense classification, too.</a:t>
            </a:r>
          </a:p>
          <a:p>
            <a:endParaRPr lang="en-US" dirty="0"/>
          </a:p>
          <a:p>
            <a:r>
              <a:rPr lang="en-US" sz="1200" dirty="0"/>
              <a:t>http://www.nonprofitaccountingbasics.org/auditing/fas-117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558" y="1092200"/>
            <a:ext cx="7843306" cy="284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86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709" y="436199"/>
            <a:ext cx="7229919" cy="366907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“Overhead” derives from a manufacturing assumption of business.</a:t>
            </a:r>
          </a:p>
          <a:p>
            <a:endParaRPr lang="en-US" dirty="0"/>
          </a:p>
          <a:p>
            <a:r>
              <a:rPr lang="en-US" sz="1100" dirty="0"/>
              <a:t>http://www.calnonprofits.org/programs/overhead/about-the-nonprofit-overhead-project/what-is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80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Collective Emphasis on “True </a:t>
            </a:r>
            <a:r>
              <a:rPr lang="en-US" dirty="0"/>
              <a:t>Program </a:t>
            </a:r>
            <a:r>
              <a:rPr lang="en-US" dirty="0" smtClean="0"/>
              <a:t>Costs”</a:t>
            </a:r>
            <a:endParaRPr lang="en-US" dirty="0"/>
          </a:p>
          <a:p>
            <a:r>
              <a:rPr lang="en-US" sz="1200" dirty="0"/>
              <a:t>https://nonprofitsassistancefund.org/sites/naf-prod/files/publications/true_program_costs_-_</a:t>
            </a:r>
            <a:r>
              <a:rPr lang="en-US" sz="1200" dirty="0" smtClean="0"/>
              <a:t>program_budgets_and_allocations_2014.pdf 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669" y="1112836"/>
            <a:ext cx="4397202" cy="36049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65" y="1112836"/>
            <a:ext cx="4639735" cy="213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56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 What’s Not Working?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73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Not Working?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77334" y="1589089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Where are the new costs of doing business?</a:t>
            </a:r>
          </a:p>
          <a:p>
            <a:pPr lvl="1"/>
            <a:r>
              <a:rPr lang="en-US" dirty="0" smtClean="0"/>
              <a:t>PROGRAM EVALUATION</a:t>
            </a:r>
          </a:p>
          <a:p>
            <a:pPr lvl="1"/>
            <a:r>
              <a:rPr lang="en-US" dirty="0" smtClean="0"/>
              <a:t>INNOVATION</a:t>
            </a:r>
          </a:p>
          <a:p>
            <a:pPr lvl="1"/>
            <a:r>
              <a:rPr lang="en-US" dirty="0" smtClean="0"/>
              <a:t>CONTINUOUS LEADERSHIP DEVELOPMENT/PROFESSIONAL DEVELOPMENT</a:t>
            </a:r>
          </a:p>
          <a:p>
            <a:pPr lvl="1"/>
            <a:r>
              <a:rPr lang="en-US" dirty="0" smtClean="0"/>
              <a:t>COMMUNICATIONS </a:t>
            </a:r>
          </a:p>
          <a:p>
            <a:pPr lvl="1"/>
            <a:r>
              <a:rPr lang="en-US" dirty="0" smtClean="0"/>
              <a:t>DATA/KNOWLEDGE MANAGEMENT</a:t>
            </a:r>
          </a:p>
          <a:p>
            <a:pPr lvl="1"/>
            <a:r>
              <a:rPr lang="en-US" dirty="0" smtClean="0"/>
              <a:t>NETWORK DEVELOPMENT </a:t>
            </a:r>
          </a:p>
          <a:p>
            <a:pPr lvl="1"/>
            <a:r>
              <a:rPr lang="en-US" dirty="0" smtClean="0"/>
              <a:t>BUILDING/REPLENISHING THE VARIOUS KINDS OF CAPITAL</a:t>
            </a:r>
            <a:r>
              <a:rPr lang="en-US" dirty="0"/>
              <a:t> </a:t>
            </a:r>
            <a:r>
              <a:rPr lang="en-US" dirty="0" smtClean="0"/>
              <a:t>NEEDED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08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927</TotalTime>
  <Words>340</Words>
  <Application>Microsoft Office PowerPoint</Application>
  <PresentationFormat>Widescreen</PresentationFormat>
  <Paragraphs>122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ＭＳ Ｐゴシック</vt:lpstr>
      <vt:lpstr>Arial</vt:lpstr>
      <vt:lpstr>Calibri</vt:lpstr>
      <vt:lpstr>Trebuchet MS</vt:lpstr>
      <vt:lpstr>Wingdings</vt:lpstr>
      <vt:lpstr>Wingdings 3</vt:lpstr>
      <vt:lpstr>Facet</vt:lpstr>
      <vt:lpstr>PowerPoint Presentation</vt:lpstr>
      <vt:lpstr> The Annual Budget:  Revisiting (And Challenging) Some Age-old Assumptions</vt:lpstr>
      <vt:lpstr>A. What Informs Our Budgeting Approach Now?</vt:lpstr>
      <vt:lpstr>PowerPoint Presentation</vt:lpstr>
      <vt:lpstr>PowerPoint Presentation</vt:lpstr>
      <vt:lpstr>PowerPoint Presentation</vt:lpstr>
      <vt:lpstr>PowerPoint Presentation</vt:lpstr>
      <vt:lpstr>B. What’s Not Working?</vt:lpstr>
      <vt:lpstr>What’s Not Working?</vt:lpstr>
      <vt:lpstr>What’s Not Working?</vt:lpstr>
      <vt:lpstr>C. Budgeting for Impact and the New Costs of Doing Business?</vt:lpstr>
      <vt:lpstr>Traditional Model</vt:lpstr>
      <vt:lpstr>PowerPoint Presentation</vt:lpstr>
      <vt:lpstr>PowerPoint Presentation</vt:lpstr>
      <vt:lpstr>PowerPoint Presentation</vt:lpstr>
      <vt:lpstr>Alternate and/or Additional Model</vt:lpstr>
      <vt:lpstr>What Are We Adding/Correcting For?</vt:lpstr>
      <vt:lpstr>Questions to Guide Budgeting Change</vt:lpstr>
      <vt:lpstr>Closing Reflection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LEADERSHIP</dc:title>
  <dc:creator>Jeanne Bell</dc:creator>
  <cp:lastModifiedBy>Berty Arreguin</cp:lastModifiedBy>
  <cp:revision>62</cp:revision>
  <cp:lastPrinted>2017-03-06T21:59:50Z</cp:lastPrinted>
  <dcterms:created xsi:type="dcterms:W3CDTF">2016-04-18T17:52:27Z</dcterms:created>
  <dcterms:modified xsi:type="dcterms:W3CDTF">2017-03-07T16:41:54Z</dcterms:modified>
</cp:coreProperties>
</file>