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 id="2147483679" r:id="rId3"/>
  </p:sldMasterIdLst>
  <p:notesMasterIdLst>
    <p:notesMasterId r:id="rId35"/>
  </p:notesMasterIdLst>
  <p:sldIdLst>
    <p:sldId id="287" r:id="rId4"/>
    <p:sldId id="256" r:id="rId5"/>
    <p:sldId id="259" r:id="rId6"/>
    <p:sldId id="257" r:id="rId7"/>
    <p:sldId id="266" r:id="rId8"/>
    <p:sldId id="260" r:id="rId9"/>
    <p:sldId id="285" r:id="rId10"/>
    <p:sldId id="261" r:id="rId11"/>
    <p:sldId id="262" r:id="rId12"/>
    <p:sldId id="263" r:id="rId13"/>
    <p:sldId id="265" r:id="rId14"/>
    <p:sldId id="264" r:id="rId15"/>
    <p:sldId id="25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80146" autoAdjust="0"/>
  </p:normalViewPr>
  <p:slideViewPr>
    <p:cSldViewPr snapToGrid="0">
      <p:cViewPr varScale="1">
        <p:scale>
          <a:sx n="76" d="100"/>
          <a:sy n="76" d="100"/>
        </p:scale>
        <p:origin x="132" y="33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04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D9D0A-A625-44AB-BAC1-8B259D537BCC}" type="datetimeFigureOut">
              <a:rPr lang="en-US" smtClean="0"/>
              <a:pPr/>
              <a:t>12/20/2016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C9861-9252-49BA-AB37-2F58545D2443}" type="slidenum">
              <a:rPr lang="en-US" smtClean="0"/>
              <a:pPr/>
              <a:t>‹#›</a:t>
            </a:fld>
            <a:endParaRPr lang="en-US"/>
          </a:p>
        </p:txBody>
      </p:sp>
    </p:spTree>
    <p:extLst>
      <p:ext uri="{BB962C8B-B14F-4D97-AF65-F5344CB8AC3E}">
        <p14:creationId xmlns:p14="http://schemas.microsoft.com/office/powerpoint/2010/main" val="255391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Must</a:t>
            </a:r>
            <a:r>
              <a:rPr lang="en-US" baseline="0" dirty="0" smtClean="0"/>
              <a:t> acknowledge that the government operates from a place of trying to undo bad policy it created</a:t>
            </a:r>
          </a:p>
          <a:p>
            <a:endParaRPr lang="en-US" baseline="0" dirty="0" smtClean="0"/>
          </a:p>
          <a:p>
            <a:r>
              <a:rPr lang="en-US" baseline="0" dirty="0" smtClean="0"/>
              <a:t>With this acknowledgment comes the responsibility of private actors: community groups and businesses must end inequities on parallel track along side government.</a:t>
            </a:r>
            <a:endParaRPr lang="en-US" dirty="0"/>
          </a:p>
        </p:txBody>
      </p:sp>
      <p:sp>
        <p:nvSpPr>
          <p:cNvPr id="4" name="Slide Number Placeholder 3"/>
          <p:cNvSpPr>
            <a:spLocks noGrp="1"/>
          </p:cNvSpPr>
          <p:nvPr>
            <p:ph type="sldNum" sz="quarter" idx="10"/>
          </p:nvPr>
        </p:nvSpPr>
        <p:spPr/>
        <p:txBody>
          <a:bodyPr/>
          <a:lstStyle/>
          <a:p>
            <a:fld id="{F5AC9861-9252-49BA-AB37-2F58545D2443}" type="slidenum">
              <a:rPr lang="en-US" smtClean="0"/>
              <a:pPr/>
              <a:t>5</a:t>
            </a:fld>
            <a:endParaRPr lang="en-US" dirty="0"/>
          </a:p>
        </p:txBody>
      </p:sp>
    </p:spTree>
    <p:extLst>
      <p:ext uri="{BB962C8B-B14F-4D97-AF65-F5344CB8AC3E}">
        <p14:creationId xmlns:p14="http://schemas.microsoft.com/office/powerpoint/2010/main" val="23530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1EF01E-7867-4633-9E22-B3EB16539F6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800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1EF01E-7867-4633-9E22-B3EB16539F6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694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5AC9861-9252-49BA-AB37-2F58545D2443}" type="slidenum">
              <a:rPr lang="en-US" smtClean="0"/>
              <a:pPr/>
              <a:t>6</a:t>
            </a:fld>
            <a:endParaRPr lang="en-US" dirty="0"/>
          </a:p>
        </p:txBody>
      </p:sp>
    </p:spTree>
    <p:extLst>
      <p:ext uri="{BB962C8B-B14F-4D97-AF65-F5344CB8AC3E}">
        <p14:creationId xmlns:p14="http://schemas.microsoft.com/office/powerpoint/2010/main" val="258735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fld id="{F5AC9861-9252-49BA-AB37-2F58545D2443}" type="slidenum">
              <a:rPr lang="en-US" smtClean="0"/>
              <a:pPr/>
              <a:t>8</a:t>
            </a:fld>
            <a:endParaRPr lang="en-US" dirty="0"/>
          </a:p>
        </p:txBody>
      </p:sp>
    </p:spTree>
    <p:extLst>
      <p:ext uri="{BB962C8B-B14F-4D97-AF65-F5344CB8AC3E}">
        <p14:creationId xmlns:p14="http://schemas.microsoft.com/office/powerpoint/2010/main" val="326348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Disparate treatment still occurs but not as common as 1964 (interpersonal)</a:t>
            </a: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up to the person on receiving end to prove discrimination took place</a:t>
            </a:r>
          </a:p>
          <a:p>
            <a:pPr lvl="3"/>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AC9861-9252-49BA-AB37-2F58545D2443}" type="slidenum">
              <a:rPr lang="en-US" smtClean="0"/>
              <a:pPr/>
              <a:t>10</a:t>
            </a:fld>
            <a:endParaRPr lang="en-US" dirty="0"/>
          </a:p>
        </p:txBody>
      </p:sp>
    </p:spTree>
    <p:extLst>
      <p:ext uri="{BB962C8B-B14F-4D97-AF65-F5344CB8AC3E}">
        <p14:creationId xmlns:p14="http://schemas.microsoft.com/office/powerpoint/2010/main" val="78407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3"/>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AC9861-9252-49BA-AB37-2F58545D2443}" type="slidenum">
              <a:rPr lang="en-US" smtClean="0"/>
              <a:pPr/>
              <a:t>11</a:t>
            </a:fld>
            <a:endParaRPr lang="en-US" dirty="0"/>
          </a:p>
        </p:txBody>
      </p:sp>
    </p:spTree>
    <p:extLst>
      <p:ext uri="{BB962C8B-B14F-4D97-AF65-F5344CB8AC3E}">
        <p14:creationId xmlns:p14="http://schemas.microsoft.com/office/powerpoint/2010/main" val="114021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C9861-9252-49BA-AB37-2F58545D2443}" type="slidenum">
              <a:rPr lang="en-US" smtClean="0"/>
              <a:pPr/>
              <a:t>13</a:t>
            </a:fld>
            <a:endParaRPr lang="en-US" dirty="0"/>
          </a:p>
        </p:txBody>
      </p:sp>
    </p:spTree>
    <p:extLst>
      <p:ext uri="{BB962C8B-B14F-4D97-AF65-F5344CB8AC3E}">
        <p14:creationId xmlns:p14="http://schemas.microsoft.com/office/powerpoint/2010/main" val="200435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816065E-A375-4C5E-8801-E3105647C1C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5889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1EF01E-7867-4633-9E22-B3EB16539F6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9128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1EF01E-7867-4633-9E22-B3EB16539F6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9244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5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1" y="4800600"/>
            <a:ext cx="10561419"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1" y="5367338"/>
            <a:ext cx="10561419" cy="493712"/>
          </a:xfrm>
        </p:spPr>
        <p:txBody>
          <a:bodyPr>
            <a:normAutofit/>
          </a:bodyPr>
          <a:lstStyle>
            <a:lvl1pPr marL="0" indent="0">
              <a:buNone/>
              <a:defRPr sz="12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1" y="4443690"/>
            <a:ext cx="5891636" cy="713241"/>
          </a:xfrm>
        </p:spPr>
        <p:txBody>
          <a:bodyPr anchor="t">
            <a:noAutofit/>
          </a:bodyPr>
          <a:lstStyle>
            <a:lvl1pPr marL="0" indent="0" algn="l">
              <a:buNone/>
              <a:defRPr sz="1800">
                <a:solidFill>
                  <a:schemeClr val="tx1"/>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9" y="108146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6" y="2435961"/>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3" y="2286003"/>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7"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3"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DAAD3DD3-7C2D-4CEC-81D3-23DF082F15F8}"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61E7B0E-64E5-4AA5-9C8C-1280956B9DA2}"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58852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F46ADDF0-C1D8-48CA-B2C1-CF4D9769F7D0}"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EF50EB1-2E5B-4A74-BA0A-135620F87021}"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933051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DA248BCA-B092-4D6A-88E1-B2E22F5F566B}"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B7B87A-C18F-4CAC-B40F-8C2AF9128871}"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5380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97BB5204-3CB5-46AC-9F50-72FF44328DCC}" type="datetime1">
              <a:rPr lang="en-US" altLang="en-US" smtClean="0"/>
              <a:pPr fontAlgn="base">
                <a:spcBef>
                  <a:spcPct val="0"/>
                </a:spcBef>
                <a:spcAft>
                  <a:spcPct val="0"/>
                </a:spcAft>
                <a:defRPr/>
              </a:pPr>
              <a:t>12/20/2016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52B2DB2C-BDB5-4EE6-A977-A2ABF4AF8D85}"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45583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fld id="{7E2725B0-EFA3-4E7C-903B-89465241314F}" type="datetime1">
              <a:rPr lang="en-US" altLang="en-US" smtClean="0"/>
              <a:pPr fontAlgn="base">
                <a:spcBef>
                  <a:spcPct val="0"/>
                </a:spcBef>
                <a:spcAft>
                  <a:spcPct val="0"/>
                </a:spcAft>
                <a:defRPr/>
              </a:pPr>
              <a:t>12/20/2016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5B211C53-B1BD-4994-9AAC-A834FEBD5192}"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0075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6" y="447188"/>
            <a:ext cx="10571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8" y="2222287"/>
            <a:ext cx="10554575"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fld id="{8E3EFFA0-C548-4210-A10C-6CBDF8A1E81F}" type="datetime1">
              <a:rPr lang="en-US" altLang="en-US" smtClean="0"/>
              <a:pPr fontAlgn="base">
                <a:spcBef>
                  <a:spcPct val="0"/>
                </a:spcBef>
                <a:spcAft>
                  <a:spcPct val="0"/>
                </a:spcAft>
                <a:defRPr/>
              </a:pPr>
              <a:t>12/20/2016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BF01B191-88D0-4A2C-BC22-58590AF4F8C0}"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11478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fld id="{1045436C-FB3D-40FB-B169-00314D63F7ED}" type="datetime1">
              <a:rPr lang="en-US" altLang="en-US" smtClean="0"/>
              <a:pPr fontAlgn="base">
                <a:spcBef>
                  <a:spcPct val="0"/>
                </a:spcBef>
                <a:spcAft>
                  <a:spcPct val="0"/>
                </a:spcAft>
                <a:defRPr/>
              </a:pPr>
              <a:t>12/20/2016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BE6982E4-8AAC-482F-A5DD-7F0CA55F2628}"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000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A695D5B5-99F3-4CB4-9606-B97466F47CF5}" type="datetime1">
              <a:rPr lang="en-US" altLang="en-US" smtClean="0"/>
              <a:pPr fontAlgn="base">
                <a:spcBef>
                  <a:spcPct val="0"/>
                </a:spcBef>
                <a:spcAft>
                  <a:spcPct val="0"/>
                </a:spcAft>
                <a:defRPr/>
              </a:pPr>
              <a:t>12/20/2016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6641AE5-4500-46E5-AA2F-000ECC4DE384}"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4103672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fld id="{762406D7-9E3B-4820-AEF0-6F5D444D614E}" type="datetime1">
              <a:rPr lang="en-US" altLang="en-US" smtClean="0"/>
              <a:pPr fontAlgn="base">
                <a:spcBef>
                  <a:spcPct val="0"/>
                </a:spcBef>
                <a:spcAft>
                  <a:spcPct val="0"/>
                </a:spcAft>
                <a:defRPr/>
              </a:pPr>
              <a:t>12/20/2016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84CD43E9-B3A4-4180-B2AF-FD2C8DE900CB}"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03807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8E14892C-974F-4ED6-9CD6-71702655F94B}"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21EA166-AB28-4883-A7B5-DF20B628E553}"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81326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4BAA3C0C-9D75-46C5-8DF9-862412F03F42}"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979FF82-0605-44E6-9281-5CC6B1596A26}"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024634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210947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01648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7086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12/20/2016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69926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2951396"/>
            <a:ext cx="10561419"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1" y="5281211"/>
            <a:ext cx="10561419" cy="433955"/>
          </a:xfrm>
        </p:spPr>
        <p:txBody>
          <a:bodyPr anchor="t">
            <a:noAutofit/>
          </a:bodyPr>
          <a:lstStyle>
            <a:lvl1pPr marL="0" indent="0" algn="r">
              <a:buNone/>
              <a:defRPr sz="1800">
                <a:solidFill>
                  <a:schemeClr val="tx1"/>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18595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32178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379003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12/20/2016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191820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Tree>
    <p:extLst>
      <p:ext uri="{BB962C8B-B14F-4D97-AF65-F5344CB8AC3E}">
        <p14:creationId xmlns:p14="http://schemas.microsoft.com/office/powerpoint/2010/main" val="3756519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78065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127512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099295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926949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3639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5" y="2222293"/>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22"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554402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6008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34" y="2174875"/>
            <a:ext cx="5189857" cy="576262"/>
          </a:xfrm>
        </p:spPr>
        <p:txBody>
          <a:bodyPr anchor="b">
            <a:noAutofit/>
          </a:bodyPr>
          <a:lstStyle>
            <a:lvl1pPr marL="0" indent="0" algn="ctr">
              <a:buNone/>
              <a:defRPr sz="2000"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4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22" y="2174875"/>
            <a:ext cx="5194583" cy="576262"/>
          </a:xfrm>
        </p:spPr>
        <p:txBody>
          <a:bodyPr anchor="b">
            <a:noAutofit/>
          </a:bodyPr>
          <a:lstStyle>
            <a:lvl1pPr marL="0" indent="0" algn="ctr">
              <a:buNone/>
              <a:defRPr sz="2000"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22" y="275114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9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40" y="44609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2" y="2260745"/>
            <a:ext cx="3547533" cy="3600311"/>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31" y="72753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31" y="2344684"/>
            <a:ext cx="4852988" cy="3516365"/>
          </a:xfrm>
        </p:spPr>
        <p:txBody>
          <a:bodyPr anchor="t">
            <a:normAutofit/>
          </a:bodyPr>
          <a:lstStyle>
            <a:lvl1pPr marL="0" indent="0">
              <a:buNone/>
              <a:defRPr sz="12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7" y="6041372"/>
            <a:ext cx="976879" cy="365125"/>
          </a:xfrm>
        </p:spPr>
        <p:txBody>
          <a:bodyPr/>
          <a:lstStyle/>
          <a:p>
            <a:fld id="{18C79C5D-2A6F-F04D-97DA-BEF2467B64E4}" type="datetimeFigureOut">
              <a:rPr lang="en-US" dirty="0"/>
              <a:pPr/>
              <a:t>12/20/2016</a:t>
            </a:fld>
            <a:endParaRPr lang="en-US" dirty="0"/>
          </a:p>
        </p:txBody>
      </p:sp>
      <p:sp>
        <p:nvSpPr>
          <p:cNvPr id="6" name="Footer Placeholder 5"/>
          <p:cNvSpPr>
            <a:spLocks noGrp="1"/>
          </p:cNvSpPr>
          <p:nvPr>
            <p:ph type="ftr" sz="quarter" idx="11"/>
          </p:nvPr>
        </p:nvSpPr>
        <p:spPr>
          <a:xfrm>
            <a:off x="590396" y="604137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9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6"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4"/>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5" y="604137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5" y="6041372"/>
            <a:ext cx="1343707"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12/20/2016</a:t>
            </a:fld>
            <a:endParaRPr lang="en-US" dirty="0"/>
          </a:p>
        </p:txBody>
      </p:sp>
      <p:sp>
        <p:nvSpPr>
          <p:cNvPr id="6" name="Slide Number Placeholder 5"/>
          <p:cNvSpPr>
            <a:spLocks noGrp="1"/>
          </p:cNvSpPr>
          <p:nvPr>
            <p:ph type="sldNum" sz="quarter" idx="4"/>
          </p:nvPr>
        </p:nvSpPr>
        <p:spPr>
          <a:xfrm>
            <a:off x="10678333" y="591589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167"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4" indent="-342874" algn="l" defTabSz="457167"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895" indent="-285730" algn="l" defTabSz="457167"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914" indent="-228584" algn="l" defTabSz="457167"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080"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247"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820"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791"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760"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731" indent="-228584" algn="l" defTabSz="45716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128"/>
              </a:defRPr>
            </a:lvl1pPr>
          </a:lstStyle>
          <a:p>
            <a:pPr fontAlgn="base">
              <a:spcBef>
                <a:spcPct val="0"/>
              </a:spcBef>
              <a:spcAft>
                <a:spcPct val="0"/>
              </a:spcAft>
              <a:defRPr/>
            </a:pPr>
            <a:fld id="{861E2897-DFDD-49FC-9F5C-A13C07AAB4DE}" type="datetime1">
              <a:rPr lang="en-US" altLang="en-US" smtClean="0"/>
              <a:pPr fontAlgn="base">
                <a:spcBef>
                  <a:spcPct val="0"/>
                </a:spcBef>
                <a:spcAft>
                  <a:spcPct val="0"/>
                </a:spcAft>
                <a:defRPr/>
              </a:pPr>
              <a:t>12/20/2016</a:t>
            </a:fld>
            <a:endParaRPr lang="en-US" alt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74CD14C-CA60-4800-8AA9-C9DEBCEB1BB0}" type="slidenum">
              <a:rPr lang="en-US" altLang="en-US" smtClean="0">
                <a:ea typeface="ＭＳ Ｐゴシック" panose="020B0600070205080204" pitchFamily="34" charset="-128"/>
              </a:rPr>
              <a:pPr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6750446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defTabSz="45718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12/20/2016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7430136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976966"/>
          </a:xfrm>
        </p:spPr>
        <p:txBody>
          <a:bodyPr/>
          <a:lstStyle/>
          <a:p>
            <a:r>
              <a:rPr lang="en-US" sz="4400" b="1" dirty="0">
                <a:latin typeface="Arial Narrow" panose="020B0606020202030204" pitchFamily="34" charset="0"/>
              </a:rPr>
              <a:t>Unconscious Bias in HR Systems </a:t>
            </a:r>
            <a:r>
              <a:rPr lang="en-US" dirty="0"/>
              <a:t/>
            </a:r>
            <a:br>
              <a:rPr lang="en-US" dirty="0"/>
            </a:br>
            <a:endParaRPr lang="en-US" dirty="0"/>
          </a:p>
        </p:txBody>
      </p:sp>
      <p:sp>
        <p:nvSpPr>
          <p:cNvPr id="3" name="Subtitle 2"/>
          <p:cNvSpPr>
            <a:spLocks noGrp="1"/>
          </p:cNvSpPr>
          <p:nvPr>
            <p:ph type="subTitle" idx="1"/>
          </p:nvPr>
        </p:nvSpPr>
        <p:spPr>
          <a:xfrm>
            <a:off x="1507067" y="4050833"/>
            <a:ext cx="7766936" cy="1791167"/>
          </a:xfrm>
        </p:spPr>
        <p:txBody>
          <a:bodyPr>
            <a:normAutofit lnSpcReduction="10000"/>
          </a:bodyPr>
          <a:lstStyle/>
          <a:p>
            <a:r>
              <a:rPr lang="en-US" b="1" i="1" dirty="0"/>
              <a:t>Zoë </a:t>
            </a:r>
            <a:r>
              <a:rPr lang="en-US" b="1" i="1" dirty="0" smtClean="0"/>
              <a:t>Polk, Policy Analyst from the SF Human Rights Commission</a:t>
            </a:r>
          </a:p>
          <a:p>
            <a:r>
              <a:rPr lang="en-US" b="1" i="1" dirty="0" smtClean="0"/>
              <a:t>Michelle </a:t>
            </a:r>
            <a:r>
              <a:rPr lang="en-US" b="1" i="1" dirty="0" smtClean="0"/>
              <a:t>Natividad Rodriguez, </a:t>
            </a:r>
            <a:r>
              <a:rPr lang="en-US" b="1" i="1" dirty="0" smtClean="0"/>
              <a:t>Senior Staff Attorney from the </a:t>
            </a:r>
          </a:p>
          <a:p>
            <a:r>
              <a:rPr lang="en-US" b="1" i="1" dirty="0" smtClean="0"/>
              <a:t>National Employment Law Project</a:t>
            </a:r>
          </a:p>
          <a:p>
            <a:pPr algn="l"/>
            <a:r>
              <a:rPr lang="en-US" sz="1600" i="1" dirty="0" smtClean="0">
                <a:solidFill>
                  <a:srgbClr val="0070C0"/>
                </a:solidFill>
              </a:rPr>
              <a:t>HR Network webinar hosted by CompassPoint </a:t>
            </a:r>
          </a:p>
          <a:p>
            <a:pPr algn="l"/>
            <a:r>
              <a:rPr lang="en-US" sz="1600" i="1" dirty="0" smtClean="0">
                <a:solidFill>
                  <a:srgbClr val="0070C0"/>
                </a:solidFill>
              </a:rPr>
              <a:t>December 14, 2016</a:t>
            </a:r>
            <a:r>
              <a:rPr lang="en-US" sz="1600"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33647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Limited Law, How Do You Prove Discrimination?</a:t>
            </a:r>
            <a:endParaRPr lang="en-US" dirty="0"/>
          </a:p>
        </p:txBody>
      </p:sp>
      <p:sp>
        <p:nvSpPr>
          <p:cNvPr id="5" name="Text Placeholder 4"/>
          <p:cNvSpPr>
            <a:spLocks noGrp="1"/>
          </p:cNvSpPr>
          <p:nvPr>
            <p:ph type="body" sz="quarter" idx="16"/>
          </p:nvPr>
        </p:nvSpPr>
        <p:spPr>
          <a:xfrm>
            <a:off x="6156009" y="838209"/>
            <a:ext cx="5665887" cy="5595257"/>
          </a:xfrm>
        </p:spPr>
        <p:txBody>
          <a:bodyPr>
            <a:normAutofit fontScale="77500" lnSpcReduction="20000"/>
          </a:bodyPr>
          <a:lstStyle/>
          <a:p>
            <a:pPr lvl="3"/>
            <a:r>
              <a:rPr lang="en-US" sz="2000" b="1" dirty="0"/>
              <a:t>Disparate treatment </a:t>
            </a:r>
            <a:r>
              <a:rPr lang="en-US" sz="2000" dirty="0"/>
              <a:t>Overt differential treatment, including statements, actions. It still occurs but not as common since1964.</a:t>
            </a:r>
          </a:p>
          <a:p>
            <a:pPr lvl="4"/>
            <a:r>
              <a:rPr lang="en-US" sz="2000" dirty="0"/>
              <a:t>Example: A supervisor advising a female employee that she should smile more to be promoted.</a:t>
            </a:r>
          </a:p>
          <a:p>
            <a:pPr lvl="3"/>
            <a:r>
              <a:rPr lang="en-US" sz="2000" b="1" dirty="0"/>
              <a:t>Harassment</a:t>
            </a:r>
          </a:p>
          <a:p>
            <a:pPr lvl="4"/>
            <a:r>
              <a:rPr lang="en-US" sz="2000" dirty="0"/>
              <a:t>Unwelcome conduct based on protected category.</a:t>
            </a:r>
          </a:p>
          <a:p>
            <a:pPr lvl="4"/>
            <a:r>
              <a:rPr lang="en-US" sz="2000" dirty="0"/>
              <a:t>Example: An office culture that permits culturally offensive jokes</a:t>
            </a:r>
            <a:endParaRPr lang="en-US" sz="2000" b="1" dirty="0"/>
          </a:p>
          <a:p>
            <a:pPr lvl="3"/>
            <a:r>
              <a:rPr lang="en-US" sz="2000" b="1" dirty="0"/>
              <a:t>Disparate impact </a:t>
            </a:r>
            <a:r>
              <a:rPr lang="en-US" sz="2000" dirty="0"/>
              <a:t> a neutral policy or practice that has discriminatory effect. </a:t>
            </a:r>
          </a:p>
          <a:p>
            <a:pPr lvl="4"/>
            <a:r>
              <a:rPr lang="en-US" sz="2000" dirty="0"/>
              <a:t>This theory is how EEOC got to prohibiting discrimination against persons with arrest and conviction records</a:t>
            </a:r>
          </a:p>
          <a:p>
            <a:pPr lvl="4"/>
            <a:r>
              <a:rPr lang="en-US" sz="2000" dirty="0"/>
              <a:t>Example: A policy requiring Spanish language for entry level staff but not executive management. </a:t>
            </a:r>
          </a:p>
          <a:p>
            <a:pPr lvl="4"/>
            <a:endParaRPr lang="en-US" sz="2000" dirty="0"/>
          </a:p>
          <a:p>
            <a:endParaRPr lang="en-US" dirty="0"/>
          </a:p>
        </p:txBody>
      </p:sp>
    </p:spTree>
    <p:extLst>
      <p:ext uri="{BB962C8B-B14F-4D97-AF65-F5344CB8AC3E}">
        <p14:creationId xmlns:p14="http://schemas.microsoft.com/office/powerpoint/2010/main" val="196382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Racism</a:t>
            </a:r>
            <a:endParaRPr lang="en-US" dirty="0"/>
          </a:p>
        </p:txBody>
      </p:sp>
      <p:sp>
        <p:nvSpPr>
          <p:cNvPr id="5" name="Text Placeholder 4"/>
          <p:cNvSpPr>
            <a:spLocks noGrp="1"/>
          </p:cNvSpPr>
          <p:nvPr>
            <p:ph type="body" sz="quarter" idx="16"/>
          </p:nvPr>
        </p:nvSpPr>
        <p:spPr>
          <a:xfrm>
            <a:off x="6156009" y="838209"/>
            <a:ext cx="5665887" cy="5595257"/>
          </a:xfrm>
        </p:spPr>
        <p:txBody>
          <a:bodyPr>
            <a:normAutofit/>
          </a:bodyPr>
          <a:lstStyle/>
          <a:p>
            <a:pPr marL="285730" indent="-285730">
              <a:buFont typeface="Arial" panose="020B0604020202020204" pitchFamily="34" charset="0"/>
              <a:buChar char="•"/>
            </a:pPr>
            <a:r>
              <a:rPr lang="en-US" dirty="0"/>
              <a:t>Policies and practices within and across institutions that intentionally or not, produce outcomes that chronically favor or put a racial group at a disadvantage.</a:t>
            </a:r>
          </a:p>
          <a:p>
            <a:pPr marL="1028624" lvl="1">
              <a:buFont typeface="Arial" panose="020B0604020202020204" pitchFamily="34" charset="0"/>
              <a:buChar char="•"/>
            </a:pPr>
            <a:r>
              <a:rPr lang="en-US" b="1" dirty="0"/>
              <a:t>Example: </a:t>
            </a:r>
            <a:r>
              <a:rPr lang="en-US" dirty="0"/>
              <a:t>In response to ban the box </a:t>
            </a:r>
            <a:r>
              <a:rPr lang="en-US" dirty="0" smtClean="0"/>
              <a:t>law/</a:t>
            </a:r>
            <a:r>
              <a:rPr lang="en-US" dirty="0"/>
              <a:t>restrictions on reviewing criminal background checks, employers refuse to interview persons with </a:t>
            </a:r>
            <a:r>
              <a:rPr lang="en-US" dirty="0" smtClean="0"/>
              <a:t>African American or Latino sounding names</a:t>
            </a:r>
          </a:p>
          <a:p>
            <a:pPr marL="1028624" lvl="1">
              <a:buFont typeface="Arial" panose="020B0604020202020204" pitchFamily="34" charset="0"/>
              <a:buChar char="•"/>
            </a:pPr>
            <a:r>
              <a:rPr lang="en-US" b="1" dirty="0" smtClean="0"/>
              <a:t>Example: </a:t>
            </a:r>
            <a:r>
              <a:rPr lang="en-US" dirty="0" smtClean="0"/>
              <a:t>A hiring committee that declines to make an offer to a finalist because of “unexplained gaps” in their resume.</a:t>
            </a:r>
          </a:p>
          <a:p>
            <a:pPr marL="1028624" lvl="1">
              <a:buFont typeface="Arial" panose="020B0604020202020204" pitchFamily="34" charset="0"/>
              <a:buChar char="•"/>
            </a:pPr>
            <a:r>
              <a:rPr lang="en-US" b="1" dirty="0" smtClean="0"/>
              <a:t>Example:</a:t>
            </a:r>
            <a:r>
              <a:rPr lang="en-US" dirty="0" smtClean="0"/>
              <a:t> A company that uses a background check company that provides employers with a red light or green light about an applicant, but does not provide specific information on the background check report.</a:t>
            </a:r>
            <a:endParaRPr lang="en-US" dirty="0"/>
          </a:p>
          <a:p>
            <a:pPr lvl="4"/>
            <a:endParaRPr lang="en-US" sz="2000" dirty="0"/>
          </a:p>
          <a:p>
            <a:endParaRPr lang="en-US" dirty="0"/>
          </a:p>
        </p:txBody>
      </p:sp>
    </p:spTree>
    <p:extLst>
      <p:ext uri="{BB962C8B-B14F-4D97-AF65-F5344CB8AC3E}">
        <p14:creationId xmlns:p14="http://schemas.microsoft.com/office/powerpoint/2010/main" val="362947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Racis</a:t>
            </a:r>
            <a:r>
              <a:rPr lang="en-US" dirty="0"/>
              <a:t>m</a:t>
            </a:r>
          </a:p>
        </p:txBody>
      </p:sp>
      <p:sp>
        <p:nvSpPr>
          <p:cNvPr id="3" name="Text Placeholder 2"/>
          <p:cNvSpPr>
            <a:spLocks noGrp="1"/>
          </p:cNvSpPr>
          <p:nvPr>
            <p:ph type="body" sz="quarter" idx="16"/>
          </p:nvPr>
        </p:nvSpPr>
        <p:spPr>
          <a:xfrm>
            <a:off x="6308403" y="1110350"/>
            <a:ext cx="4880300" cy="4767943"/>
          </a:xfrm>
        </p:spPr>
        <p:txBody>
          <a:bodyPr>
            <a:normAutofit/>
          </a:bodyPr>
          <a:lstStyle/>
          <a:p>
            <a:pPr lvl="1"/>
            <a:r>
              <a:rPr lang="en-US" sz="1800" dirty="0"/>
              <a:t>A condition in which bias manifests across institutions and society</a:t>
            </a:r>
            <a:r>
              <a:rPr lang="en-US" sz="1800" dirty="0" smtClean="0"/>
              <a:t>.</a:t>
            </a:r>
            <a:endParaRPr lang="en-US" sz="1800" dirty="0"/>
          </a:p>
          <a:p>
            <a:pPr lvl="2"/>
            <a:r>
              <a:rPr lang="en-US" sz="1800" b="1" dirty="0"/>
              <a:t>Example: </a:t>
            </a:r>
            <a:r>
              <a:rPr lang="en-US" sz="1800" dirty="0"/>
              <a:t>State laws regulating marijuana dispensary ownership that prohibit persons with conviction records from going into legalized marijuana business</a:t>
            </a:r>
          </a:p>
          <a:p>
            <a:pPr lvl="2"/>
            <a:r>
              <a:rPr lang="en-US" sz="1800" b="1" dirty="0"/>
              <a:t>Example: </a:t>
            </a:r>
            <a:r>
              <a:rPr lang="en-US" sz="1800" dirty="0"/>
              <a:t>Multiple law enforcement agencies have a practice of not hiring persons with criminal background, despite data evincing over criminalization/racial profiling of Black and Brown communities</a:t>
            </a:r>
          </a:p>
          <a:p>
            <a:pPr marL="914332" lvl="2" indent="0">
              <a:buNone/>
            </a:pPr>
            <a:endParaRPr lang="en-US" sz="1600" dirty="0"/>
          </a:p>
          <a:p>
            <a:pPr lvl="2"/>
            <a:endParaRPr lang="en-US" sz="1600" dirty="0"/>
          </a:p>
          <a:p>
            <a:pPr lvl="1" indent="0">
              <a:buNone/>
            </a:pPr>
            <a:endParaRPr lang="en-US" dirty="0"/>
          </a:p>
          <a:p>
            <a:pPr marL="285730" indent="-285730">
              <a:buFont typeface="Arial" panose="020B0604020202020204" pitchFamily="34" charset="0"/>
              <a:buChar char="•"/>
            </a:pPr>
            <a:endParaRPr lang="en-US" dirty="0"/>
          </a:p>
        </p:txBody>
      </p:sp>
    </p:spTree>
    <p:extLst>
      <p:ext uri="{BB962C8B-B14F-4D97-AF65-F5344CB8AC3E}">
        <p14:creationId xmlns:p14="http://schemas.microsoft.com/office/powerpoint/2010/main" val="2047611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 Aways and Next Steps</a:t>
            </a:r>
            <a:endParaRPr lang="en-US" dirty="0"/>
          </a:p>
        </p:txBody>
      </p:sp>
      <p:sp>
        <p:nvSpPr>
          <p:cNvPr id="3" name="TextBox 2"/>
          <p:cNvSpPr txBox="1"/>
          <p:nvPr/>
        </p:nvSpPr>
        <p:spPr>
          <a:xfrm>
            <a:off x="1284516" y="2438403"/>
            <a:ext cx="9503229" cy="3108544"/>
          </a:xfrm>
          <a:prstGeom prst="rect">
            <a:avLst/>
          </a:prstGeom>
          <a:noFill/>
        </p:spPr>
        <p:txBody>
          <a:bodyPr wrap="square" rtlCol="0">
            <a:spAutoFit/>
          </a:bodyPr>
          <a:lstStyle/>
          <a:p>
            <a:pPr marL="285730" indent="-285730">
              <a:buFont typeface="Arial" panose="020B0604020202020204" pitchFamily="34" charset="0"/>
              <a:buChar char="•"/>
            </a:pPr>
            <a:r>
              <a:rPr lang="en-US" sz="2800" b="1" dirty="0"/>
              <a:t>Develop solutions based on experiences and priorities of impacted people</a:t>
            </a:r>
          </a:p>
          <a:p>
            <a:pPr marL="285730" indent="-285730">
              <a:buFont typeface="Arial" panose="020B0604020202020204" pitchFamily="34" charset="0"/>
              <a:buChar char="•"/>
            </a:pPr>
            <a:endParaRPr lang="en-US" sz="2800" b="1" dirty="0"/>
          </a:p>
          <a:p>
            <a:pPr marL="285730" indent="-285730">
              <a:buFont typeface="Arial" panose="020B0604020202020204" pitchFamily="34" charset="0"/>
              <a:buChar char="•"/>
            </a:pPr>
            <a:r>
              <a:rPr lang="en-US" sz="2800" b="1" dirty="0"/>
              <a:t>Prioritize leadership development </a:t>
            </a:r>
            <a:r>
              <a:rPr lang="en-US" sz="2800" b="1" dirty="0" smtClean="0"/>
              <a:t>pathways</a:t>
            </a:r>
          </a:p>
          <a:p>
            <a:pPr marL="285730" indent="-285730">
              <a:buFont typeface="Arial" panose="020B0604020202020204" pitchFamily="34" charset="0"/>
              <a:buChar char="•"/>
            </a:pPr>
            <a:endParaRPr lang="en-US" sz="2800" b="1" dirty="0" smtClean="0"/>
          </a:p>
          <a:p>
            <a:pPr marL="285730" indent="-285730">
              <a:buFont typeface="Arial" panose="020B0604020202020204" pitchFamily="34" charset="0"/>
              <a:buChar char="•"/>
            </a:pPr>
            <a:r>
              <a:rPr lang="en-US" sz="2800" b="1" dirty="0" smtClean="0"/>
              <a:t>Interrupt interpersonal/ implicit bias in the context of addressing structural and institutional racism</a:t>
            </a:r>
            <a:endParaRPr lang="en-US" sz="2800" b="1" dirty="0"/>
          </a:p>
        </p:txBody>
      </p:sp>
    </p:spTree>
    <p:extLst>
      <p:ext uri="{BB962C8B-B14F-4D97-AF65-F5344CB8AC3E}">
        <p14:creationId xmlns:p14="http://schemas.microsoft.com/office/powerpoint/2010/main" val="120675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RallyOnCapitalHi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5638800"/>
            <a:ext cx="12192000" cy="1219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latin typeface="Calibri"/>
              <a:ea typeface="ＭＳ Ｐゴシック" panose="020B0600070205080204" pitchFamily="34" charset="-128"/>
            </a:endParaRPr>
          </a:p>
        </p:txBody>
      </p:sp>
      <p:pic>
        <p:nvPicPr>
          <p:cNvPr id="3078" name="Picture 4" descr="NELP_Logo_RGBRed+Bla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2895600" y="4343400"/>
            <a:ext cx="6400800" cy="1295400"/>
          </a:xfrm>
        </p:spPr>
        <p:txBody>
          <a:bodyPr/>
          <a:lstStyle/>
          <a:p>
            <a:pPr eaLnBrk="1" hangingPunct="1"/>
            <a:r>
              <a:rPr lang="en-US" altLang="en-US" sz="2000" b="1" dirty="0">
                <a:solidFill>
                  <a:schemeClr val="bg1"/>
                </a:solidFill>
                <a:ea typeface="ＭＳ Ｐゴシック" panose="020B0600070205080204" pitchFamily="34" charset="-128"/>
              </a:rPr>
              <a:t>December 14, 2016</a:t>
            </a:r>
          </a:p>
        </p:txBody>
      </p:sp>
      <p:sp>
        <p:nvSpPr>
          <p:cNvPr id="13" name="TextBox 5"/>
          <p:cNvSpPr txBox="1">
            <a:spLocks noChangeArrowheads="1"/>
          </p:cNvSpPr>
          <p:nvPr/>
        </p:nvSpPr>
        <p:spPr bwMode="auto">
          <a:xfrm>
            <a:off x="8372476" y="5638801"/>
            <a:ext cx="2295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b="1" dirty="0">
                <a:solidFill>
                  <a:prstClr val="black"/>
                </a:solidFill>
              </a:rPr>
              <a:t>Michelle Natividad Rodriguez</a:t>
            </a:r>
          </a:p>
          <a:p>
            <a:pPr eaLnBrk="1" fontAlgn="base" hangingPunct="1">
              <a:spcBef>
                <a:spcPct val="0"/>
              </a:spcBef>
              <a:spcAft>
                <a:spcPct val="0"/>
              </a:spcAft>
              <a:buNone/>
            </a:pPr>
            <a:r>
              <a:rPr lang="en-US" altLang="en-US" sz="1200" dirty="0">
                <a:solidFill>
                  <a:prstClr val="black"/>
                </a:solidFill>
              </a:rPr>
              <a:t>Senior Staff Attorney</a:t>
            </a:r>
          </a:p>
          <a:p>
            <a:pPr eaLnBrk="1" fontAlgn="base" hangingPunct="1">
              <a:spcBef>
                <a:spcPct val="0"/>
              </a:spcBef>
              <a:spcAft>
                <a:spcPct val="0"/>
              </a:spcAft>
              <a:buNone/>
            </a:pPr>
            <a:r>
              <a:rPr lang="en-US" altLang="en-US" sz="1200" i="1" dirty="0">
                <a:solidFill>
                  <a:prstClr val="black"/>
                </a:solidFill>
              </a:rPr>
              <a:t>mrodriguez@nelp.org</a:t>
            </a:r>
          </a:p>
          <a:p>
            <a:pPr eaLnBrk="1" fontAlgn="base" hangingPunct="1">
              <a:spcBef>
                <a:spcPct val="0"/>
              </a:spcBef>
              <a:spcAft>
                <a:spcPct val="0"/>
              </a:spcAft>
              <a:buNone/>
            </a:pPr>
            <a:r>
              <a:rPr lang="en-US" altLang="en-US" sz="1200" i="1" dirty="0">
                <a:solidFill>
                  <a:prstClr val="black"/>
                </a:solidFill>
              </a:rPr>
              <a:t>@michnrodriguez</a:t>
            </a:r>
          </a:p>
        </p:txBody>
      </p:sp>
      <p:sp>
        <p:nvSpPr>
          <p:cNvPr id="14" name="Title 1"/>
          <p:cNvSpPr txBox="1">
            <a:spLocks/>
          </p:cNvSpPr>
          <p:nvPr/>
        </p:nvSpPr>
        <p:spPr bwMode="auto">
          <a:xfrm>
            <a:off x="2209800" y="1006476"/>
            <a:ext cx="77724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fontAlgn="auto" hangingPunct="1">
              <a:spcAft>
                <a:spcPts val="0"/>
              </a:spcAft>
              <a:defRPr/>
            </a:pPr>
            <a:r>
              <a:rPr lang="en-US" sz="6000" b="1" dirty="0">
                <a:solidFill>
                  <a:prstClr val="white"/>
                </a:solidFill>
                <a:latin typeface="Cambria"/>
                <a:cs typeface="Cambria"/>
              </a:rPr>
              <a:t>Advancing Vision of Equity</a:t>
            </a:r>
            <a:r>
              <a:rPr lang="en-US" b="1" dirty="0">
                <a:solidFill>
                  <a:prstClr val="white"/>
                </a:solidFill>
                <a:latin typeface="Cambria"/>
                <a:cs typeface="Cambria"/>
              </a:rPr>
              <a:t/>
            </a:r>
            <a:br>
              <a:rPr lang="en-US" b="1" dirty="0">
                <a:solidFill>
                  <a:prstClr val="white"/>
                </a:solidFill>
                <a:latin typeface="Cambria"/>
                <a:cs typeface="Cambria"/>
              </a:rPr>
            </a:br>
            <a:r>
              <a:rPr lang="en-US" sz="3000" b="1" i="1" dirty="0">
                <a:solidFill>
                  <a:prstClr val="white"/>
                </a:solidFill>
                <a:latin typeface="Cambria"/>
                <a:cs typeface="Cambria"/>
              </a:rPr>
              <a:t>Policies and Practices in the Workplace</a:t>
            </a:r>
          </a:p>
        </p:txBody>
      </p:sp>
    </p:spTree>
    <p:extLst>
      <p:ext uri="{BB962C8B-B14F-4D97-AF65-F5344CB8AC3E}">
        <p14:creationId xmlns:p14="http://schemas.microsoft.com/office/powerpoint/2010/main" val="3037434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0" y="0"/>
            <a:ext cx="12192000" cy="5638800"/>
          </a:xfrm>
          <a:prstGeom prst="rect">
            <a:avLst/>
          </a:prstGeom>
          <a:solidFill>
            <a:srgbClr val="83786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pic>
        <p:nvPicPr>
          <p:cNvPr id="2051"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209800" y="598324"/>
            <a:ext cx="7772400" cy="41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25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fontAlgn="auto" hangingPunct="1">
              <a:spcAft>
                <a:spcPts val="0"/>
              </a:spcAft>
              <a:defRPr/>
            </a:pPr>
            <a:r>
              <a:rPr lang="en-US" sz="6000" b="1" dirty="0">
                <a:solidFill>
                  <a:prstClr val="white"/>
                </a:solidFill>
                <a:latin typeface="Cambria"/>
                <a:cs typeface="Cambria"/>
              </a:rPr>
              <a:t>National Employment Law Project</a:t>
            </a:r>
            <a:endParaRPr lang="en-US" b="1" dirty="0">
              <a:solidFill>
                <a:prstClr val="white"/>
              </a:solidFill>
              <a:latin typeface="Cambria"/>
              <a:cs typeface="Cambria"/>
            </a:endParaRPr>
          </a:p>
          <a:p>
            <a:pPr algn="l" eaLnBrk="1" fontAlgn="auto" hangingPunct="1">
              <a:spcAft>
                <a:spcPts val="0"/>
              </a:spcAft>
              <a:defRPr/>
            </a:pPr>
            <a:endParaRPr lang="en-US" sz="3000" b="1" i="1" dirty="0">
              <a:solidFill>
                <a:prstClr val="white"/>
              </a:solidFill>
              <a:latin typeface="Cambria"/>
              <a:cs typeface="Cambria"/>
            </a:endParaRPr>
          </a:p>
          <a:p>
            <a:pPr algn="l" eaLnBrk="1" fontAlgn="auto" hangingPunct="1">
              <a:spcAft>
                <a:spcPts val="0"/>
              </a:spcAft>
              <a:defRPr/>
            </a:pPr>
            <a:r>
              <a:rPr lang="en-US" sz="3000" b="1" i="1" dirty="0">
                <a:solidFill>
                  <a:prstClr val="white"/>
                </a:solidFill>
                <a:latin typeface="Cambria"/>
                <a:cs typeface="Cambria"/>
              </a:rPr>
              <a:t>“The campaign leading up to [the] election also reflected how division and despair can be channeled into hatred and intolerance, targeting immigrants, women, people with disabilities and others as the reason so many have fallen behind—and in so doing, can give voice and vindication to our worst instincts as a people and a nation.  This is profoundly wrong, and something we should not and cannot tolerate."</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15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203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Goal and Steps</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To develop policies and practices that promote equity:</a:t>
            </a:r>
            <a:br>
              <a:rPr lang="en-US" altLang="en-US" sz="2400" b="1" dirty="0">
                <a:solidFill>
                  <a:prstClr val="black"/>
                </a:solidFill>
              </a:rPr>
            </a:br>
            <a:r>
              <a:rPr lang="en-US" altLang="en-US" sz="2400" dirty="0">
                <a:solidFill>
                  <a:prstClr val="black"/>
                </a:solidFill>
              </a:rPr>
              <a:t>You are the HR experts and can be change agents for implementing policies and practices. </a:t>
            </a:r>
          </a:p>
          <a:p>
            <a:pPr marL="0" indent="0" defTabSz="914377" fontAlgn="base">
              <a:spcBef>
                <a:spcPct val="0"/>
              </a:spcBef>
              <a:spcAft>
                <a:spcPct val="0"/>
              </a:spcAft>
              <a:buClr>
                <a:prstClr val="black"/>
              </a:buClr>
              <a:buSzPct val="65000"/>
              <a:buNone/>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Step one: </a:t>
            </a:r>
            <a:br>
              <a:rPr lang="en-US" altLang="en-US" sz="2400" b="1" dirty="0">
                <a:solidFill>
                  <a:prstClr val="black"/>
                </a:solidFill>
              </a:rPr>
            </a:br>
            <a:r>
              <a:rPr lang="en-US" altLang="en-US" sz="2400" dirty="0">
                <a:solidFill>
                  <a:prstClr val="black"/>
                </a:solidFill>
              </a:rPr>
              <a:t>Introduce ideas based on research on fair-chance employment.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Next step: </a:t>
            </a:r>
            <a:br>
              <a:rPr lang="en-US" altLang="en-US" sz="2400" b="1" dirty="0">
                <a:solidFill>
                  <a:prstClr val="black"/>
                </a:solidFill>
              </a:rPr>
            </a:br>
            <a:r>
              <a:rPr lang="en-US" altLang="en-US" sz="2400" dirty="0">
                <a:solidFill>
                  <a:prstClr val="black"/>
                </a:solidFill>
              </a:rPr>
              <a:t>Get your feedback and refine policies and practices.</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NB</a:t>
            </a:r>
            <a:r>
              <a:rPr lang="en-US" altLang="en-US" sz="2400" dirty="0">
                <a:solidFill>
                  <a:prstClr val="black"/>
                </a:solidFill>
              </a:rPr>
              <a:t>: Only one element of creating lasting change.</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marL="0" indent="0" defTabSz="914377" fontAlgn="base">
              <a:spcBef>
                <a:spcPct val="0"/>
              </a:spcBef>
              <a:spcAft>
                <a:spcPct val="0"/>
              </a:spcAft>
              <a:buClr>
                <a:prstClr val="black"/>
              </a:buClr>
              <a:buSzPct val="65000"/>
              <a:buNone/>
            </a:pPr>
            <a:endParaRPr lang="en-US" altLang="en-US" sz="2400" dirty="0">
              <a:solidFill>
                <a:prstClr val="black"/>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16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53801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0" y="0"/>
            <a:ext cx="12191999" cy="5638800"/>
          </a:xfrm>
          <a:prstGeom prst="rect">
            <a:avLst/>
          </a:prstGeom>
          <a:solidFill>
            <a:srgbClr val="83786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pic>
        <p:nvPicPr>
          <p:cNvPr id="2051"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209800" y="598324"/>
            <a:ext cx="7772400" cy="41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fontAlgn="auto" hangingPunct="1">
              <a:spcAft>
                <a:spcPts val="0"/>
              </a:spcAft>
              <a:defRPr/>
            </a:pPr>
            <a:r>
              <a:rPr lang="en-US" sz="6000" b="1" dirty="0">
                <a:solidFill>
                  <a:prstClr val="white"/>
                </a:solidFill>
                <a:latin typeface="Cambria"/>
                <a:cs typeface="Cambria"/>
              </a:rPr>
              <a:t>Poll Question:  </a:t>
            </a:r>
          </a:p>
          <a:p>
            <a:pPr eaLnBrk="1" fontAlgn="auto" hangingPunct="1">
              <a:spcAft>
                <a:spcPts val="0"/>
              </a:spcAft>
              <a:defRPr/>
            </a:pPr>
            <a:endParaRPr lang="en-US" sz="4100" b="1" dirty="0">
              <a:solidFill>
                <a:prstClr val="white"/>
              </a:solidFill>
              <a:latin typeface="Cambria"/>
              <a:cs typeface="Cambria"/>
            </a:endParaRPr>
          </a:p>
          <a:p>
            <a:pPr algn="l" eaLnBrk="1" fontAlgn="auto" hangingPunct="1">
              <a:spcAft>
                <a:spcPts val="0"/>
              </a:spcAft>
              <a:defRPr/>
            </a:pPr>
            <a:r>
              <a:rPr lang="en-US" sz="4100" b="1" dirty="0">
                <a:solidFill>
                  <a:prstClr val="white"/>
                </a:solidFill>
                <a:latin typeface="Cambria"/>
                <a:cs typeface="Cambria"/>
              </a:rPr>
              <a:t>Do you think there’s racial and gender equity in your organization? </a:t>
            </a:r>
            <a:endParaRPr lang="en-US" sz="2900" b="1" dirty="0">
              <a:solidFill>
                <a:prstClr val="white"/>
              </a:solidFill>
              <a:latin typeface="Cambria"/>
              <a:cs typeface="Cambria"/>
            </a:endParaRPr>
          </a:p>
          <a:p>
            <a:pPr algn="l" eaLnBrk="1" fontAlgn="auto" hangingPunct="1">
              <a:spcAft>
                <a:spcPts val="0"/>
              </a:spcAft>
              <a:defRPr/>
            </a:pPr>
            <a:endParaRPr lang="en-US" sz="3000" b="1" i="1" dirty="0">
              <a:solidFill>
                <a:prstClr val="white"/>
              </a:solidFill>
              <a:latin typeface="Cambria"/>
              <a:cs typeface="Cambria"/>
            </a:endParaRP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17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8937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Could you answer the poll question?</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It’s not about intent. Do we understand the racial and gender outcomes? What are the demographics? Turnover? Hiring? Promotion?</a:t>
            </a:r>
            <a:br>
              <a:rPr lang="en-US" altLang="en-US" sz="2400" b="1" dirty="0">
                <a:solidFill>
                  <a:prstClr val="black"/>
                </a:solidFill>
              </a:rPr>
            </a:b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Distribution of power in job positions: </a:t>
            </a:r>
            <a:br>
              <a:rPr lang="en-US" altLang="en-US" sz="2400" b="1" dirty="0">
                <a:solidFill>
                  <a:prstClr val="black"/>
                </a:solidFill>
              </a:rPr>
            </a:br>
            <a:r>
              <a:rPr lang="en-US" altLang="en-US" sz="2400" dirty="0">
                <a:solidFill>
                  <a:prstClr val="black"/>
                </a:solidFill>
              </a:rPr>
              <a:t>Who is in leadership? Who is on the board? Who makes decisions and has authority? Controls resources?</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Comparing salaries and benefits: </a:t>
            </a:r>
            <a:br>
              <a:rPr lang="en-US" altLang="en-US" sz="2400" b="1" dirty="0">
                <a:solidFill>
                  <a:prstClr val="black"/>
                </a:solidFill>
              </a:rPr>
            </a:br>
            <a:r>
              <a:rPr lang="en-US" altLang="en-US" sz="2400" dirty="0">
                <a:solidFill>
                  <a:prstClr val="black"/>
                </a:solidFill>
              </a:rPr>
              <a:t>What do Black staff earn? Latinx? Asian? By gender? How do they compare?  E.g., college educated Black women and Latinas earn 70% of similarly educated white men.</a:t>
            </a:r>
            <a:r>
              <a:rPr lang="en-US" altLang="en-US" sz="2400" baseline="30000" dirty="0">
                <a:solidFill>
                  <a:prstClr val="black"/>
                </a:solidFill>
              </a:rPr>
              <a:t>1</a:t>
            </a:r>
            <a:endParaRPr lang="en-US" altLang="en-US" sz="2400" dirty="0">
              <a:solidFill>
                <a:prstClr val="black"/>
              </a:solidFill>
            </a:endParaRPr>
          </a:p>
        </p:txBody>
      </p:sp>
      <p:sp>
        <p:nvSpPr>
          <p:cNvPr id="8197"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Pew Research Center, “Racial, gender wage gaps persist in U.S. despite some progress” (July 1, 2016). </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18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53849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12700"/>
            <a:ext cx="12192000" cy="6858000"/>
          </a:xfrm>
          <a:prstGeom prst="rect">
            <a:avLst/>
          </a:prstGeom>
          <a:solidFill>
            <a:srgbClr val="36749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6" name="Rectangle 5"/>
          <p:cNvSpPr>
            <a:spLocks noChangeArrowheads="1"/>
          </p:cNvSpPr>
          <p:nvPr/>
        </p:nvSpPr>
        <p:spPr bwMode="auto">
          <a:xfrm>
            <a:off x="0" y="5638800"/>
            <a:ext cx="12192000" cy="1219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latin typeface="Calibri"/>
              <a:ea typeface="ＭＳ Ｐゴシック" panose="020B0600070205080204" pitchFamily="34" charset="-128"/>
            </a:endParaRPr>
          </a:p>
        </p:txBody>
      </p:sp>
      <p:sp>
        <p:nvSpPr>
          <p:cNvPr id="2" name="Title 1"/>
          <p:cNvSpPr>
            <a:spLocks noGrp="1"/>
          </p:cNvSpPr>
          <p:nvPr>
            <p:ph type="ctrTitle"/>
          </p:nvPr>
        </p:nvSpPr>
        <p:spPr>
          <a:xfrm>
            <a:off x="2209800" y="1006476"/>
            <a:ext cx="7772400" cy="3336925"/>
          </a:xfrm>
        </p:spPr>
        <p:txBody>
          <a:bodyPr rtlCol="0">
            <a:normAutofit/>
          </a:bodyPr>
          <a:lstStyle/>
          <a:p>
            <a:pPr eaLnBrk="1" fontAlgn="auto" hangingPunct="1">
              <a:spcAft>
                <a:spcPts val="0"/>
              </a:spcAft>
              <a:defRPr/>
            </a:pPr>
            <a:r>
              <a:rPr lang="en-US" sz="3600" b="1" dirty="0">
                <a:solidFill>
                  <a:schemeClr val="bg1"/>
                </a:solidFill>
                <a:latin typeface="Cambria"/>
                <a:cs typeface="Cambria"/>
              </a:rPr>
              <a:t>Implicit Bias Research</a:t>
            </a:r>
            <a:endParaRPr lang="en-US" sz="3600" b="1" dirty="0">
              <a:solidFill>
                <a:schemeClr val="bg1"/>
              </a:solidFill>
              <a:latin typeface="Cambria"/>
              <a:ea typeface="+mj-ea"/>
              <a:cs typeface="Cambria"/>
            </a:endParaRPr>
          </a:p>
        </p:txBody>
      </p:sp>
      <p:pic>
        <p:nvPicPr>
          <p:cNvPr id="12293" name="Picture 4" descr="NELP_Logo_RGBRed+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19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2310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Boxed In: Limitations and Strategies for Addressing Discrimination in Hiring</a:t>
            </a:r>
            <a:endParaRPr lang="en-US" dirty="0"/>
          </a:p>
        </p:txBody>
      </p:sp>
      <p:sp>
        <p:nvSpPr>
          <p:cNvPr id="3" name="Subtitle 2"/>
          <p:cNvSpPr>
            <a:spLocks noGrp="1"/>
          </p:cNvSpPr>
          <p:nvPr>
            <p:ph type="subTitle" idx="1"/>
          </p:nvPr>
        </p:nvSpPr>
        <p:spPr>
          <a:xfrm>
            <a:off x="810001" y="5280847"/>
            <a:ext cx="10572000" cy="1446524"/>
          </a:xfrm>
        </p:spPr>
        <p:txBody>
          <a:bodyPr>
            <a:normAutofit/>
          </a:bodyPr>
          <a:lstStyle/>
          <a:p>
            <a:endParaRPr lang="en-US" dirty="0" smtClean="0"/>
          </a:p>
          <a:p>
            <a:r>
              <a:rPr lang="en-US" sz="2400" b="1" dirty="0" smtClean="0"/>
              <a:t>Presented by Zoë Melissa Polk of the San Francisco Human Rights Commission</a:t>
            </a:r>
          </a:p>
        </p:txBody>
      </p:sp>
    </p:spTree>
    <p:extLst>
      <p:ext uri="{BB962C8B-B14F-4D97-AF65-F5344CB8AC3E}">
        <p14:creationId xmlns:p14="http://schemas.microsoft.com/office/powerpoint/2010/main" val="4454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Implicit Bias Research</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Male and white performance is overestimated and associated with competence and ability: </a:t>
            </a:r>
            <a:br>
              <a:rPr lang="en-US" altLang="en-US" sz="2400" b="1" dirty="0">
                <a:solidFill>
                  <a:prstClr val="black"/>
                </a:solidFill>
              </a:rPr>
            </a:br>
            <a:r>
              <a:rPr lang="en-US" altLang="en-US" sz="2000" dirty="0">
                <a:solidFill>
                  <a:prstClr val="black"/>
                </a:solidFill>
              </a:rPr>
              <a:t>79% of resumes with man’s names were worthy of hire vs. 49% of women’s names.</a:t>
            </a:r>
            <a:r>
              <a:rPr lang="en-US" altLang="en-US" sz="2000" baseline="30000" dirty="0">
                <a:solidFill>
                  <a:prstClr val="black"/>
                </a:solidFill>
              </a:rPr>
              <a:t>1</a:t>
            </a:r>
            <a:r>
              <a:rPr lang="en-US" altLang="en-US" sz="2000" dirty="0">
                <a:solidFill>
                  <a:prstClr val="black"/>
                </a:solidFill>
              </a:rPr>
              <a:t> White-sounding names equals 8 yrs of experience.</a:t>
            </a:r>
            <a:r>
              <a:rPr lang="en-US" altLang="en-US" sz="2000" baseline="30000" dirty="0">
                <a:solidFill>
                  <a:prstClr val="black"/>
                </a:solidFill>
              </a:rPr>
              <a:t> 2</a:t>
            </a:r>
            <a:r>
              <a:rPr lang="en-US" altLang="en-US" sz="2000" dirty="0">
                <a:solidFill>
                  <a:prstClr val="black"/>
                </a:solidFill>
              </a:rPr>
              <a:t> Women’s odds in orchestras increased by 50% in blind auditions.</a:t>
            </a:r>
            <a:r>
              <a:rPr lang="en-US" altLang="en-US" sz="2000" baseline="30000" dirty="0">
                <a:solidFill>
                  <a:prstClr val="black"/>
                </a:solidFill>
              </a:rPr>
              <a:t>3</a:t>
            </a:r>
            <a:r>
              <a:rPr lang="en-US" altLang="en-US" sz="2000" dirty="0">
                <a:solidFill>
                  <a:prstClr val="black"/>
                </a:solidFill>
              </a:rPr>
              <a:t>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People of color are held to more rigorous standards: </a:t>
            </a:r>
            <a:br>
              <a:rPr lang="en-US" altLang="en-US" sz="2400" b="1" dirty="0">
                <a:solidFill>
                  <a:prstClr val="black"/>
                </a:solidFill>
              </a:rPr>
            </a:br>
            <a:r>
              <a:rPr lang="en-US" altLang="en-US" sz="2000" dirty="0">
                <a:solidFill>
                  <a:prstClr val="black"/>
                </a:solidFill>
              </a:rPr>
              <a:t>Law partners graded Black attorneys lower. White attorneys had “potential.”</a:t>
            </a:r>
            <a:r>
              <a:rPr lang="en-US" altLang="en-US" sz="2000" baseline="30000" dirty="0">
                <a:solidFill>
                  <a:prstClr val="black"/>
                </a:solidFill>
              </a:rPr>
              <a:t>4</a:t>
            </a:r>
            <a:r>
              <a:rPr lang="en-US" altLang="en-US" sz="2000" dirty="0">
                <a:solidFill>
                  <a:prstClr val="black"/>
                </a:solidFill>
              </a:rPr>
              <a:t>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Impacts: </a:t>
            </a:r>
            <a:r>
              <a:rPr lang="en-US" altLang="en-US" sz="2400" dirty="0">
                <a:solidFill>
                  <a:prstClr val="black"/>
                </a:solidFill>
              </a:rPr>
              <a:t>People of color and women are not given same opportunities, are held to higher standards, and have to prove more.</a:t>
            </a:r>
          </a:p>
        </p:txBody>
      </p:sp>
      <p:sp>
        <p:nvSpPr>
          <p:cNvPr id="8197"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Steinpreis, Anders, &amp; Ritzke (1999). 2. Goldin &amp; Rouse (2000) 3. Bertrand &amp; Mullainathan (2004). 4. Reeves (2014).  Information derived from Facebook, Managing Bias materials. </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91931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12700"/>
            <a:ext cx="12192000" cy="6858000"/>
          </a:xfrm>
          <a:prstGeom prst="rect">
            <a:avLst/>
          </a:prstGeom>
          <a:solidFill>
            <a:srgbClr val="36749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6" name="Rectangle 5"/>
          <p:cNvSpPr>
            <a:spLocks noChangeArrowheads="1"/>
          </p:cNvSpPr>
          <p:nvPr/>
        </p:nvSpPr>
        <p:spPr bwMode="auto">
          <a:xfrm>
            <a:off x="0" y="5638800"/>
            <a:ext cx="12192000" cy="1219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latin typeface="Calibri"/>
              <a:ea typeface="ＭＳ Ｐゴシック" panose="020B0600070205080204" pitchFamily="34" charset="-128"/>
            </a:endParaRPr>
          </a:p>
        </p:txBody>
      </p:sp>
      <p:sp>
        <p:nvSpPr>
          <p:cNvPr id="2" name="Title 1"/>
          <p:cNvSpPr>
            <a:spLocks noGrp="1"/>
          </p:cNvSpPr>
          <p:nvPr>
            <p:ph type="ctrTitle"/>
          </p:nvPr>
        </p:nvSpPr>
        <p:spPr>
          <a:xfrm>
            <a:off x="2209800" y="1006476"/>
            <a:ext cx="7772400" cy="3336925"/>
          </a:xfrm>
        </p:spPr>
        <p:txBody>
          <a:bodyPr rtlCol="0">
            <a:normAutofit/>
          </a:bodyPr>
          <a:lstStyle/>
          <a:p>
            <a:pPr eaLnBrk="1" fontAlgn="auto" hangingPunct="1">
              <a:spcAft>
                <a:spcPts val="0"/>
              </a:spcAft>
              <a:defRPr/>
            </a:pPr>
            <a:r>
              <a:rPr lang="en-US" sz="3600" b="1" dirty="0">
                <a:solidFill>
                  <a:schemeClr val="bg1"/>
                </a:solidFill>
                <a:latin typeface="Cambria"/>
                <a:cs typeface="Cambria"/>
              </a:rPr>
              <a:t>Structuring Policy and Practice to Minimize Biases in Hiring</a:t>
            </a:r>
            <a:endParaRPr lang="en-US" sz="3600" b="1" dirty="0">
              <a:solidFill>
                <a:schemeClr val="bg1"/>
              </a:solidFill>
              <a:latin typeface="Cambria"/>
              <a:ea typeface="+mj-ea"/>
              <a:cs typeface="Cambria"/>
            </a:endParaRPr>
          </a:p>
        </p:txBody>
      </p:sp>
      <p:pic>
        <p:nvPicPr>
          <p:cNvPr id="12293" name="Picture 4" descr="NELP_Logo_RGBRed+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69865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Policy and Practice (Recruitment)</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Establish objective criteria for recruitment: </a:t>
            </a:r>
            <a:br>
              <a:rPr lang="en-US" altLang="en-US" sz="2400" b="1" dirty="0">
                <a:solidFill>
                  <a:prstClr val="black"/>
                </a:solidFill>
              </a:rPr>
            </a:br>
            <a:r>
              <a:rPr lang="en-US" altLang="en-US" sz="2000" dirty="0">
                <a:solidFill>
                  <a:prstClr val="black"/>
                </a:solidFill>
              </a:rPr>
              <a:t>Without defining merit prior to evaluating, merit for the job fits the mold of applicant preferred. In study, men who committed to hiring criteria before evaluating police chief candidates didn’t show bias against women candidates.</a:t>
            </a:r>
            <a:r>
              <a:rPr lang="en-US" altLang="en-US" sz="2000" baseline="30000" dirty="0">
                <a:solidFill>
                  <a:prstClr val="black"/>
                </a:solidFill>
              </a:rPr>
              <a:t>1</a:t>
            </a:r>
            <a:endParaRPr lang="en-US" altLang="en-US" sz="2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Base criteria on experience, not just credentials: </a:t>
            </a:r>
            <a:br>
              <a:rPr lang="en-US" altLang="en-US" sz="2400" b="1" dirty="0">
                <a:solidFill>
                  <a:prstClr val="black"/>
                </a:solidFill>
              </a:rPr>
            </a:br>
            <a:r>
              <a:rPr lang="en-US" altLang="en-US" sz="2000" dirty="0">
                <a:solidFill>
                  <a:prstClr val="black"/>
                </a:solidFill>
              </a:rPr>
              <a:t>Emphasis of credentials over experience may have disparate impact.</a:t>
            </a:r>
            <a:r>
              <a:rPr lang="en-US" altLang="en-US" sz="2000" baseline="30000" dirty="0">
                <a:solidFill>
                  <a:prstClr val="black"/>
                </a:solidFill>
              </a:rPr>
              <a:t>2</a:t>
            </a:r>
            <a:endParaRPr lang="en-US" altLang="en-US" sz="2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Use inclusive language: </a:t>
            </a:r>
            <a:br>
              <a:rPr lang="en-US" altLang="en-US" sz="2400" b="1" dirty="0">
                <a:solidFill>
                  <a:prstClr val="black"/>
                </a:solidFill>
              </a:rPr>
            </a:br>
            <a:r>
              <a:rPr lang="en-US" altLang="en-US" sz="2000" dirty="0">
                <a:solidFill>
                  <a:prstClr val="black"/>
                </a:solidFill>
              </a:rPr>
              <a:t>Language of job announcements influences applicant pool.</a:t>
            </a:r>
            <a:r>
              <a:rPr lang="en-US" altLang="en-US" sz="2000" baseline="30000" dirty="0">
                <a:solidFill>
                  <a:prstClr val="black"/>
                </a:solidFill>
              </a:rPr>
              <a:t>3</a:t>
            </a:r>
            <a:endParaRPr lang="en-US" altLang="en-US" sz="2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Race and gender blind review of resumes if possible. </a:t>
            </a:r>
            <a:br>
              <a:rPr lang="en-US" altLang="en-US" sz="2400" b="1" dirty="0">
                <a:solidFill>
                  <a:prstClr val="black"/>
                </a:solidFill>
              </a:rPr>
            </a:br>
            <a:r>
              <a:rPr lang="en-US" altLang="en-US" sz="2000" dirty="0">
                <a:solidFill>
                  <a:prstClr val="black"/>
                </a:solidFill>
              </a:rPr>
              <a:t>See resume studies and orchestra example.</a:t>
            </a:r>
            <a:r>
              <a:rPr lang="en-US" altLang="en-US" sz="2000" baseline="30000" dirty="0">
                <a:solidFill>
                  <a:prstClr val="black"/>
                </a:solidFill>
              </a:rPr>
              <a:t>4</a:t>
            </a:r>
            <a:endParaRPr lang="en-US" altLang="en-US" sz="2000" dirty="0">
              <a:solidFill>
                <a:prstClr val="black"/>
              </a:solidFill>
            </a:endParaRPr>
          </a:p>
        </p:txBody>
      </p:sp>
      <p:sp>
        <p:nvSpPr>
          <p:cNvPr id="8197"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Uhlmann &amp; Cohen (2005). 2. Nelson &amp; Tyrell (2015). 3. Gautcher &amp; Friesen (2011); Taris &amp; Bok (2010). 4. Steinpreis, Anders, &amp; Ritzke (1999); Goldin &amp; Rouse (2000); Bertrand &amp; Mullainathan (2004). </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25235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Policy and Practice (Hiring)</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Structured interviews: </a:t>
            </a:r>
            <a:r>
              <a:rPr lang="en-US" altLang="en-US" sz="2400" dirty="0">
                <a:solidFill>
                  <a:prstClr val="black"/>
                </a:solidFill>
              </a:rPr>
              <a:t>train interviewers, consistent questions</a:t>
            </a:r>
            <a:r>
              <a:rPr lang="en-US" altLang="en-US" sz="2400" b="1" dirty="0">
                <a:solidFill>
                  <a:prstClr val="black"/>
                </a:solidFill>
              </a:rPr>
              <a:t> </a:t>
            </a:r>
            <a:br>
              <a:rPr lang="en-US" altLang="en-US" sz="2400" b="1" dirty="0">
                <a:solidFill>
                  <a:prstClr val="black"/>
                </a:solidFill>
              </a:rPr>
            </a:br>
            <a:endParaRPr lang="en-US" altLang="en-US" sz="2400" b="1" dirty="0">
              <a:solidFill>
                <a:prstClr val="black"/>
              </a:solidFill>
            </a:endParaRPr>
          </a:p>
          <a:p>
            <a:pPr marL="227008" indent="0" defTabSz="914377" fontAlgn="base">
              <a:spcBef>
                <a:spcPct val="0"/>
              </a:spcBef>
              <a:spcAft>
                <a:spcPct val="0"/>
              </a:spcAft>
              <a:buClr>
                <a:prstClr val="black"/>
              </a:buClr>
              <a:buSzPct val="65000"/>
              <a:buNone/>
            </a:pPr>
            <a:r>
              <a:rPr lang="en-US" altLang="en-US" sz="2000" dirty="0">
                <a:solidFill>
                  <a:prstClr val="black"/>
                </a:solidFill>
              </a:rPr>
              <a:t>Training can reduce cognitive errors (e.g., exaggerating competence, similarity bias).</a:t>
            </a:r>
            <a:r>
              <a:rPr lang="en-US" altLang="en-US" sz="2000" baseline="30000" dirty="0">
                <a:solidFill>
                  <a:prstClr val="black"/>
                </a:solidFill>
              </a:rPr>
              <a:t>1 </a:t>
            </a:r>
            <a:r>
              <a:rPr lang="en-US" altLang="en-US" sz="2000" dirty="0">
                <a:solidFill>
                  <a:prstClr val="black"/>
                </a:solidFill>
              </a:rPr>
              <a:t>Highly structured interviews (e.g., pre-determined questions focused on job-related traits) reduced racial group differences compared to low-structured interviews.</a:t>
            </a:r>
            <a:r>
              <a:rPr lang="en-US" altLang="en-US" sz="2000" baseline="30000" dirty="0">
                <a:solidFill>
                  <a:prstClr val="black"/>
                </a:solidFill>
              </a:rPr>
              <a:t>2</a:t>
            </a:r>
            <a:endParaRPr lang="en-US" altLang="en-US" sz="2000" dirty="0">
              <a:solidFill>
                <a:prstClr val="black"/>
              </a:solidFill>
            </a:endParaRPr>
          </a:p>
          <a:p>
            <a:pPr marL="0" indent="0" defTabSz="914377" fontAlgn="base">
              <a:spcBef>
                <a:spcPct val="0"/>
              </a:spcBef>
              <a:spcAft>
                <a:spcPct val="0"/>
              </a:spcAft>
              <a:buClr>
                <a:prstClr val="black"/>
              </a:buClr>
              <a:buSzPct val="65000"/>
              <a:buNone/>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Consistent rating during interview with a diverse panel, not just rating overall impression: </a:t>
            </a:r>
          </a:p>
          <a:p>
            <a:pPr marL="227008" indent="0" defTabSz="914377" fontAlgn="base">
              <a:spcBef>
                <a:spcPct val="0"/>
              </a:spcBef>
              <a:spcAft>
                <a:spcPct val="0"/>
              </a:spcAft>
              <a:buClr>
                <a:prstClr val="black"/>
              </a:buClr>
              <a:buSzPct val="65000"/>
              <a:buNone/>
            </a:pPr>
            <a:r>
              <a:rPr lang="en-US" altLang="en-US" sz="2000" dirty="0">
                <a:solidFill>
                  <a:prstClr val="black"/>
                </a:solidFill>
              </a:rPr>
              <a:t>Rating scales reduced ambiguity. Rating individual responses increased accuracy of judgment, especially with note taking of interviewers. Multiple, diverse reviewers decreases individual bias. Articulate rationale. </a:t>
            </a:r>
            <a:r>
              <a:rPr lang="en-US" altLang="en-US" sz="2000" baseline="30000" dirty="0">
                <a:solidFill>
                  <a:prstClr val="black"/>
                </a:solidFill>
              </a:rPr>
              <a:t>3</a:t>
            </a:r>
          </a:p>
          <a:p>
            <a:pPr marL="0" indent="0" defTabSz="914377" fontAlgn="base">
              <a:spcBef>
                <a:spcPct val="0"/>
              </a:spcBef>
              <a:spcAft>
                <a:spcPct val="0"/>
              </a:spcAft>
              <a:buClr>
                <a:prstClr val="black"/>
              </a:buClr>
              <a:buSzPct val="65000"/>
              <a:buNone/>
            </a:pPr>
            <a:endParaRPr lang="en-US" altLang="en-US" sz="2400" baseline="30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marL="0" indent="0" defTabSz="914377" fontAlgn="base">
              <a:spcBef>
                <a:spcPct val="0"/>
              </a:spcBef>
              <a:spcAft>
                <a:spcPct val="0"/>
              </a:spcAft>
              <a:buClr>
                <a:prstClr val="black"/>
              </a:buClr>
              <a:buSzPct val="65000"/>
              <a:buNone/>
            </a:pPr>
            <a:endParaRPr lang="en-US" altLang="en-US" sz="2400" dirty="0">
              <a:solidFill>
                <a:prstClr val="black"/>
              </a:solidFill>
            </a:endParaRPr>
          </a:p>
        </p:txBody>
      </p:sp>
      <p:sp>
        <p:nvSpPr>
          <p:cNvPr id="8197"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Bragger (2002). 2. Fay &amp; Latham (1982); Purkist (2006). 3. Campion (1997).</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23</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02852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12700"/>
            <a:ext cx="12192000" cy="6858000"/>
          </a:xfrm>
          <a:prstGeom prst="rect">
            <a:avLst/>
          </a:prstGeom>
          <a:solidFill>
            <a:srgbClr val="36749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6" name="Rectangle 5"/>
          <p:cNvSpPr>
            <a:spLocks noChangeArrowheads="1"/>
          </p:cNvSpPr>
          <p:nvPr/>
        </p:nvSpPr>
        <p:spPr bwMode="auto">
          <a:xfrm>
            <a:off x="0" y="5638800"/>
            <a:ext cx="12192000" cy="1219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latin typeface="Calibri"/>
              <a:ea typeface="ＭＳ Ｐゴシック" panose="020B0600070205080204" pitchFamily="34" charset="-128"/>
            </a:endParaRPr>
          </a:p>
        </p:txBody>
      </p:sp>
      <p:sp>
        <p:nvSpPr>
          <p:cNvPr id="2" name="Title 1"/>
          <p:cNvSpPr>
            <a:spLocks noGrp="1"/>
          </p:cNvSpPr>
          <p:nvPr>
            <p:ph type="ctrTitle"/>
          </p:nvPr>
        </p:nvSpPr>
        <p:spPr>
          <a:xfrm>
            <a:off x="2209800" y="1006476"/>
            <a:ext cx="7772400" cy="3336925"/>
          </a:xfrm>
        </p:spPr>
        <p:txBody>
          <a:bodyPr rtlCol="0">
            <a:normAutofit/>
          </a:bodyPr>
          <a:lstStyle/>
          <a:p>
            <a:pPr eaLnBrk="1" fontAlgn="auto" hangingPunct="1">
              <a:spcAft>
                <a:spcPts val="0"/>
              </a:spcAft>
              <a:defRPr/>
            </a:pPr>
            <a:r>
              <a:rPr lang="en-US" sz="3600" b="1" dirty="0">
                <a:solidFill>
                  <a:schemeClr val="bg1"/>
                </a:solidFill>
                <a:latin typeface="Cambria"/>
                <a:cs typeface="Cambria"/>
              </a:rPr>
              <a:t>Structuring Policy and Practice to Minimize Biases On the Job</a:t>
            </a:r>
            <a:endParaRPr lang="en-US" sz="3600" b="1" dirty="0">
              <a:solidFill>
                <a:schemeClr val="bg1"/>
              </a:solidFill>
              <a:latin typeface="Cambria"/>
              <a:ea typeface="+mj-ea"/>
              <a:cs typeface="Cambria"/>
            </a:endParaRPr>
          </a:p>
        </p:txBody>
      </p:sp>
      <p:pic>
        <p:nvPicPr>
          <p:cNvPr id="12293" name="Picture 4" descr="NELP_Logo_RGBRed+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24</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40355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0" y="0"/>
            <a:ext cx="12192000" cy="5638800"/>
          </a:xfrm>
          <a:prstGeom prst="rect">
            <a:avLst/>
          </a:prstGeom>
          <a:solidFill>
            <a:srgbClr val="83786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pic>
        <p:nvPicPr>
          <p:cNvPr id="2051"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209800" y="598324"/>
            <a:ext cx="7772400" cy="41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fontAlgn="auto" hangingPunct="1">
              <a:spcAft>
                <a:spcPts val="0"/>
              </a:spcAft>
              <a:defRPr/>
            </a:pPr>
            <a:r>
              <a:rPr lang="en-US" sz="6000" b="1" dirty="0">
                <a:solidFill>
                  <a:prstClr val="white"/>
                </a:solidFill>
                <a:latin typeface="Cambria"/>
                <a:cs typeface="Cambria"/>
              </a:rPr>
              <a:t>Poll Question: </a:t>
            </a:r>
          </a:p>
          <a:p>
            <a:pPr eaLnBrk="1" fontAlgn="auto" hangingPunct="1">
              <a:spcAft>
                <a:spcPts val="0"/>
              </a:spcAft>
              <a:defRPr/>
            </a:pPr>
            <a:r>
              <a:rPr lang="en-US" sz="3300" b="1" dirty="0">
                <a:solidFill>
                  <a:prstClr val="white"/>
                </a:solidFill>
                <a:latin typeface="Cambria"/>
                <a:cs typeface="Cambria"/>
              </a:rPr>
              <a:t>Does this occur in your organization?</a:t>
            </a:r>
            <a:endParaRPr lang="en-US" sz="3000" b="1" i="1" dirty="0">
              <a:solidFill>
                <a:prstClr val="white"/>
              </a:solidFill>
              <a:latin typeface="Cambria"/>
              <a:cs typeface="Cambria"/>
            </a:endParaRPr>
          </a:p>
          <a:p>
            <a:pPr eaLnBrk="1" fontAlgn="auto" hangingPunct="1">
              <a:spcAft>
                <a:spcPts val="0"/>
              </a:spcAft>
              <a:defRPr/>
            </a:pPr>
            <a:endParaRPr lang="en-US" sz="3000" b="1" i="1" dirty="0">
              <a:solidFill>
                <a:prstClr val="white"/>
              </a:solidFill>
              <a:latin typeface="Cambria"/>
              <a:cs typeface="Cambria"/>
            </a:endParaRPr>
          </a:p>
          <a:p>
            <a:pPr marL="457189" indent="-457189" algn="l" eaLnBrk="1" fontAlgn="auto" hangingPunct="1">
              <a:spcAft>
                <a:spcPts val="1200"/>
              </a:spcAft>
              <a:buFont typeface="Arial" panose="020B0604020202020204" pitchFamily="34" charset="0"/>
              <a:buChar char="•"/>
              <a:defRPr/>
            </a:pPr>
            <a:r>
              <a:rPr lang="en-US" sz="3000" b="1" i="1" dirty="0">
                <a:solidFill>
                  <a:prstClr val="white"/>
                </a:solidFill>
                <a:latin typeface="Cambria"/>
                <a:cs typeface="Cambria"/>
              </a:rPr>
              <a:t>People of color and/or women are interrupted when they are speaking more frequently.</a:t>
            </a:r>
          </a:p>
          <a:p>
            <a:pPr marL="457189" indent="-457189" algn="l" eaLnBrk="1" fontAlgn="auto" hangingPunct="1">
              <a:spcAft>
                <a:spcPts val="1200"/>
              </a:spcAft>
              <a:buFont typeface="Arial" panose="020B0604020202020204" pitchFamily="34" charset="0"/>
              <a:buChar char="•"/>
              <a:defRPr/>
            </a:pPr>
            <a:endParaRPr lang="en-US" sz="3000" b="1" i="1" dirty="0">
              <a:solidFill>
                <a:prstClr val="white"/>
              </a:solidFill>
              <a:latin typeface="Cambria"/>
              <a:cs typeface="Cambria"/>
            </a:endParaRPr>
          </a:p>
          <a:p>
            <a:pPr marL="457189" indent="-457189" algn="l" eaLnBrk="1" fontAlgn="auto" hangingPunct="1">
              <a:spcAft>
                <a:spcPts val="1200"/>
              </a:spcAft>
              <a:buFont typeface="Arial" panose="020B0604020202020204" pitchFamily="34" charset="0"/>
              <a:buChar char="•"/>
              <a:defRPr/>
            </a:pPr>
            <a:r>
              <a:rPr lang="en-US" sz="3000" b="1" i="1" dirty="0">
                <a:solidFill>
                  <a:prstClr val="white"/>
                </a:solidFill>
                <a:latin typeface="Cambria"/>
                <a:cs typeface="Cambria"/>
              </a:rPr>
              <a:t>People of color and/or women do not have ideas or success attributed to them as frequently.</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88696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Bias On the Job</a:t>
            </a:r>
            <a:endParaRPr lang="en-US" altLang="en-US" sz="2400" b="1" dirty="0">
              <a:solidFill>
                <a:srgbClr val="83786F"/>
              </a:solidFill>
              <a:latin typeface="Cambria" panose="02040503050406030204" pitchFamily="18" charset="0"/>
            </a:endParaRPr>
          </a:p>
        </p:txBody>
      </p:sp>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Less credit given, perceived smaller contributions to success, blame for failures: </a:t>
            </a:r>
            <a:br>
              <a:rPr lang="en-US" altLang="en-US" sz="2400" b="1" dirty="0">
                <a:solidFill>
                  <a:prstClr val="black"/>
                </a:solidFill>
              </a:rPr>
            </a:br>
            <a:r>
              <a:rPr lang="en-US" altLang="en-US" sz="2000" dirty="0">
                <a:solidFill>
                  <a:prstClr val="black"/>
                </a:solidFill>
              </a:rPr>
              <a:t>When men and women work together, women given less credit, viewed as making smaller contribution and blamed more for failures.</a:t>
            </a:r>
            <a:r>
              <a:rPr lang="en-US" altLang="en-US" sz="2000" baseline="30000" dirty="0">
                <a:solidFill>
                  <a:prstClr val="black"/>
                </a:solidFill>
              </a:rPr>
              <a:t>1</a:t>
            </a:r>
            <a:endParaRPr lang="en-US" altLang="en-US" sz="2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Impact: </a:t>
            </a:r>
            <a:br>
              <a:rPr lang="en-US" altLang="en-US" sz="2400" b="1" dirty="0">
                <a:solidFill>
                  <a:prstClr val="black"/>
                </a:solidFill>
              </a:rPr>
            </a:br>
            <a:r>
              <a:rPr lang="en-US" altLang="en-US" sz="2400" dirty="0">
                <a:solidFill>
                  <a:prstClr val="black"/>
                </a:solidFill>
              </a:rPr>
              <a:t>Success in men attributed to their skills, while success in women attributed to help from others, getting lucky and working hard. Therefore, women are less likely to influence.</a:t>
            </a:r>
            <a:endParaRPr lang="en-US" altLang="en-US" sz="2400" baseline="30000" dirty="0">
              <a:solidFill>
                <a:prstClr val="black"/>
              </a:solidFill>
            </a:endParaRPr>
          </a:p>
          <a:p>
            <a:pPr marL="0" indent="0" defTabSz="914377" fontAlgn="base">
              <a:spcBef>
                <a:spcPct val="0"/>
              </a:spcBef>
              <a:spcAft>
                <a:spcPct val="0"/>
              </a:spcAft>
              <a:buClr>
                <a:prstClr val="black"/>
              </a:buClr>
              <a:buSzPct val="65000"/>
              <a:buNone/>
            </a:pPr>
            <a:endParaRPr lang="en-US" altLang="en-US" sz="2400" baseline="30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Policy and practice: </a:t>
            </a:r>
            <a:br>
              <a:rPr lang="en-US" altLang="en-US" sz="2400" b="1" dirty="0">
                <a:solidFill>
                  <a:prstClr val="black"/>
                </a:solidFill>
              </a:rPr>
            </a:br>
            <a:r>
              <a:rPr lang="en-US" altLang="en-US" sz="2400" dirty="0">
                <a:solidFill>
                  <a:prstClr val="black"/>
                </a:solidFill>
              </a:rPr>
              <a:t>Set ground rules for noting contributions and attributing success; and interrupt the interrupters.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marL="0" indent="0" defTabSz="914377" fontAlgn="base">
              <a:spcBef>
                <a:spcPct val="0"/>
              </a:spcBef>
              <a:spcAft>
                <a:spcPct val="0"/>
              </a:spcAft>
              <a:buClr>
                <a:prstClr val="black"/>
              </a:buClr>
              <a:buSzPct val="65000"/>
              <a:buNone/>
            </a:pPr>
            <a:endParaRPr lang="en-US" altLang="en-US" sz="2400" dirty="0">
              <a:solidFill>
                <a:prstClr val="black"/>
              </a:solidFill>
            </a:endParaRPr>
          </a:p>
        </p:txBody>
      </p:sp>
      <p:sp>
        <p:nvSpPr>
          <p:cNvPr id="8197"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Heilman &amp; Hayes (2005); information derived from Facebook, Managing Bias materials. </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2195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12700"/>
            <a:ext cx="12192000" cy="6858000"/>
          </a:xfrm>
          <a:prstGeom prst="rect">
            <a:avLst/>
          </a:prstGeom>
          <a:solidFill>
            <a:srgbClr val="36749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6" name="Rectangle 5"/>
          <p:cNvSpPr>
            <a:spLocks noChangeArrowheads="1"/>
          </p:cNvSpPr>
          <p:nvPr/>
        </p:nvSpPr>
        <p:spPr bwMode="auto">
          <a:xfrm>
            <a:off x="0" y="5638800"/>
            <a:ext cx="12192000" cy="1219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latin typeface="Calibri"/>
              <a:ea typeface="ＭＳ Ｐゴシック" panose="020B0600070205080204" pitchFamily="34" charset="-128"/>
            </a:endParaRPr>
          </a:p>
        </p:txBody>
      </p:sp>
      <p:sp>
        <p:nvSpPr>
          <p:cNvPr id="2" name="Title 1"/>
          <p:cNvSpPr>
            <a:spLocks noGrp="1"/>
          </p:cNvSpPr>
          <p:nvPr>
            <p:ph type="ctrTitle"/>
          </p:nvPr>
        </p:nvSpPr>
        <p:spPr>
          <a:xfrm>
            <a:off x="2209800" y="1006476"/>
            <a:ext cx="7772400" cy="3336925"/>
          </a:xfrm>
        </p:spPr>
        <p:txBody>
          <a:bodyPr rtlCol="0">
            <a:normAutofit/>
          </a:bodyPr>
          <a:lstStyle/>
          <a:p>
            <a:pPr eaLnBrk="1" fontAlgn="auto" hangingPunct="1">
              <a:spcAft>
                <a:spcPts val="0"/>
              </a:spcAft>
              <a:defRPr/>
            </a:pPr>
            <a:r>
              <a:rPr lang="en-US" sz="3600" b="1" dirty="0">
                <a:solidFill>
                  <a:schemeClr val="bg1"/>
                </a:solidFill>
                <a:latin typeface="Cambria"/>
                <a:cs typeface="Cambria"/>
              </a:rPr>
              <a:t>Brainstorming Next Steps</a:t>
            </a:r>
            <a:endParaRPr lang="en-US" sz="3600" b="1" dirty="0">
              <a:solidFill>
                <a:schemeClr val="bg1"/>
              </a:solidFill>
              <a:latin typeface="Cambria"/>
              <a:ea typeface="+mj-ea"/>
              <a:cs typeface="Cambria"/>
            </a:endParaRPr>
          </a:p>
        </p:txBody>
      </p:sp>
      <p:pic>
        <p:nvPicPr>
          <p:cNvPr id="12293" name="Picture 4" descr="NELP_Logo_RGBRed+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0"/>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61735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Monitor demographics and equity. Track organizational patterns.</a:t>
            </a:r>
            <a:br>
              <a:rPr lang="en-US" altLang="en-US" sz="2400" b="1" dirty="0">
                <a:solidFill>
                  <a:prstClr val="black"/>
                </a:solidFill>
              </a:rPr>
            </a:br>
            <a:r>
              <a:rPr lang="en-US" altLang="en-US" sz="2000" dirty="0">
                <a:solidFill>
                  <a:prstClr val="black"/>
                </a:solidFill>
              </a:rPr>
              <a:t>Who’s on staff? Who is hired or promoted? Who leads, has agency, decision-making authority?</a:t>
            </a:r>
            <a:r>
              <a:rPr lang="en-US" altLang="en-US" sz="2000" baseline="30000" dirty="0">
                <a:solidFill>
                  <a:prstClr val="black"/>
                </a:solidFill>
              </a:rPr>
              <a:t>1</a:t>
            </a:r>
            <a:r>
              <a:rPr lang="en-US" altLang="en-US" sz="2000" dirty="0">
                <a:solidFill>
                  <a:prstClr val="black"/>
                </a:solidFill>
              </a:rPr>
              <a:t> </a:t>
            </a:r>
          </a:p>
          <a:p>
            <a:pPr marL="0" indent="0" defTabSz="914377" fontAlgn="base">
              <a:spcBef>
                <a:spcPct val="0"/>
              </a:spcBef>
              <a:spcAft>
                <a:spcPct val="0"/>
              </a:spcAft>
              <a:buClr>
                <a:prstClr val="black"/>
              </a:buClr>
              <a:buSzPct val="65000"/>
              <a:buNone/>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Support staff in raising concerns collectively and promote open, productive communication.</a:t>
            </a:r>
            <a:br>
              <a:rPr lang="en-US" altLang="en-US" sz="2400" b="1" dirty="0">
                <a:solidFill>
                  <a:prstClr val="black"/>
                </a:solidFill>
              </a:rPr>
            </a:br>
            <a:r>
              <a:rPr lang="en-US" altLang="en-US" sz="2000" dirty="0">
                <a:solidFill>
                  <a:prstClr val="black"/>
                </a:solidFill>
              </a:rPr>
              <a:t>Promote a safe space and support opportunities to organize; e.g., unions, race caucuses, meeting spaces and time. Invest in building dialogue skills and providing feedback.</a:t>
            </a:r>
            <a:r>
              <a:rPr lang="en-US" altLang="en-US" sz="2000" baseline="30000" dirty="0">
                <a:solidFill>
                  <a:prstClr val="black"/>
                </a:solidFill>
              </a:rPr>
              <a:t> 1</a:t>
            </a:r>
            <a:r>
              <a:rPr lang="en-US" altLang="en-US" sz="2000" dirty="0">
                <a:solidFill>
                  <a:prstClr val="black"/>
                </a:solidFill>
              </a:rPr>
              <a:t> </a:t>
            </a:r>
          </a:p>
          <a:p>
            <a:pPr marL="0" indent="0" defTabSz="914377" fontAlgn="base">
              <a:spcBef>
                <a:spcPct val="0"/>
              </a:spcBef>
              <a:spcAft>
                <a:spcPct val="0"/>
              </a:spcAft>
              <a:buClr>
                <a:prstClr val="black"/>
              </a:buClr>
              <a:buSzPct val="65000"/>
              <a:buNone/>
            </a:pPr>
            <a:endParaRPr lang="en-US" altLang="en-US" sz="2400" baseline="30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Is there a shared understanding of where the organization is? Is there a vision of prioritizing racial and gender equity?</a:t>
            </a:r>
            <a:br>
              <a:rPr lang="en-US" altLang="en-US" sz="2400" b="1" dirty="0">
                <a:solidFill>
                  <a:prstClr val="black"/>
                </a:solidFill>
              </a:rPr>
            </a:br>
            <a:r>
              <a:rPr lang="en-US" altLang="en-US" sz="2400" dirty="0">
                <a:solidFill>
                  <a:prstClr val="black"/>
                </a:solidFill>
              </a:rPr>
              <a:t> </a:t>
            </a:r>
          </a:p>
          <a:p>
            <a:pPr marL="0" indent="0" defTabSz="914377" fontAlgn="base">
              <a:spcBef>
                <a:spcPct val="0"/>
              </a:spcBef>
              <a:spcAft>
                <a:spcPct val="0"/>
              </a:spcAft>
              <a:buClr>
                <a:prstClr val="black"/>
              </a:buClr>
              <a:buSzPct val="65000"/>
              <a:buNone/>
            </a:pPr>
            <a:endParaRPr lang="en-US" altLang="en-US" sz="2400" dirty="0">
              <a:solidFill>
                <a:prstClr val="black"/>
              </a:solidFill>
            </a:endParaRPr>
          </a:p>
        </p:txBody>
      </p:sp>
      <p:sp>
        <p:nvSpPr>
          <p:cNvPr id="8197" name="TextBox 4"/>
          <p:cNvSpPr txBox="1">
            <a:spLocks noChangeArrowheads="1"/>
          </p:cNvSpPr>
          <p:nvPr/>
        </p:nvSpPr>
        <p:spPr bwMode="auto">
          <a:xfrm>
            <a:off x="4968876" y="5638801"/>
            <a:ext cx="4605971"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1. Berthoud and Greene “The Paradox of Diversity in Social Change Organizations”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28</a:t>
            </a:fld>
            <a:endParaRPr lang="en-US" altLang="en-US" dirty="0">
              <a:ea typeface="ＭＳ Ｐゴシック" panose="020B0600070205080204" pitchFamily="34" charset="-128"/>
            </a:endParaRPr>
          </a:p>
        </p:txBody>
      </p:sp>
      <p:sp>
        <p:nvSpPr>
          <p:cNvPr id="7"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Some first steps…</a:t>
            </a:r>
            <a:endParaRPr lang="en-US" altLang="en-US" sz="2400" b="1" dirty="0">
              <a:solidFill>
                <a:srgbClr val="83786F"/>
              </a:solidFill>
              <a:latin typeface="Cambria" panose="02040503050406030204" pitchFamily="18" charset="0"/>
            </a:endParaRPr>
          </a:p>
        </p:txBody>
      </p:sp>
    </p:spTree>
    <p:extLst>
      <p:ext uri="{BB962C8B-B14F-4D97-AF65-F5344CB8AC3E}">
        <p14:creationId xmlns:p14="http://schemas.microsoft.com/office/powerpoint/2010/main" val="3710850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Consider the suggestions included in this presentation:</a:t>
            </a:r>
            <a:br>
              <a:rPr lang="en-US" altLang="en-US" sz="2400" b="1" dirty="0">
                <a:solidFill>
                  <a:prstClr val="black"/>
                </a:solidFill>
              </a:rPr>
            </a:br>
            <a:r>
              <a:rPr lang="en-US" altLang="en-US" sz="2000" dirty="0">
                <a:solidFill>
                  <a:prstClr val="black"/>
                </a:solidFill>
              </a:rPr>
              <a:t>What resonates?  What seems effective? What would address concerns you have?</a:t>
            </a:r>
          </a:p>
          <a:p>
            <a:pPr marL="0" indent="0" defTabSz="914377" fontAlgn="base">
              <a:spcBef>
                <a:spcPct val="0"/>
              </a:spcBef>
              <a:spcAft>
                <a:spcPct val="0"/>
              </a:spcAft>
              <a:buClr>
                <a:prstClr val="black"/>
              </a:buClr>
              <a:buSzPct val="65000"/>
              <a:buNone/>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Could you imagine adopting these policies and practices?</a:t>
            </a:r>
            <a:br>
              <a:rPr lang="en-US" altLang="en-US" sz="2400" b="1" dirty="0">
                <a:solidFill>
                  <a:prstClr val="black"/>
                </a:solidFill>
              </a:rPr>
            </a:br>
            <a:r>
              <a:rPr lang="en-US" altLang="en-US" sz="2000" dirty="0">
                <a:solidFill>
                  <a:prstClr val="black"/>
                </a:solidFill>
              </a:rPr>
              <a:t>What’s the process for that? Would an agreed upon best practices or policies work?</a:t>
            </a:r>
          </a:p>
          <a:p>
            <a:pPr marL="0" indent="0" defTabSz="914377" fontAlgn="base">
              <a:spcBef>
                <a:spcPct val="0"/>
              </a:spcBef>
              <a:spcAft>
                <a:spcPct val="0"/>
              </a:spcAft>
              <a:buClr>
                <a:prstClr val="black"/>
              </a:buClr>
              <a:buSzPct val="65000"/>
              <a:buNone/>
            </a:pPr>
            <a:endParaRPr lang="en-US" altLang="en-US" sz="2400" baseline="300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Be prepared to workshop…</a:t>
            </a:r>
            <a:br>
              <a:rPr lang="en-US" altLang="en-US" sz="2400" b="1" dirty="0">
                <a:solidFill>
                  <a:prstClr val="black"/>
                </a:solidFill>
              </a:rPr>
            </a:br>
            <a:r>
              <a:rPr lang="en-US" altLang="en-US" sz="2400" dirty="0">
                <a:solidFill>
                  <a:prstClr val="black"/>
                </a:solidFill>
              </a:rPr>
              <a:t> </a:t>
            </a:r>
          </a:p>
          <a:p>
            <a:pPr marL="0" indent="0" defTabSz="914377" fontAlgn="base">
              <a:spcBef>
                <a:spcPct val="0"/>
              </a:spcBef>
              <a:spcAft>
                <a:spcPct val="0"/>
              </a:spcAft>
              <a:buClr>
                <a:prstClr val="black"/>
              </a:buClr>
              <a:buSzPct val="65000"/>
              <a:buNone/>
            </a:pPr>
            <a:endParaRPr lang="en-US" altLang="en-US" sz="2400" dirty="0">
              <a:solidFill>
                <a:prstClr val="black"/>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29</a:t>
            </a:fld>
            <a:endParaRPr lang="en-US" altLang="en-US" dirty="0">
              <a:ea typeface="ＭＳ Ｐゴシック" panose="020B0600070205080204" pitchFamily="34" charset="-128"/>
            </a:endParaRPr>
          </a:p>
        </p:txBody>
      </p:sp>
      <p:sp>
        <p:nvSpPr>
          <p:cNvPr id="7"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What can we do…</a:t>
            </a:r>
            <a:endParaRPr lang="en-US" altLang="en-US" sz="2400" b="1" dirty="0">
              <a:solidFill>
                <a:srgbClr val="83786F"/>
              </a:solidFill>
              <a:latin typeface="Cambria" panose="02040503050406030204" pitchFamily="18" charset="0"/>
            </a:endParaRPr>
          </a:p>
        </p:txBody>
      </p:sp>
    </p:spTree>
    <p:extLst>
      <p:ext uri="{BB962C8B-B14F-4D97-AF65-F5344CB8AC3E}">
        <p14:creationId xmlns:p14="http://schemas.microsoft.com/office/powerpoint/2010/main" val="161966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San Francisco Human Rights Commission</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6173" y="692011"/>
            <a:ext cx="7014263" cy="5523732"/>
          </a:xfrm>
        </p:spPr>
      </p:pic>
      <p:sp>
        <p:nvSpPr>
          <p:cNvPr id="4" name="Text Placeholder 3"/>
          <p:cNvSpPr>
            <a:spLocks noGrp="1"/>
          </p:cNvSpPr>
          <p:nvPr>
            <p:ph type="body" sz="half" idx="2"/>
          </p:nvPr>
        </p:nvSpPr>
        <p:spPr>
          <a:xfrm>
            <a:off x="566057" y="2260739"/>
            <a:ext cx="4054627" cy="4052976"/>
          </a:xfrm>
        </p:spPr>
        <p:txBody>
          <a:bodyPr>
            <a:normAutofit/>
          </a:bodyPr>
          <a:lstStyle/>
          <a:p>
            <a:pPr marL="285730" indent="-285730">
              <a:buFont typeface="Arial" panose="020B0604020202020204" pitchFamily="34" charset="0"/>
              <a:buChar char="•"/>
            </a:pPr>
            <a:r>
              <a:rPr lang="en-US" dirty="0" smtClean="0"/>
              <a:t>Oldest municipal Human Rights organization</a:t>
            </a:r>
          </a:p>
          <a:p>
            <a:pPr marL="285730" indent="-285730">
              <a:buFont typeface="Arial" panose="020B0604020202020204" pitchFamily="34" charset="0"/>
              <a:buChar char="•"/>
            </a:pPr>
            <a:r>
              <a:rPr lang="en-US" dirty="0" smtClean="0"/>
              <a:t>Created in 1964 in response to racial bias in hotel and auto industry hiring practices</a:t>
            </a:r>
          </a:p>
          <a:p>
            <a:pPr marL="285730" indent="-285730">
              <a:buFont typeface="Arial" panose="020B0604020202020204" pitchFamily="34" charset="0"/>
              <a:buChar char="•"/>
            </a:pPr>
            <a:r>
              <a:rPr lang="en-US" dirty="0" smtClean="0"/>
              <a:t>Modeled city ordinance after 1964 Civil Rights Act and has since then  passed ordinances prohibiting discrimination based on gender identity, HIV/AIDS status, Height and Weight</a:t>
            </a:r>
          </a:p>
          <a:p>
            <a:pPr marL="285730" indent="-285730">
              <a:buFont typeface="Arial" panose="020B0604020202020204" pitchFamily="34" charset="0"/>
              <a:buChar char="•"/>
            </a:pPr>
            <a:r>
              <a:rPr lang="en-US" dirty="0" smtClean="0"/>
              <a:t>2014 Fair Chance Ordinance was passed, </a:t>
            </a:r>
            <a:r>
              <a:rPr lang="en-US" dirty="0"/>
              <a:t>regulates the use of the background checks in employment and housing. It is the only law in the country that regulates housing and employment</a:t>
            </a:r>
          </a:p>
        </p:txBody>
      </p:sp>
    </p:spTree>
    <p:extLst>
      <p:ext uri="{BB962C8B-B14F-4D97-AF65-F5344CB8AC3E}">
        <p14:creationId xmlns:p14="http://schemas.microsoft.com/office/powerpoint/2010/main" val="2924431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txBox="1">
            <a:spLocks/>
          </p:cNvSpPr>
          <p:nvPr/>
        </p:nvSpPr>
        <p:spPr bwMode="auto">
          <a:xfrm>
            <a:off x="2497138" y="304800"/>
            <a:ext cx="7713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None/>
            </a:pPr>
            <a:r>
              <a:rPr lang="en-US" altLang="en-US" sz="3600" b="1" dirty="0">
                <a:solidFill>
                  <a:srgbClr val="83786F"/>
                </a:solidFill>
                <a:latin typeface="Cambria" panose="02040503050406030204" pitchFamily="18" charset="0"/>
              </a:rPr>
              <a:t>Resources</a:t>
            </a:r>
            <a:endParaRPr lang="en-US" altLang="en-US" sz="2400" b="1" dirty="0">
              <a:solidFill>
                <a:srgbClr val="83786F"/>
              </a:solidFill>
              <a:latin typeface="Cambria" panose="02040503050406030204" pitchFamily="18" charset="0"/>
            </a:endParaRPr>
          </a:p>
        </p:txBody>
      </p:sp>
      <p:sp>
        <p:nvSpPr>
          <p:cNvPr id="16388" name="Content Placeholder 2"/>
          <p:cNvSpPr txBox="1">
            <a:spLocks/>
          </p:cNvSpPr>
          <p:nvPr/>
        </p:nvSpPr>
        <p:spPr bwMode="auto">
          <a:xfrm>
            <a:off x="2293938" y="1143000"/>
            <a:ext cx="7713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National Employment Law Project: </a:t>
            </a:r>
            <a:br>
              <a:rPr lang="en-US" altLang="en-US" sz="2400" b="1" dirty="0">
                <a:solidFill>
                  <a:prstClr val="black"/>
                </a:solidFill>
              </a:rPr>
            </a:br>
            <a:r>
              <a:rPr lang="en-US" altLang="en-US" sz="2400" dirty="0">
                <a:solidFill>
                  <a:prstClr val="black"/>
                </a:solidFill>
              </a:rPr>
              <a:t>Michelle Natividad Rodriguez, Senior Staff Attorney, </a:t>
            </a:r>
            <a:r>
              <a:rPr lang="en-US" altLang="en-US" sz="2400" u="sng" dirty="0">
                <a:solidFill>
                  <a:srgbClr val="36749D"/>
                </a:solidFill>
              </a:rPr>
              <a:t>mrodriguez@nelp.org</a:t>
            </a:r>
            <a:r>
              <a:rPr lang="en-US" altLang="en-US" sz="2400" dirty="0">
                <a:solidFill>
                  <a:prstClr val="black"/>
                </a:solidFill>
              </a:rPr>
              <a:t/>
            </a:r>
            <a:br>
              <a:rPr lang="en-US" altLang="en-US" sz="2400" dirty="0">
                <a:solidFill>
                  <a:prstClr val="black"/>
                </a:solidFill>
              </a:rPr>
            </a:b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Equal Justice Society:</a:t>
            </a:r>
            <a:endParaRPr lang="en-US" altLang="en-US" sz="2400" dirty="0">
              <a:solidFill>
                <a:prstClr val="black"/>
              </a:solidFill>
            </a:endParaRPr>
          </a:p>
          <a:p>
            <a:pPr marL="230182" indent="0" defTabSz="914377" fontAlgn="base">
              <a:spcBef>
                <a:spcPct val="0"/>
              </a:spcBef>
              <a:spcAft>
                <a:spcPct val="0"/>
              </a:spcAft>
              <a:buClr>
                <a:prstClr val="black"/>
              </a:buClr>
              <a:buSzPct val="65000"/>
              <a:buNone/>
            </a:pPr>
            <a:r>
              <a:rPr lang="en-US" altLang="en-US" sz="2400" u="sng" dirty="0">
                <a:solidFill>
                  <a:srgbClr val="36749D"/>
                </a:solidFill>
              </a:rPr>
              <a:t>https://equaljusticesociety.org/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b="1"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Race Forward: </a:t>
            </a:r>
            <a:br>
              <a:rPr lang="en-US" altLang="en-US" sz="2400" b="1" dirty="0">
                <a:solidFill>
                  <a:prstClr val="black"/>
                </a:solidFill>
              </a:rPr>
            </a:br>
            <a:r>
              <a:rPr lang="en-US" altLang="en-US" sz="2400" u="sng" dirty="0">
                <a:solidFill>
                  <a:srgbClr val="36749D"/>
                </a:solidFill>
              </a:rPr>
              <a:t>www.raceforward.org </a:t>
            </a:r>
            <a:r>
              <a:rPr lang="en-US" altLang="en-US" sz="2400" dirty="0">
                <a:solidFill>
                  <a:prstClr val="black"/>
                </a:solidFill>
              </a:rPr>
              <a:t> </a:t>
            </a:r>
          </a:p>
          <a:p>
            <a:pPr defTabSz="914377" fontAlgn="base">
              <a:spcBef>
                <a:spcPct val="0"/>
              </a:spcBef>
              <a:spcAft>
                <a:spcPct val="0"/>
              </a:spcAft>
              <a:buClr>
                <a:prstClr val="black"/>
              </a:buClr>
              <a:buSzPct val="65000"/>
              <a:buFont typeface="Wingdings" panose="05000000000000000000" pitchFamily="2" charset="2"/>
              <a:buChar char="§"/>
            </a:pPr>
            <a:endParaRPr lang="en-US" altLang="en-US" sz="2400" dirty="0">
              <a:solidFill>
                <a:prstClr val="black"/>
              </a:solidFill>
            </a:endParaRPr>
          </a:p>
          <a:p>
            <a:pPr defTabSz="914377" fontAlgn="base">
              <a:spcBef>
                <a:spcPct val="0"/>
              </a:spcBef>
              <a:spcAft>
                <a:spcPct val="0"/>
              </a:spcAft>
              <a:buClr>
                <a:prstClr val="black"/>
              </a:buClr>
              <a:buSzPct val="65000"/>
              <a:buFont typeface="Wingdings" panose="05000000000000000000" pitchFamily="2" charset="2"/>
              <a:buChar char="§"/>
            </a:pPr>
            <a:r>
              <a:rPr lang="en-US" altLang="en-US" sz="2400" b="1" dirty="0">
                <a:solidFill>
                  <a:prstClr val="black"/>
                </a:solidFill>
              </a:rPr>
              <a:t>Perception Institute: </a:t>
            </a:r>
            <a:br>
              <a:rPr lang="en-US" altLang="en-US" sz="2400" b="1" dirty="0">
                <a:solidFill>
                  <a:prstClr val="black"/>
                </a:solidFill>
              </a:rPr>
            </a:br>
            <a:r>
              <a:rPr lang="en-US" altLang="en-US" sz="2400" u="sng" dirty="0">
                <a:solidFill>
                  <a:srgbClr val="36749D"/>
                </a:solidFill>
              </a:rPr>
              <a:t>https://perception.org/</a:t>
            </a:r>
            <a:r>
              <a:rPr lang="en-US" altLang="en-US" sz="2400" dirty="0">
                <a:solidFill>
                  <a:prstClr val="black"/>
                </a:solidFill>
              </a:rPr>
              <a:t/>
            </a:r>
            <a:br>
              <a:rPr lang="en-US" altLang="en-US" sz="2400" dirty="0">
                <a:solidFill>
                  <a:prstClr val="black"/>
                </a:solidFill>
              </a:rPr>
            </a:br>
            <a:endParaRPr lang="en-US" altLang="en-US" sz="2400" dirty="0">
              <a:solidFill>
                <a:prstClr val="black"/>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30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25492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0"/>
            <a:ext cx="12192000" cy="5638800"/>
          </a:xfrm>
          <a:prstGeom prst="rect">
            <a:avLst/>
          </a:prstGeom>
          <a:solidFill>
            <a:srgbClr val="83786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pic>
        <p:nvPicPr>
          <p:cNvPr id="17411" name="Picture 4" descr="NELP_Logo_RGBRed+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638801"/>
            <a:ext cx="196215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2"/>
          <p:cNvSpPr txBox="1">
            <a:spLocks/>
          </p:cNvSpPr>
          <p:nvPr/>
        </p:nvSpPr>
        <p:spPr bwMode="auto">
          <a:xfrm>
            <a:off x="2498725" y="1588"/>
            <a:ext cx="726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4377" fontAlgn="base">
              <a:spcBef>
                <a:spcPct val="0"/>
              </a:spcBef>
              <a:spcAft>
                <a:spcPct val="0"/>
              </a:spcAft>
              <a:buClr>
                <a:prstClr val="black"/>
              </a:buClr>
              <a:buSzPct val="65000"/>
              <a:buNone/>
            </a:pPr>
            <a:r>
              <a:rPr lang="en-US" altLang="en-US" b="1" dirty="0">
                <a:solidFill>
                  <a:prstClr val="white"/>
                </a:solidFill>
                <a:latin typeface="Cambria" panose="02040503050406030204" pitchFamily="18" charset="0"/>
              </a:rPr>
              <a:t>National Employment Law Project</a:t>
            </a:r>
          </a:p>
          <a:p>
            <a:pPr algn="ctr" defTabSz="914377" fontAlgn="base">
              <a:spcBef>
                <a:spcPct val="0"/>
              </a:spcBef>
              <a:spcAft>
                <a:spcPct val="0"/>
              </a:spcAft>
              <a:buClr>
                <a:prstClr val="black"/>
              </a:buClr>
              <a:buSzPct val="65000"/>
              <a:buNone/>
            </a:pPr>
            <a:r>
              <a:rPr lang="en-US" altLang="en-US" sz="2400" dirty="0">
                <a:solidFill>
                  <a:prstClr val="white"/>
                </a:solidFill>
              </a:rPr>
              <a:t>75 Maiden Lane, Suite 601</a:t>
            </a:r>
          </a:p>
          <a:p>
            <a:pPr algn="ctr" defTabSz="914377" fontAlgn="base">
              <a:spcBef>
                <a:spcPct val="0"/>
              </a:spcBef>
              <a:spcAft>
                <a:spcPct val="0"/>
              </a:spcAft>
              <a:buClr>
                <a:prstClr val="black"/>
              </a:buClr>
              <a:buSzPct val="65000"/>
              <a:buNone/>
            </a:pPr>
            <a:r>
              <a:rPr lang="en-US" altLang="en-US" sz="2400" dirty="0">
                <a:solidFill>
                  <a:prstClr val="white"/>
                </a:solidFill>
              </a:rPr>
              <a:t>New York, NY 10038</a:t>
            </a:r>
          </a:p>
          <a:p>
            <a:pPr algn="ctr" defTabSz="914377" fontAlgn="base">
              <a:spcBef>
                <a:spcPct val="0"/>
              </a:spcBef>
              <a:spcAft>
                <a:spcPct val="0"/>
              </a:spcAft>
              <a:buClr>
                <a:prstClr val="black"/>
              </a:buClr>
              <a:buSzPct val="65000"/>
              <a:buNone/>
            </a:pPr>
            <a:endParaRPr lang="en-US" altLang="en-US" sz="2400" dirty="0">
              <a:solidFill>
                <a:prstClr val="white"/>
              </a:solidFill>
            </a:endParaRPr>
          </a:p>
          <a:p>
            <a:pPr algn="ctr" defTabSz="914377" fontAlgn="base">
              <a:spcBef>
                <a:spcPct val="0"/>
              </a:spcBef>
              <a:spcAft>
                <a:spcPct val="0"/>
              </a:spcAft>
              <a:buClr>
                <a:prstClr val="black"/>
              </a:buClr>
              <a:buSzPct val="65000"/>
              <a:buNone/>
            </a:pPr>
            <a:r>
              <a:rPr lang="en-US" altLang="en-US" sz="2400" dirty="0">
                <a:solidFill>
                  <a:prstClr val="white"/>
                </a:solidFill>
              </a:rPr>
              <a:t>212-285-3025 tel  |  212-285-3044 fax</a:t>
            </a:r>
          </a:p>
          <a:p>
            <a:pPr algn="ctr" defTabSz="914377" fontAlgn="base">
              <a:spcBef>
                <a:spcPct val="0"/>
              </a:spcBef>
              <a:spcAft>
                <a:spcPct val="0"/>
              </a:spcAft>
              <a:buClr>
                <a:prstClr val="black"/>
              </a:buClr>
              <a:buSzPct val="65000"/>
              <a:buNone/>
            </a:pPr>
            <a:r>
              <a:rPr lang="en-US" altLang="en-US" sz="2400" b="1" dirty="0">
                <a:solidFill>
                  <a:prstClr val="white"/>
                </a:solidFill>
              </a:rPr>
              <a:t>www.nelp.org</a:t>
            </a:r>
          </a:p>
        </p:txBody>
      </p:sp>
      <p:sp>
        <p:nvSpPr>
          <p:cNvPr id="17413" name="TextBox 4"/>
          <p:cNvSpPr txBox="1">
            <a:spLocks noChangeArrowheads="1"/>
          </p:cNvSpPr>
          <p:nvPr/>
        </p:nvSpPr>
        <p:spPr bwMode="auto">
          <a:xfrm>
            <a:off x="4968877" y="5638801"/>
            <a:ext cx="5254625" cy="93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None/>
            </a:pPr>
            <a:r>
              <a:rPr lang="en-US" altLang="en-US" sz="1200" dirty="0">
                <a:solidFill>
                  <a:prstClr val="black"/>
                </a:solidFill>
              </a:rPr>
              <a:t>©2016 National Employment Law Project. This presentation is covered by the Creative Commons “Attribution-</a:t>
            </a:r>
            <a:r>
              <a:rPr lang="en-US" altLang="en-US" sz="1200" dirty="0" err="1">
                <a:solidFill>
                  <a:prstClr val="black"/>
                </a:solidFill>
              </a:rPr>
              <a:t>NonCommercial</a:t>
            </a:r>
            <a:r>
              <a:rPr lang="en-US" altLang="en-US" sz="1200" dirty="0">
                <a:solidFill>
                  <a:prstClr val="black"/>
                </a:solidFill>
              </a:rPr>
              <a:t>-</a:t>
            </a:r>
            <a:r>
              <a:rPr lang="en-US" altLang="en-US" sz="1200" dirty="0" err="1">
                <a:solidFill>
                  <a:prstClr val="black"/>
                </a:solidFill>
              </a:rPr>
              <a:t>NoDerivatives</a:t>
            </a:r>
            <a:r>
              <a:rPr lang="en-US" altLang="en-US" sz="1200" dirty="0">
                <a:solidFill>
                  <a:prstClr val="black"/>
                </a:solidFill>
              </a:rPr>
              <a:t>” license fee.</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761E7B0E-64E5-4AA5-9C8C-1280956B9DA2}" type="slidenum">
              <a:rPr lang="en-US" altLang="en-US">
                <a:ea typeface="ＭＳ Ｐゴシック" panose="020B0600070205080204" pitchFamily="34" charset="-128"/>
              </a:rPr>
              <a:pPr fontAlgn="base">
                <a:spcBef>
                  <a:spcPct val="0"/>
                </a:spcBef>
                <a:spcAft>
                  <a:spcPct val="0"/>
                </a:spcAft>
              </a:pPr>
              <a:t>31</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73003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Goals</a:t>
            </a:r>
            <a:endParaRPr lang="en-US" dirty="0"/>
          </a:p>
        </p:txBody>
      </p:sp>
      <p:sp>
        <p:nvSpPr>
          <p:cNvPr id="4" name="TextBox 3"/>
          <p:cNvSpPr txBox="1"/>
          <p:nvPr/>
        </p:nvSpPr>
        <p:spPr>
          <a:xfrm>
            <a:off x="810006" y="2449291"/>
            <a:ext cx="10571999" cy="4585871"/>
          </a:xfrm>
          <a:prstGeom prst="rect">
            <a:avLst/>
          </a:prstGeom>
          <a:noFill/>
        </p:spPr>
        <p:txBody>
          <a:bodyPr wrap="square" rtlCol="0">
            <a:spAutoFit/>
          </a:bodyPr>
          <a:lstStyle/>
          <a:p>
            <a:pPr marL="285730" indent="-285730">
              <a:buFont typeface="Arial" panose="020B0604020202020204" pitchFamily="34" charset="0"/>
              <a:buChar char="•"/>
            </a:pPr>
            <a:r>
              <a:rPr lang="en-US" sz="3200" dirty="0"/>
              <a:t>History of Civil Rights Laws</a:t>
            </a:r>
          </a:p>
          <a:p>
            <a:pPr marL="285730" indent="-285730">
              <a:buFont typeface="Arial" panose="020B0604020202020204" pitchFamily="34" charset="0"/>
              <a:buChar char="•"/>
            </a:pPr>
            <a:endParaRPr lang="en-US" sz="3200" dirty="0"/>
          </a:p>
          <a:p>
            <a:pPr marL="285730" indent="-285730">
              <a:buFont typeface="Arial" panose="020B0604020202020204" pitchFamily="34" charset="0"/>
              <a:buChar char="•"/>
            </a:pPr>
            <a:r>
              <a:rPr lang="en-US" sz="3200" dirty="0"/>
              <a:t>Limitations of current civil rights legislation</a:t>
            </a:r>
          </a:p>
          <a:p>
            <a:pPr marL="742895" lvl="1" indent="-285730">
              <a:buFont typeface="Arial" panose="020B0604020202020204" pitchFamily="34" charset="0"/>
              <a:buChar char="•"/>
            </a:pPr>
            <a:r>
              <a:rPr lang="en-US" sz="3200" dirty="0"/>
              <a:t>Laws limitations</a:t>
            </a:r>
          </a:p>
          <a:p>
            <a:pPr marL="742895" lvl="1" indent="-285730">
              <a:buFont typeface="Arial" panose="020B0604020202020204" pitchFamily="34" charset="0"/>
              <a:buChar char="•"/>
            </a:pPr>
            <a:r>
              <a:rPr lang="en-US" sz="3200" dirty="0"/>
              <a:t>Institutional Racism as a challenge</a:t>
            </a:r>
          </a:p>
          <a:p>
            <a:pPr marL="742895" lvl="1" indent="-285730">
              <a:buFont typeface="Arial" panose="020B0604020202020204" pitchFamily="34" charset="0"/>
              <a:buChar char="•"/>
            </a:pPr>
            <a:r>
              <a:rPr lang="en-US" sz="3200" dirty="0"/>
              <a:t>Structural Racism as a challenge</a:t>
            </a:r>
          </a:p>
          <a:p>
            <a:pPr marL="742895" lvl="1" indent="-285730">
              <a:buFont typeface="Arial" panose="020B0604020202020204" pitchFamily="34" charset="0"/>
              <a:buChar char="•"/>
            </a:pPr>
            <a:endParaRPr lang="en-US" sz="3200" dirty="0"/>
          </a:p>
          <a:p>
            <a:pPr marL="285730" indent="-285730">
              <a:buFont typeface="Arial" panose="020B0604020202020204" pitchFamily="34" charset="0"/>
              <a:buChar char="•"/>
            </a:pPr>
            <a:r>
              <a:rPr lang="en-US" sz="3200" dirty="0"/>
              <a:t>Addressing Today’s Challenges</a:t>
            </a:r>
          </a:p>
          <a:p>
            <a:pPr marL="742895" lvl="1" indent="-28573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20537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Government Accountability</a:t>
            </a:r>
            <a:endParaRPr lang="en-US" dirty="0"/>
          </a:p>
        </p:txBody>
      </p:sp>
      <p:sp>
        <p:nvSpPr>
          <p:cNvPr id="6" name="Content Placeholder 5"/>
          <p:cNvSpPr>
            <a:spLocks noGrp="1"/>
          </p:cNvSpPr>
          <p:nvPr>
            <p:ph idx="1"/>
          </p:nvPr>
        </p:nvSpPr>
        <p:spPr/>
        <p:txBody>
          <a:bodyPr>
            <a:normAutofit/>
          </a:bodyPr>
          <a:lstStyle/>
          <a:p>
            <a:pPr marL="0" indent="0" algn="ctr">
              <a:buNone/>
            </a:pPr>
            <a:r>
              <a:rPr lang="en-US" sz="4400" b="1" dirty="0"/>
              <a:t>Systematic Inequities are not accidental. Throughout history, the government created and perpetuated inequities.</a:t>
            </a:r>
          </a:p>
        </p:txBody>
      </p:sp>
    </p:spTree>
    <p:extLst>
      <p:ext uri="{BB962C8B-B14F-4D97-AF65-F5344CB8AC3E}">
        <p14:creationId xmlns:p14="http://schemas.microsoft.com/office/powerpoint/2010/main" val="353661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006" y="9"/>
            <a:ext cx="10571999" cy="1417639"/>
          </a:xfrm>
        </p:spPr>
        <p:txBody>
          <a:bodyPr/>
          <a:lstStyle/>
          <a:p>
            <a:pPr algn="ctr"/>
            <a:r>
              <a:rPr lang="en-US" dirty="0" smtClean="0"/>
              <a:t>Government Solution: Throw Good Policy After Bad</a:t>
            </a:r>
            <a:endParaRPr lang="en-US" dirty="0"/>
          </a:p>
        </p:txBody>
      </p:sp>
      <p:sp>
        <p:nvSpPr>
          <p:cNvPr id="6" name="Text Placeholder 5"/>
          <p:cNvSpPr>
            <a:spLocks noGrp="1"/>
          </p:cNvSpPr>
          <p:nvPr>
            <p:ph type="body" idx="1"/>
          </p:nvPr>
        </p:nvSpPr>
        <p:spPr/>
        <p:txBody>
          <a:bodyPr/>
          <a:lstStyle/>
          <a:p>
            <a:r>
              <a:rPr lang="en-US" b="1" dirty="0" smtClean="0"/>
              <a:t>Anti Discrimination Laws</a:t>
            </a:r>
            <a:endParaRPr lang="en-US" b="1" dirty="0"/>
          </a:p>
        </p:txBody>
      </p:sp>
      <p:sp>
        <p:nvSpPr>
          <p:cNvPr id="7" name="Content Placeholder 6"/>
          <p:cNvSpPr>
            <a:spLocks noGrp="1"/>
          </p:cNvSpPr>
          <p:nvPr>
            <p:ph sz="half" idx="2"/>
          </p:nvPr>
        </p:nvSpPr>
        <p:spPr/>
        <p:txBody>
          <a:bodyPr/>
          <a:lstStyle/>
          <a:p>
            <a:r>
              <a:rPr lang="en-US" dirty="0" smtClean="0"/>
              <a:t>Laws were written in a time when discrimination was practiced openly</a:t>
            </a:r>
          </a:p>
          <a:p>
            <a:endParaRPr lang="en-US" dirty="0"/>
          </a:p>
        </p:txBody>
      </p:sp>
      <p:sp>
        <p:nvSpPr>
          <p:cNvPr id="8" name="Text Placeholder 7"/>
          <p:cNvSpPr>
            <a:spLocks noGrp="1"/>
          </p:cNvSpPr>
          <p:nvPr>
            <p:ph type="body" sz="quarter" idx="3"/>
          </p:nvPr>
        </p:nvSpPr>
        <p:spPr/>
        <p:txBody>
          <a:bodyPr/>
          <a:lstStyle/>
          <a:p>
            <a:r>
              <a:rPr lang="en-US" b="1" dirty="0" smtClean="0"/>
              <a:t>Current Ban the Box Laws</a:t>
            </a:r>
            <a:endParaRPr lang="en-US" b="1"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368589" y="3508377"/>
            <a:ext cx="4082143" cy="3117283"/>
          </a:xfrm>
        </p:spPr>
      </p:pic>
      <p:sp>
        <p:nvSpPr>
          <p:cNvPr id="11" name="Content Placeholder 6"/>
          <p:cNvSpPr txBox="1">
            <a:spLocks/>
          </p:cNvSpPr>
          <p:nvPr/>
        </p:nvSpPr>
        <p:spPr>
          <a:xfrm>
            <a:off x="6301131" y="2828649"/>
            <a:ext cx="5189856" cy="310991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Similarly, Ban the Box laws written to address direct, public discrimination </a:t>
            </a:r>
          </a:p>
          <a:p>
            <a:endParaRPr lang="en-US" dirty="0"/>
          </a:p>
          <a:p>
            <a:endParaRPr lang="en-US" dirty="0"/>
          </a:p>
          <a:p>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227" y="3985260"/>
            <a:ext cx="5593080" cy="1478280"/>
          </a:xfrm>
          <a:prstGeom prst="rect">
            <a:avLst/>
          </a:prstGeom>
        </p:spPr>
      </p:pic>
    </p:spTree>
    <p:extLst>
      <p:ext uri="{BB962C8B-B14F-4D97-AF65-F5344CB8AC3E}">
        <p14:creationId xmlns:p14="http://schemas.microsoft.com/office/powerpoint/2010/main" val="51121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0001" y="3211488"/>
            <a:ext cx="10561419" cy="1468800"/>
          </a:xfrm>
        </p:spPr>
        <p:txBody>
          <a:bodyPr/>
          <a:lstStyle/>
          <a:p>
            <a:pPr algn="l"/>
            <a:r>
              <a:rPr lang="en-US" dirty="0" smtClean="0"/>
              <a:t/>
            </a:r>
            <a:br>
              <a:rPr lang="en-US" dirty="0" smtClean="0"/>
            </a:br>
            <a:r>
              <a:rPr lang="en-US" dirty="0" smtClean="0"/>
              <a:t>Do job announcements for your company contain any language about criminal background checks?</a:t>
            </a:r>
            <a:br>
              <a:rPr lang="en-US" dirty="0" smtClean="0"/>
            </a:br>
            <a:endParaRPr lang="en-US" dirty="0"/>
          </a:p>
        </p:txBody>
      </p:sp>
      <p:sp>
        <p:nvSpPr>
          <p:cNvPr id="9" name="TextBox 8"/>
          <p:cNvSpPr txBox="1"/>
          <p:nvPr/>
        </p:nvSpPr>
        <p:spPr>
          <a:xfrm>
            <a:off x="260136" y="5232429"/>
            <a:ext cx="6962485" cy="1015663"/>
          </a:xfrm>
          <a:prstGeom prst="rect">
            <a:avLst/>
          </a:prstGeom>
          <a:noFill/>
        </p:spPr>
        <p:txBody>
          <a:bodyPr wrap="square" rtlCol="0">
            <a:spAutoFit/>
          </a:bodyPr>
          <a:lstStyle/>
          <a:p>
            <a:r>
              <a:rPr lang="en-US" sz="6000" b="1" dirty="0" smtClean="0"/>
              <a:t>Polling Question</a:t>
            </a:r>
            <a:endParaRPr lang="en-US" sz="6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pPr marL="0" indent="0">
              <a:buNone/>
            </a:pPr>
            <a:r>
              <a:rPr lang="en-US" sz="3200" dirty="0"/>
              <a:t>The 1964 Civil rights movement was successful for transforming racism from a source of pride to shame.</a:t>
            </a:r>
          </a:p>
          <a:p>
            <a:pPr marL="0" indent="0">
              <a:buNone/>
            </a:pPr>
            <a:endParaRPr lang="en-US" sz="3200" dirty="0" smtClean="0"/>
          </a:p>
          <a:p>
            <a:pPr marL="0" indent="0">
              <a:buNone/>
            </a:pPr>
            <a:r>
              <a:rPr lang="en-US" sz="3200" dirty="0" smtClean="0"/>
              <a:t>Poll Question: Are we seeing the same turning point for discrimination against persons with arrest and conviction records? (Answer Yes or No)</a:t>
            </a:r>
          </a:p>
          <a:p>
            <a:pPr marL="0" indent="0">
              <a:buNone/>
            </a:pPr>
            <a:endParaRPr lang="en-US" dirty="0" smtClean="0"/>
          </a:p>
        </p:txBody>
      </p:sp>
      <p:sp>
        <p:nvSpPr>
          <p:cNvPr id="10" name="TextBox 9"/>
          <p:cNvSpPr txBox="1"/>
          <p:nvPr/>
        </p:nvSpPr>
        <p:spPr>
          <a:xfrm>
            <a:off x="522517" y="381002"/>
            <a:ext cx="10461171" cy="1323439"/>
          </a:xfrm>
          <a:prstGeom prst="rect">
            <a:avLst/>
          </a:prstGeom>
          <a:noFill/>
        </p:spPr>
        <p:txBody>
          <a:bodyPr wrap="square" rtlCol="0">
            <a:spAutoFit/>
          </a:bodyPr>
          <a:lstStyle/>
          <a:p>
            <a:pPr algn="ctr"/>
            <a:r>
              <a:rPr lang="en-US" sz="4000" b="1" dirty="0"/>
              <a:t>Policy Gaps: Discrimination Goes Behind Closed Doors</a:t>
            </a:r>
          </a:p>
        </p:txBody>
      </p:sp>
    </p:spTree>
    <p:extLst>
      <p:ext uri="{BB962C8B-B14F-4D97-AF65-F5344CB8AC3E}">
        <p14:creationId xmlns:p14="http://schemas.microsoft.com/office/powerpoint/2010/main" val="155725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Today’s Challenges:</a:t>
            </a:r>
            <a:r>
              <a:rPr lang="en-US" dirty="0" smtClean="0"/>
              <a:t/>
            </a:r>
            <a:br>
              <a:rPr lang="en-US" dirty="0" smtClean="0"/>
            </a:br>
            <a:r>
              <a:rPr lang="en-US" dirty="0" smtClean="0"/>
              <a:t>-Limitation of Laws</a:t>
            </a:r>
            <a:br>
              <a:rPr lang="en-US" dirty="0" smtClean="0"/>
            </a:br>
            <a:r>
              <a:rPr lang="en-US" dirty="0" smtClean="0"/>
              <a:t>-Structural Racism</a:t>
            </a:r>
            <a:br>
              <a:rPr lang="en-US" dirty="0" smtClean="0"/>
            </a:br>
            <a:r>
              <a:rPr lang="en-US" dirty="0" smtClean="0"/>
              <a:t>-Institutional Racism</a:t>
            </a:r>
            <a:endParaRPr lang="en-US" dirty="0"/>
          </a:p>
        </p:txBody>
      </p:sp>
    </p:spTree>
    <p:extLst>
      <p:ext uri="{BB962C8B-B14F-4D97-AF65-F5344CB8AC3E}">
        <p14:creationId xmlns:p14="http://schemas.microsoft.com/office/powerpoint/2010/main" val="2207606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4445</TotalTime>
  <Words>1240</Words>
  <Application>Microsoft Office PowerPoint</Application>
  <PresentationFormat>Widescreen</PresentationFormat>
  <Paragraphs>196</Paragraphs>
  <Slides>31</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ＭＳ Ｐゴシック</vt:lpstr>
      <vt:lpstr>Arial</vt:lpstr>
      <vt:lpstr>Arial Narrow</vt:lpstr>
      <vt:lpstr>Calibri</vt:lpstr>
      <vt:lpstr>Cambria</vt:lpstr>
      <vt:lpstr>Century Gothic</vt:lpstr>
      <vt:lpstr>Trebuchet MS</vt:lpstr>
      <vt:lpstr>Wingdings</vt:lpstr>
      <vt:lpstr>Wingdings 2</vt:lpstr>
      <vt:lpstr>Wingdings 3</vt:lpstr>
      <vt:lpstr>Quotable</vt:lpstr>
      <vt:lpstr>Office Theme</vt:lpstr>
      <vt:lpstr>Facet</vt:lpstr>
      <vt:lpstr>Unconscious Bias in HR Systems  </vt:lpstr>
      <vt:lpstr>Boxed In: Limitations and Strategies for Addressing Discrimination in Hiring</vt:lpstr>
      <vt:lpstr>About the San Francisco Human Rights Commission </vt:lpstr>
      <vt:lpstr>Learning Goals</vt:lpstr>
      <vt:lpstr>Government Accountability</vt:lpstr>
      <vt:lpstr>Government Solution: Throw Good Policy After Bad</vt:lpstr>
      <vt:lpstr> Do job announcements for your company contain any language about criminal background checks? </vt:lpstr>
      <vt:lpstr>PowerPoint Presentation</vt:lpstr>
      <vt:lpstr>Today’s Challenges: -Limitation of Laws -Structural Racism -Institutional Racism</vt:lpstr>
      <vt:lpstr>Under Limited Law, How Do You Prove Discrimination?</vt:lpstr>
      <vt:lpstr>Institutional Racism</vt:lpstr>
      <vt:lpstr>Structural Racism</vt:lpstr>
      <vt:lpstr>Key Take Aways and Next Steps</vt:lpstr>
      <vt:lpstr>PowerPoint Presentation</vt:lpstr>
      <vt:lpstr>PowerPoint Presentation</vt:lpstr>
      <vt:lpstr>PowerPoint Presentation</vt:lpstr>
      <vt:lpstr>PowerPoint Presentation</vt:lpstr>
      <vt:lpstr>PowerPoint Presentation</vt:lpstr>
      <vt:lpstr>Implicit Bias Research</vt:lpstr>
      <vt:lpstr>PowerPoint Presentation</vt:lpstr>
      <vt:lpstr>Structuring Policy and Practice to Minimize Biases in Hiring</vt:lpstr>
      <vt:lpstr>PowerPoint Presentation</vt:lpstr>
      <vt:lpstr>PowerPoint Presentation</vt:lpstr>
      <vt:lpstr>Structuring Policy and Practice to Minimize Biases On the Job</vt:lpstr>
      <vt:lpstr>PowerPoint Presentation</vt:lpstr>
      <vt:lpstr>PowerPoint Presentation</vt:lpstr>
      <vt:lpstr>Brainstorming Next Steps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Boxed In: Limitations and Strategies for Addressing Discrimination in Hiring</dc:title>
  <dc:creator>Zoe Polk</dc:creator>
  <cp:lastModifiedBy>Sarah Gort</cp:lastModifiedBy>
  <cp:revision>26</cp:revision>
  <dcterms:created xsi:type="dcterms:W3CDTF">2016-12-13T16:57:09Z</dcterms:created>
  <dcterms:modified xsi:type="dcterms:W3CDTF">2016-12-20T23:13:31Z</dcterms:modified>
</cp:coreProperties>
</file>