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0" r:id="rId2"/>
    <p:sldId id="256" r:id="rId3"/>
    <p:sldId id="258" r:id="rId4"/>
    <p:sldId id="267" r:id="rId5"/>
    <p:sldId id="257" r:id="rId6"/>
    <p:sldId id="277" r:id="rId7"/>
    <p:sldId id="260" r:id="rId8"/>
    <p:sldId id="278" r:id="rId9"/>
    <p:sldId id="263" r:id="rId10"/>
    <p:sldId id="279" r:id="rId11"/>
    <p:sldId id="259" r:id="rId12"/>
    <p:sldId id="264" r:id="rId13"/>
    <p:sldId id="271" r:id="rId14"/>
    <p:sldId id="272" r:id="rId15"/>
    <p:sldId id="273" r:id="rId16"/>
    <p:sldId id="274" r:id="rId17"/>
    <p:sldId id="275" r:id="rId18"/>
    <p:sldId id="280" r:id="rId19"/>
    <p:sldId id="266" r:id="rId20"/>
    <p:sldId id="281" r:id="rId21"/>
    <p:sldId id="265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People of Color</c:v>
                </c:pt>
                <c:pt idx="1">
                  <c:v>white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0.25</c:v>
                </c:pt>
                <c:pt idx="1">
                  <c:v>0.75000000000000022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People of Color</c:v>
                </c:pt>
                <c:pt idx="1">
                  <c:v>white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0.21000000000000005</c:v>
                </c:pt>
                <c:pt idx="1">
                  <c:v>0.79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Developed Inside</c:v>
                </c:pt>
                <c:pt idx="1">
                  <c:v>Hired from Outside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0.36000000000000004</c:v>
                </c:pt>
                <c:pt idx="1">
                  <c:v>0.64000000000000012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Developed Inside</c:v>
                </c:pt>
                <c:pt idx="1">
                  <c:v>Hired from Outside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0.32000000000000006</c:v>
                </c:pt>
                <c:pt idx="1">
                  <c:v>0.68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Smooth or Fairly Smooth</c:v>
                </c:pt>
                <c:pt idx="1">
                  <c:v>Somewhat or Very Challenging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0.27</c:v>
                </c:pt>
                <c:pt idx="1">
                  <c:v>0.63000000000000023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Strong</c:v>
                </c:pt>
                <c:pt idx="1">
                  <c:v>Moderately Healthy</c:v>
                </c:pt>
                <c:pt idx="2">
                  <c:v>Weak or In Crisis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0.3000000000000001</c:v>
                </c:pt>
                <c:pt idx="2">
                  <c:v>0.6000000000000002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9C0DB-27B9-4F63-AC47-57307D82F39D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9B7661-C0A1-43CC-8399-6E4907DC1901}">
      <dgm:prSet phldrT="[Text]"/>
      <dgm:spPr/>
      <dgm:t>
        <a:bodyPr/>
        <a:lstStyle/>
        <a:p>
          <a:r>
            <a:rPr lang="en-US" dirty="0" smtClean="0"/>
            <a:t>Those impacted should define and create solutions to the problem</a:t>
          </a:r>
          <a:endParaRPr lang="en-US" dirty="0"/>
        </a:p>
      </dgm:t>
    </dgm:pt>
    <dgm:pt modelId="{CAB034A5-AE9C-4875-8CBE-636131562D36}" type="parTrans" cxnId="{DA487150-509E-40D4-9DF1-429AB6AAA28E}">
      <dgm:prSet/>
      <dgm:spPr/>
      <dgm:t>
        <a:bodyPr/>
        <a:lstStyle/>
        <a:p>
          <a:endParaRPr lang="en-US"/>
        </a:p>
      </dgm:t>
    </dgm:pt>
    <dgm:pt modelId="{B616331D-1CDD-4E8F-ADE6-A1A34F33D479}" type="sibTrans" cxnId="{DA487150-509E-40D4-9DF1-429AB6AAA28E}">
      <dgm:prSet/>
      <dgm:spPr/>
      <dgm:t>
        <a:bodyPr/>
        <a:lstStyle/>
        <a:p>
          <a:endParaRPr lang="en-US"/>
        </a:p>
      </dgm:t>
    </dgm:pt>
    <dgm:pt modelId="{139C47BC-05F4-4F6A-9888-5E9F35737686}">
      <dgm:prSet phldrT="[Text]"/>
      <dgm:spPr/>
      <dgm:t>
        <a:bodyPr/>
        <a:lstStyle/>
        <a:p>
          <a:r>
            <a:rPr lang="en-US" dirty="0" smtClean="0"/>
            <a:t>Predominantly white, graduate-level professionals in ED positions</a:t>
          </a:r>
          <a:endParaRPr lang="en-US" dirty="0"/>
        </a:p>
      </dgm:t>
    </dgm:pt>
    <dgm:pt modelId="{4A803228-10C4-4595-A1F8-E9182E971CFC}" type="parTrans" cxnId="{221169AF-6D41-4C2B-80FA-BF43EA63E4B2}">
      <dgm:prSet/>
      <dgm:spPr/>
      <dgm:t>
        <a:bodyPr/>
        <a:lstStyle/>
        <a:p>
          <a:endParaRPr lang="en-US"/>
        </a:p>
      </dgm:t>
    </dgm:pt>
    <dgm:pt modelId="{B7F09113-21F7-4E5B-87C8-0DC5B9A0DCB5}" type="sibTrans" cxnId="{221169AF-6D41-4C2B-80FA-BF43EA63E4B2}">
      <dgm:prSet/>
      <dgm:spPr/>
      <dgm:t>
        <a:bodyPr/>
        <a:lstStyle/>
        <a:p>
          <a:endParaRPr lang="en-US"/>
        </a:p>
      </dgm:t>
    </dgm:pt>
    <dgm:pt modelId="{0D35F0B3-06EE-4787-855F-03DF4C4E63FF}" type="pres">
      <dgm:prSet presAssocID="{9829C0DB-27B9-4F63-AC47-57307D82F3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E7288-CF10-41DE-8E12-0EEAD54A4B14}" type="pres">
      <dgm:prSet presAssocID="{9829C0DB-27B9-4F63-AC47-57307D82F39D}" presName="ribbon" presStyleLbl="node1" presStyleIdx="0" presStyleCnt="1"/>
      <dgm:spPr/>
    </dgm:pt>
    <dgm:pt modelId="{CA1EB08C-FAB5-44A4-9F6D-299F53AD6035}" type="pres">
      <dgm:prSet presAssocID="{9829C0DB-27B9-4F63-AC47-57307D82F39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F07BC2-C72F-4248-9FEB-8F84C5383516}" type="pres">
      <dgm:prSet presAssocID="{9829C0DB-27B9-4F63-AC47-57307D82F39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C565EF-499B-4B37-9418-568C89FE34CB}" type="presOf" srcId="{AE9B7661-C0A1-43CC-8399-6E4907DC1901}" destId="{CA1EB08C-FAB5-44A4-9F6D-299F53AD6035}" srcOrd="0" destOrd="0" presId="urn:microsoft.com/office/officeart/2005/8/layout/arrow6"/>
    <dgm:cxn modelId="{790F8634-3073-47C8-943F-FB7FC79BAA1A}" type="presOf" srcId="{139C47BC-05F4-4F6A-9888-5E9F35737686}" destId="{5BF07BC2-C72F-4248-9FEB-8F84C5383516}" srcOrd="0" destOrd="0" presId="urn:microsoft.com/office/officeart/2005/8/layout/arrow6"/>
    <dgm:cxn modelId="{DA487150-509E-40D4-9DF1-429AB6AAA28E}" srcId="{9829C0DB-27B9-4F63-AC47-57307D82F39D}" destId="{AE9B7661-C0A1-43CC-8399-6E4907DC1901}" srcOrd="0" destOrd="0" parTransId="{CAB034A5-AE9C-4875-8CBE-636131562D36}" sibTransId="{B616331D-1CDD-4E8F-ADE6-A1A34F33D479}"/>
    <dgm:cxn modelId="{221169AF-6D41-4C2B-80FA-BF43EA63E4B2}" srcId="{9829C0DB-27B9-4F63-AC47-57307D82F39D}" destId="{139C47BC-05F4-4F6A-9888-5E9F35737686}" srcOrd="1" destOrd="0" parTransId="{4A803228-10C4-4595-A1F8-E9182E971CFC}" sibTransId="{B7F09113-21F7-4E5B-87C8-0DC5B9A0DCB5}"/>
    <dgm:cxn modelId="{4037A399-BDD7-429F-B495-37C464CB25CF}" type="presOf" srcId="{9829C0DB-27B9-4F63-AC47-57307D82F39D}" destId="{0D35F0B3-06EE-4787-855F-03DF4C4E63FF}" srcOrd="0" destOrd="0" presId="urn:microsoft.com/office/officeart/2005/8/layout/arrow6"/>
    <dgm:cxn modelId="{E539BF1D-7E94-4262-90B0-C81C9CB9E58A}" type="presParOf" srcId="{0D35F0B3-06EE-4787-855F-03DF4C4E63FF}" destId="{B4BE7288-CF10-41DE-8E12-0EEAD54A4B14}" srcOrd="0" destOrd="0" presId="urn:microsoft.com/office/officeart/2005/8/layout/arrow6"/>
    <dgm:cxn modelId="{69A8ED6E-5001-4679-941A-E0758D17D303}" type="presParOf" srcId="{0D35F0B3-06EE-4787-855F-03DF4C4E63FF}" destId="{CA1EB08C-FAB5-44A4-9F6D-299F53AD6035}" srcOrd="1" destOrd="0" presId="urn:microsoft.com/office/officeart/2005/8/layout/arrow6"/>
    <dgm:cxn modelId="{23145EB5-045D-4072-BCD1-59280FA91D6B}" type="presParOf" srcId="{0D35F0B3-06EE-4787-855F-03DF4C4E63FF}" destId="{5BF07BC2-C72F-4248-9FEB-8F84C538351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829C0DB-27B9-4F63-AC47-57307D82F39D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9B7661-C0A1-43CC-8399-6E4907DC1901}">
      <dgm:prSet phldrT="[Text]"/>
      <dgm:spPr/>
      <dgm:t>
        <a:bodyPr/>
        <a:lstStyle/>
        <a:p>
          <a:r>
            <a:rPr lang="en-US" dirty="0" smtClean="0"/>
            <a:t>Building bench strength, next generation leadership, shared leadership</a:t>
          </a:r>
          <a:endParaRPr lang="en-US" dirty="0"/>
        </a:p>
      </dgm:t>
    </dgm:pt>
    <dgm:pt modelId="{CAB034A5-AE9C-4875-8CBE-636131562D36}" type="parTrans" cxnId="{DA487150-509E-40D4-9DF1-429AB6AAA28E}">
      <dgm:prSet/>
      <dgm:spPr/>
      <dgm:t>
        <a:bodyPr/>
        <a:lstStyle/>
        <a:p>
          <a:endParaRPr lang="en-US"/>
        </a:p>
      </dgm:t>
    </dgm:pt>
    <dgm:pt modelId="{B616331D-1CDD-4E8F-ADE6-A1A34F33D479}" type="sibTrans" cxnId="{DA487150-509E-40D4-9DF1-429AB6AAA28E}">
      <dgm:prSet/>
      <dgm:spPr/>
      <dgm:t>
        <a:bodyPr/>
        <a:lstStyle/>
        <a:p>
          <a:endParaRPr lang="en-US"/>
        </a:p>
      </dgm:t>
    </dgm:pt>
    <dgm:pt modelId="{139C47BC-05F4-4F6A-9888-5E9F35737686}">
      <dgm:prSet phldrT="[Text]"/>
      <dgm:spPr/>
      <dgm:t>
        <a:bodyPr/>
        <a:lstStyle/>
        <a:p>
          <a:r>
            <a:rPr lang="en-US" dirty="0" smtClean="0"/>
            <a:t>Predominantly external ED hires</a:t>
          </a:r>
          <a:endParaRPr lang="en-US" dirty="0"/>
        </a:p>
      </dgm:t>
    </dgm:pt>
    <dgm:pt modelId="{4A803228-10C4-4595-A1F8-E9182E971CFC}" type="parTrans" cxnId="{221169AF-6D41-4C2B-80FA-BF43EA63E4B2}">
      <dgm:prSet/>
      <dgm:spPr/>
      <dgm:t>
        <a:bodyPr/>
        <a:lstStyle/>
        <a:p>
          <a:endParaRPr lang="en-US"/>
        </a:p>
      </dgm:t>
    </dgm:pt>
    <dgm:pt modelId="{B7F09113-21F7-4E5B-87C8-0DC5B9A0DCB5}" type="sibTrans" cxnId="{221169AF-6D41-4C2B-80FA-BF43EA63E4B2}">
      <dgm:prSet/>
      <dgm:spPr/>
      <dgm:t>
        <a:bodyPr/>
        <a:lstStyle/>
        <a:p>
          <a:endParaRPr lang="en-US"/>
        </a:p>
      </dgm:t>
    </dgm:pt>
    <dgm:pt modelId="{0D35F0B3-06EE-4787-855F-03DF4C4E63FF}" type="pres">
      <dgm:prSet presAssocID="{9829C0DB-27B9-4F63-AC47-57307D82F3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E7288-CF10-41DE-8E12-0EEAD54A4B14}" type="pres">
      <dgm:prSet presAssocID="{9829C0DB-27B9-4F63-AC47-57307D82F39D}" presName="ribbon" presStyleLbl="node1" presStyleIdx="0" presStyleCnt="1"/>
      <dgm:spPr/>
    </dgm:pt>
    <dgm:pt modelId="{CA1EB08C-FAB5-44A4-9F6D-299F53AD6035}" type="pres">
      <dgm:prSet presAssocID="{9829C0DB-27B9-4F63-AC47-57307D82F39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F07BC2-C72F-4248-9FEB-8F84C5383516}" type="pres">
      <dgm:prSet presAssocID="{9829C0DB-27B9-4F63-AC47-57307D82F39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8194DA-5B4D-4EB9-974E-87EE797EA4E2}" type="presOf" srcId="{139C47BC-05F4-4F6A-9888-5E9F35737686}" destId="{5BF07BC2-C72F-4248-9FEB-8F84C5383516}" srcOrd="0" destOrd="0" presId="urn:microsoft.com/office/officeart/2005/8/layout/arrow6"/>
    <dgm:cxn modelId="{2650B1CC-96D9-4F72-9902-089F90E657F9}" type="presOf" srcId="{AE9B7661-C0A1-43CC-8399-6E4907DC1901}" destId="{CA1EB08C-FAB5-44A4-9F6D-299F53AD6035}" srcOrd="0" destOrd="0" presId="urn:microsoft.com/office/officeart/2005/8/layout/arrow6"/>
    <dgm:cxn modelId="{DA487150-509E-40D4-9DF1-429AB6AAA28E}" srcId="{9829C0DB-27B9-4F63-AC47-57307D82F39D}" destId="{AE9B7661-C0A1-43CC-8399-6E4907DC1901}" srcOrd="0" destOrd="0" parTransId="{CAB034A5-AE9C-4875-8CBE-636131562D36}" sibTransId="{B616331D-1CDD-4E8F-ADE6-A1A34F33D479}"/>
    <dgm:cxn modelId="{221169AF-6D41-4C2B-80FA-BF43EA63E4B2}" srcId="{9829C0DB-27B9-4F63-AC47-57307D82F39D}" destId="{139C47BC-05F4-4F6A-9888-5E9F35737686}" srcOrd="1" destOrd="0" parTransId="{4A803228-10C4-4595-A1F8-E9182E971CFC}" sibTransId="{B7F09113-21F7-4E5B-87C8-0DC5B9A0DCB5}"/>
    <dgm:cxn modelId="{80776513-D9B4-43A5-B2BD-D5822B6380B1}" type="presOf" srcId="{9829C0DB-27B9-4F63-AC47-57307D82F39D}" destId="{0D35F0B3-06EE-4787-855F-03DF4C4E63FF}" srcOrd="0" destOrd="0" presId="urn:microsoft.com/office/officeart/2005/8/layout/arrow6"/>
    <dgm:cxn modelId="{7FD58E8D-86BD-4BDD-95B8-7A48AAEB040F}" type="presParOf" srcId="{0D35F0B3-06EE-4787-855F-03DF4C4E63FF}" destId="{B4BE7288-CF10-41DE-8E12-0EEAD54A4B14}" srcOrd="0" destOrd="0" presId="urn:microsoft.com/office/officeart/2005/8/layout/arrow6"/>
    <dgm:cxn modelId="{93F5C1AF-0261-4FAE-93C3-FFB639134924}" type="presParOf" srcId="{0D35F0B3-06EE-4787-855F-03DF4C4E63FF}" destId="{CA1EB08C-FAB5-44A4-9F6D-299F53AD6035}" srcOrd="1" destOrd="0" presId="urn:microsoft.com/office/officeart/2005/8/layout/arrow6"/>
    <dgm:cxn modelId="{E8345022-424A-4E33-9977-C3F7245F4888}" type="presParOf" srcId="{0D35F0B3-06EE-4787-855F-03DF4C4E63FF}" destId="{5BF07BC2-C72F-4248-9FEB-8F84C538351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829C0DB-27B9-4F63-AC47-57307D82F39D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9B7661-C0A1-43CC-8399-6E4907DC1901}">
      <dgm:prSet phldrT="[Text]"/>
      <dgm:spPr/>
      <dgm:t>
        <a:bodyPr/>
        <a:lstStyle/>
        <a:p>
          <a:r>
            <a:rPr lang="en-US" dirty="0" smtClean="0"/>
            <a:t>ETM and succession planning as best practice</a:t>
          </a:r>
          <a:endParaRPr lang="en-US" dirty="0"/>
        </a:p>
      </dgm:t>
    </dgm:pt>
    <dgm:pt modelId="{CAB034A5-AE9C-4875-8CBE-636131562D36}" type="parTrans" cxnId="{DA487150-509E-40D4-9DF1-429AB6AAA28E}">
      <dgm:prSet/>
      <dgm:spPr/>
      <dgm:t>
        <a:bodyPr/>
        <a:lstStyle/>
        <a:p>
          <a:endParaRPr lang="en-US"/>
        </a:p>
      </dgm:t>
    </dgm:pt>
    <dgm:pt modelId="{B616331D-1CDD-4E8F-ADE6-A1A34F33D479}" type="sibTrans" cxnId="{DA487150-509E-40D4-9DF1-429AB6AAA28E}">
      <dgm:prSet/>
      <dgm:spPr/>
      <dgm:t>
        <a:bodyPr/>
        <a:lstStyle/>
        <a:p>
          <a:endParaRPr lang="en-US"/>
        </a:p>
      </dgm:t>
    </dgm:pt>
    <dgm:pt modelId="{139C47BC-05F4-4F6A-9888-5E9F35737686}">
      <dgm:prSet phldrT="[Text]"/>
      <dgm:spPr/>
      <dgm:t>
        <a:bodyPr/>
        <a:lstStyle/>
        <a:p>
          <a:r>
            <a:rPr lang="en-US" dirty="0" smtClean="0"/>
            <a:t>Widespread under-use of ETM and challenging transitions</a:t>
          </a:r>
          <a:endParaRPr lang="en-US" dirty="0"/>
        </a:p>
      </dgm:t>
    </dgm:pt>
    <dgm:pt modelId="{4A803228-10C4-4595-A1F8-E9182E971CFC}" type="parTrans" cxnId="{221169AF-6D41-4C2B-80FA-BF43EA63E4B2}">
      <dgm:prSet/>
      <dgm:spPr/>
      <dgm:t>
        <a:bodyPr/>
        <a:lstStyle/>
        <a:p>
          <a:endParaRPr lang="en-US"/>
        </a:p>
      </dgm:t>
    </dgm:pt>
    <dgm:pt modelId="{B7F09113-21F7-4E5B-87C8-0DC5B9A0DCB5}" type="sibTrans" cxnId="{221169AF-6D41-4C2B-80FA-BF43EA63E4B2}">
      <dgm:prSet/>
      <dgm:spPr/>
      <dgm:t>
        <a:bodyPr/>
        <a:lstStyle/>
        <a:p>
          <a:endParaRPr lang="en-US"/>
        </a:p>
      </dgm:t>
    </dgm:pt>
    <dgm:pt modelId="{0D35F0B3-06EE-4787-855F-03DF4C4E63FF}" type="pres">
      <dgm:prSet presAssocID="{9829C0DB-27B9-4F63-AC47-57307D82F3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E7288-CF10-41DE-8E12-0EEAD54A4B14}" type="pres">
      <dgm:prSet presAssocID="{9829C0DB-27B9-4F63-AC47-57307D82F39D}" presName="ribbon" presStyleLbl="node1" presStyleIdx="0" presStyleCnt="1"/>
      <dgm:spPr/>
    </dgm:pt>
    <dgm:pt modelId="{CA1EB08C-FAB5-44A4-9F6D-299F53AD6035}" type="pres">
      <dgm:prSet presAssocID="{9829C0DB-27B9-4F63-AC47-57307D82F39D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F07BC2-C72F-4248-9FEB-8F84C5383516}" type="pres">
      <dgm:prSet presAssocID="{9829C0DB-27B9-4F63-AC47-57307D82F39D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A37B65-CEC3-4F67-AE38-307CCE17C3AD}" type="presOf" srcId="{139C47BC-05F4-4F6A-9888-5E9F35737686}" destId="{5BF07BC2-C72F-4248-9FEB-8F84C5383516}" srcOrd="0" destOrd="0" presId="urn:microsoft.com/office/officeart/2005/8/layout/arrow6"/>
    <dgm:cxn modelId="{FE1E50F2-AA0C-45CD-ACC2-1021E9FE2645}" type="presOf" srcId="{9829C0DB-27B9-4F63-AC47-57307D82F39D}" destId="{0D35F0B3-06EE-4787-855F-03DF4C4E63FF}" srcOrd="0" destOrd="0" presId="urn:microsoft.com/office/officeart/2005/8/layout/arrow6"/>
    <dgm:cxn modelId="{DA487150-509E-40D4-9DF1-429AB6AAA28E}" srcId="{9829C0DB-27B9-4F63-AC47-57307D82F39D}" destId="{AE9B7661-C0A1-43CC-8399-6E4907DC1901}" srcOrd="0" destOrd="0" parTransId="{CAB034A5-AE9C-4875-8CBE-636131562D36}" sibTransId="{B616331D-1CDD-4E8F-ADE6-A1A34F33D479}"/>
    <dgm:cxn modelId="{221169AF-6D41-4C2B-80FA-BF43EA63E4B2}" srcId="{9829C0DB-27B9-4F63-AC47-57307D82F39D}" destId="{139C47BC-05F4-4F6A-9888-5E9F35737686}" srcOrd="1" destOrd="0" parTransId="{4A803228-10C4-4595-A1F8-E9182E971CFC}" sibTransId="{B7F09113-21F7-4E5B-87C8-0DC5B9A0DCB5}"/>
    <dgm:cxn modelId="{244327BF-F631-4D40-8E58-474918C3DA15}" type="presOf" srcId="{AE9B7661-C0A1-43CC-8399-6E4907DC1901}" destId="{CA1EB08C-FAB5-44A4-9F6D-299F53AD6035}" srcOrd="0" destOrd="0" presId="urn:microsoft.com/office/officeart/2005/8/layout/arrow6"/>
    <dgm:cxn modelId="{153152A8-C33B-4702-AC41-8334EEBF17A8}" type="presParOf" srcId="{0D35F0B3-06EE-4787-855F-03DF4C4E63FF}" destId="{B4BE7288-CF10-41DE-8E12-0EEAD54A4B14}" srcOrd="0" destOrd="0" presId="urn:microsoft.com/office/officeart/2005/8/layout/arrow6"/>
    <dgm:cxn modelId="{5365587C-43DA-430E-B2F8-A11C612FFB0B}" type="presParOf" srcId="{0D35F0B3-06EE-4787-855F-03DF4C4E63FF}" destId="{CA1EB08C-FAB5-44A4-9F6D-299F53AD6035}" srcOrd="1" destOrd="0" presId="urn:microsoft.com/office/officeart/2005/8/layout/arrow6"/>
    <dgm:cxn modelId="{9575D734-A1E3-4CA5-A120-75F7760458F2}" type="presParOf" srcId="{0D35F0B3-06EE-4787-855F-03DF4C4E63FF}" destId="{5BF07BC2-C72F-4248-9FEB-8F84C5383516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16EC84-70C8-47E7-9DA9-38A94D466F1B}" type="doc">
      <dgm:prSet loTypeId="urn:microsoft.com/office/officeart/2005/8/layout/arrow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2633AE-293C-4360-B932-BAAFB1D5F45B}">
      <dgm:prSet phldrT="[Text]"/>
      <dgm:spPr/>
      <dgm:t>
        <a:bodyPr/>
        <a:lstStyle/>
        <a:p>
          <a:r>
            <a:rPr lang="en-US" dirty="0" smtClean="0"/>
            <a:t>Strengthen </a:t>
          </a:r>
          <a:r>
            <a:rPr lang="en-US" dirty="0" err="1" smtClean="0"/>
            <a:t>Organizatons</a:t>
          </a:r>
          <a:endParaRPr lang="en-US" dirty="0"/>
        </a:p>
      </dgm:t>
    </dgm:pt>
    <dgm:pt modelId="{6EF60808-A3FC-49D9-899B-9030CA46C402}" type="parTrans" cxnId="{23B6EE8D-E010-4578-9FC5-8003E1AC42E6}">
      <dgm:prSet/>
      <dgm:spPr/>
      <dgm:t>
        <a:bodyPr/>
        <a:lstStyle/>
        <a:p>
          <a:endParaRPr lang="en-US"/>
        </a:p>
      </dgm:t>
    </dgm:pt>
    <dgm:pt modelId="{B5FBA5D5-67C6-4EBC-B00B-FB6FDBFAAE5B}" type="sibTrans" cxnId="{23B6EE8D-E010-4578-9FC5-8003E1AC42E6}">
      <dgm:prSet/>
      <dgm:spPr/>
      <dgm:t>
        <a:bodyPr/>
        <a:lstStyle/>
        <a:p>
          <a:endParaRPr lang="en-US"/>
        </a:p>
      </dgm:t>
    </dgm:pt>
    <dgm:pt modelId="{302F41E9-CCA9-43CC-960F-D5FD865F72A7}">
      <dgm:prSet phldrT="[Text]"/>
      <dgm:spPr/>
      <dgm:t>
        <a:bodyPr/>
        <a:lstStyle/>
        <a:p>
          <a:r>
            <a:rPr lang="en-US" dirty="0" smtClean="0"/>
            <a:t>Transform Sector Leadership</a:t>
          </a:r>
          <a:endParaRPr lang="en-US" dirty="0"/>
        </a:p>
      </dgm:t>
    </dgm:pt>
    <dgm:pt modelId="{B51C41DF-68C4-4211-ABF4-3BF772CF34DE}" type="parTrans" cxnId="{F47B828B-8A4E-4764-A8C8-E3E44BB45A58}">
      <dgm:prSet/>
      <dgm:spPr/>
      <dgm:t>
        <a:bodyPr/>
        <a:lstStyle/>
        <a:p>
          <a:endParaRPr lang="en-US"/>
        </a:p>
      </dgm:t>
    </dgm:pt>
    <dgm:pt modelId="{F94F143B-E1F4-4A20-9E43-7F67D61871D3}" type="sibTrans" cxnId="{F47B828B-8A4E-4764-A8C8-E3E44BB45A58}">
      <dgm:prSet/>
      <dgm:spPr/>
      <dgm:t>
        <a:bodyPr/>
        <a:lstStyle/>
        <a:p>
          <a:endParaRPr lang="en-US"/>
        </a:p>
      </dgm:t>
    </dgm:pt>
    <dgm:pt modelId="{3410DD06-82CF-42CF-ABF6-6EBEA40F4C4A}" type="pres">
      <dgm:prSet presAssocID="{4016EC84-70C8-47E7-9DA9-38A94D466F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C56E5-FF16-4F58-8978-70E35D81BBAC}" type="pres">
      <dgm:prSet presAssocID="{A42633AE-293C-4360-B932-BAAFB1D5F45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7AA4D-BD57-41E7-B41D-51CF5D7F71EE}" type="pres">
      <dgm:prSet presAssocID="{302F41E9-CCA9-43CC-960F-D5FD865F72A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6EE8D-E010-4578-9FC5-8003E1AC42E6}" srcId="{4016EC84-70C8-47E7-9DA9-38A94D466F1B}" destId="{A42633AE-293C-4360-B932-BAAFB1D5F45B}" srcOrd="0" destOrd="0" parTransId="{6EF60808-A3FC-49D9-899B-9030CA46C402}" sibTransId="{B5FBA5D5-67C6-4EBC-B00B-FB6FDBFAAE5B}"/>
    <dgm:cxn modelId="{F47B828B-8A4E-4764-A8C8-E3E44BB45A58}" srcId="{4016EC84-70C8-47E7-9DA9-38A94D466F1B}" destId="{302F41E9-CCA9-43CC-960F-D5FD865F72A7}" srcOrd="1" destOrd="0" parTransId="{B51C41DF-68C4-4211-ABF4-3BF772CF34DE}" sibTransId="{F94F143B-E1F4-4A20-9E43-7F67D61871D3}"/>
    <dgm:cxn modelId="{94D8D2B2-74E0-4A04-9C55-3A830A4A6881}" type="presOf" srcId="{A42633AE-293C-4360-B932-BAAFB1D5F45B}" destId="{4F6C56E5-FF16-4F58-8978-70E35D81BBAC}" srcOrd="0" destOrd="0" presId="urn:microsoft.com/office/officeart/2005/8/layout/arrow5"/>
    <dgm:cxn modelId="{D2841D2B-D9CF-40B6-83EC-65C9211ECBA6}" type="presOf" srcId="{302F41E9-CCA9-43CC-960F-D5FD865F72A7}" destId="{0777AA4D-BD57-41E7-B41D-51CF5D7F71EE}" srcOrd="0" destOrd="0" presId="urn:microsoft.com/office/officeart/2005/8/layout/arrow5"/>
    <dgm:cxn modelId="{7134E80F-0F3F-4232-A462-B5BB978187E6}" type="presOf" srcId="{4016EC84-70C8-47E7-9DA9-38A94D466F1B}" destId="{3410DD06-82CF-42CF-ABF6-6EBEA40F4C4A}" srcOrd="0" destOrd="0" presId="urn:microsoft.com/office/officeart/2005/8/layout/arrow5"/>
    <dgm:cxn modelId="{6A91018C-9285-44C8-9525-6EFFB6C64083}" type="presParOf" srcId="{3410DD06-82CF-42CF-ABF6-6EBEA40F4C4A}" destId="{4F6C56E5-FF16-4F58-8978-70E35D81BBAC}" srcOrd="0" destOrd="0" presId="urn:microsoft.com/office/officeart/2005/8/layout/arrow5"/>
    <dgm:cxn modelId="{784FD77D-9C04-44D8-BB89-A817B85E8A67}" type="presParOf" srcId="{3410DD06-82CF-42CF-ABF6-6EBEA40F4C4A}" destId="{0777AA4D-BD57-41E7-B41D-51CF5D7F71E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16EC84-70C8-47E7-9DA9-38A94D466F1B}" type="doc">
      <dgm:prSet loTypeId="urn:microsoft.com/office/officeart/2005/8/layout/arrow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2633AE-293C-4360-B932-BAAFB1D5F45B}">
      <dgm:prSet phldrT="[Text]"/>
      <dgm:spPr/>
      <dgm:t>
        <a:bodyPr/>
        <a:lstStyle/>
        <a:p>
          <a:r>
            <a:rPr lang="en-US" dirty="0" smtClean="0"/>
            <a:t>Strengthen </a:t>
          </a:r>
          <a:r>
            <a:rPr lang="en-US" dirty="0" err="1" smtClean="0"/>
            <a:t>Organizatons</a:t>
          </a:r>
          <a:endParaRPr lang="en-US" dirty="0"/>
        </a:p>
      </dgm:t>
    </dgm:pt>
    <dgm:pt modelId="{6EF60808-A3FC-49D9-899B-9030CA46C402}" type="parTrans" cxnId="{23B6EE8D-E010-4578-9FC5-8003E1AC42E6}">
      <dgm:prSet/>
      <dgm:spPr/>
      <dgm:t>
        <a:bodyPr/>
        <a:lstStyle/>
        <a:p>
          <a:endParaRPr lang="en-US"/>
        </a:p>
      </dgm:t>
    </dgm:pt>
    <dgm:pt modelId="{B5FBA5D5-67C6-4EBC-B00B-FB6FDBFAAE5B}" type="sibTrans" cxnId="{23B6EE8D-E010-4578-9FC5-8003E1AC42E6}">
      <dgm:prSet/>
      <dgm:spPr/>
      <dgm:t>
        <a:bodyPr/>
        <a:lstStyle/>
        <a:p>
          <a:endParaRPr lang="en-US"/>
        </a:p>
      </dgm:t>
    </dgm:pt>
    <dgm:pt modelId="{302F41E9-CCA9-43CC-960F-D5FD865F72A7}">
      <dgm:prSet phldrT="[Text]"/>
      <dgm:spPr/>
      <dgm:t>
        <a:bodyPr/>
        <a:lstStyle/>
        <a:p>
          <a:r>
            <a:rPr lang="en-US" dirty="0" smtClean="0"/>
            <a:t>Transform Sector Leadership</a:t>
          </a:r>
          <a:endParaRPr lang="en-US" dirty="0"/>
        </a:p>
      </dgm:t>
    </dgm:pt>
    <dgm:pt modelId="{B51C41DF-68C4-4211-ABF4-3BF772CF34DE}" type="parTrans" cxnId="{F47B828B-8A4E-4764-A8C8-E3E44BB45A58}">
      <dgm:prSet/>
      <dgm:spPr/>
      <dgm:t>
        <a:bodyPr/>
        <a:lstStyle/>
        <a:p>
          <a:endParaRPr lang="en-US"/>
        </a:p>
      </dgm:t>
    </dgm:pt>
    <dgm:pt modelId="{F94F143B-E1F4-4A20-9E43-7F67D61871D3}" type="sibTrans" cxnId="{F47B828B-8A4E-4764-A8C8-E3E44BB45A58}">
      <dgm:prSet/>
      <dgm:spPr/>
      <dgm:t>
        <a:bodyPr/>
        <a:lstStyle/>
        <a:p>
          <a:endParaRPr lang="en-US"/>
        </a:p>
      </dgm:t>
    </dgm:pt>
    <dgm:pt modelId="{3410DD06-82CF-42CF-ABF6-6EBEA40F4C4A}" type="pres">
      <dgm:prSet presAssocID="{4016EC84-70C8-47E7-9DA9-38A94D466F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C56E5-FF16-4F58-8978-70E35D81BBAC}" type="pres">
      <dgm:prSet presAssocID="{A42633AE-293C-4360-B932-BAAFB1D5F45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77AA4D-BD57-41E7-B41D-51CF5D7F71EE}" type="pres">
      <dgm:prSet presAssocID="{302F41E9-CCA9-43CC-960F-D5FD865F72A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6081D63-9BAD-4B83-BAB9-E4727917C75B}" type="presOf" srcId="{302F41E9-CCA9-43CC-960F-D5FD865F72A7}" destId="{0777AA4D-BD57-41E7-B41D-51CF5D7F71EE}" srcOrd="0" destOrd="0" presId="urn:microsoft.com/office/officeart/2005/8/layout/arrow5"/>
    <dgm:cxn modelId="{F08AF858-4EE6-4979-AE2D-7633523A17EE}" type="presOf" srcId="{4016EC84-70C8-47E7-9DA9-38A94D466F1B}" destId="{3410DD06-82CF-42CF-ABF6-6EBEA40F4C4A}" srcOrd="0" destOrd="0" presId="urn:microsoft.com/office/officeart/2005/8/layout/arrow5"/>
    <dgm:cxn modelId="{23B6EE8D-E010-4578-9FC5-8003E1AC42E6}" srcId="{4016EC84-70C8-47E7-9DA9-38A94D466F1B}" destId="{A42633AE-293C-4360-B932-BAAFB1D5F45B}" srcOrd="0" destOrd="0" parTransId="{6EF60808-A3FC-49D9-899B-9030CA46C402}" sibTransId="{B5FBA5D5-67C6-4EBC-B00B-FB6FDBFAAE5B}"/>
    <dgm:cxn modelId="{F47B828B-8A4E-4764-A8C8-E3E44BB45A58}" srcId="{4016EC84-70C8-47E7-9DA9-38A94D466F1B}" destId="{302F41E9-CCA9-43CC-960F-D5FD865F72A7}" srcOrd="1" destOrd="0" parTransId="{B51C41DF-68C4-4211-ABF4-3BF772CF34DE}" sibTransId="{F94F143B-E1F4-4A20-9E43-7F67D61871D3}"/>
    <dgm:cxn modelId="{97721D98-1FAE-422C-94B7-D8307DC08BD1}" type="presOf" srcId="{A42633AE-293C-4360-B932-BAAFB1D5F45B}" destId="{4F6C56E5-FF16-4F58-8978-70E35D81BBAC}" srcOrd="0" destOrd="0" presId="urn:microsoft.com/office/officeart/2005/8/layout/arrow5"/>
    <dgm:cxn modelId="{9B6FE69F-FBF7-4E75-A6A8-42BCB97DDB80}" type="presParOf" srcId="{3410DD06-82CF-42CF-ABF6-6EBEA40F4C4A}" destId="{4F6C56E5-FF16-4F58-8978-70E35D81BBAC}" srcOrd="0" destOrd="0" presId="urn:microsoft.com/office/officeart/2005/8/layout/arrow5"/>
    <dgm:cxn modelId="{3913236E-D706-4356-8EC9-488C30E8C4E3}" type="presParOf" srcId="{3410DD06-82CF-42CF-ABF6-6EBEA40F4C4A}" destId="{0777AA4D-BD57-41E7-B41D-51CF5D7F71E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2D817-B32A-43EB-B301-1BCAB9C9B071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FBFA0-15DB-4098-A2B1-002270393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0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6CE5A1-925D-4B9D-BBA4-A189D442A076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360452-AD3E-4F12-80B9-D7596D9AE9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79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60452-AD3E-4F12-80B9-D7596D9AE98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99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60452-AD3E-4F12-80B9-D7596D9AE98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66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60452-AD3E-4F12-80B9-D7596D9AE98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03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60452-AD3E-4F12-80B9-D7596D9AE98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15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FC4B-67CE-477E-8331-E93ECAABB0D3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5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45CB-5723-4634-9C3C-EA0812E62D8D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1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EC850-6DD4-4802-B6EF-12CE56C93476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1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040" y="378986"/>
            <a:ext cx="1816129" cy="79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24718" y="0"/>
            <a:ext cx="8722783" cy="1021977"/>
          </a:xfrm>
        </p:spPr>
        <p:txBody>
          <a:bodyPr lIns="288000" tIns="0" rIns="0" bIns="0" anchor="b" anchorCtr="0">
            <a:noAutofit/>
          </a:bodyPr>
          <a:lstStyle>
            <a:lvl1pPr algn="l">
              <a:defRPr sz="2400" b="1" cap="all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CA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456479" y="6617415"/>
            <a:ext cx="28067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CA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Page </a:t>
            </a:r>
            <a:fld id="{5B18C442-AE1E-40B3-815A-1E7D100C0840}" type="slidenum">
              <a:rPr lang="en-CA" sz="1200" b="1" kern="120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pPr/>
              <a:t>‹#›</a:t>
            </a:fld>
            <a:endParaRPr lang="en-CA" sz="1200" b="1" kern="1200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3441700" y="1608139"/>
            <a:ext cx="8305800" cy="469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11849" y="2755916"/>
            <a:ext cx="1854024" cy="3546459"/>
          </a:xfrm>
        </p:spPr>
        <p:txBody>
          <a:bodyPr>
            <a:normAutofit/>
          </a:bodyPr>
          <a:lstStyle>
            <a:lvl1pPr>
              <a:spcAft>
                <a:spcPts val="2100"/>
              </a:spcAft>
              <a:defRPr sz="1300"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callout</a:t>
            </a:r>
          </a:p>
        </p:txBody>
      </p:sp>
    </p:spTree>
    <p:extLst>
      <p:ext uri="{BB962C8B-B14F-4D97-AF65-F5344CB8AC3E}">
        <p14:creationId xmlns:p14="http://schemas.microsoft.com/office/powerpoint/2010/main" val="374126062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0BDA-90D0-4A13-BE87-52F0F360A3F9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3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28D6-51DA-483D-A249-BDD0E33C27C5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1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B4737-0C4F-4EA3-9C06-A9A23E676E66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9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D176-13C1-4BCF-AF21-A5AD6D11EFA0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5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C7A1B-5EC6-4B04-BB4E-7D52F64496B2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7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533E-9FEB-4C93-AE88-DD32C83FFAB9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7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571AB-164A-4404-9D14-72EF7E403AA7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3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2169C-9A74-400A-9096-2440B0F4887F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60879-7A8F-480D-9882-20E2329AA862}" type="datetime1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F099A-BB07-4D21-A025-F56EC4114C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passpoint.org/RevisitingET" TargetMode="External"/><Relationship Id="rId2" Type="http://schemas.openxmlformats.org/officeDocument/2006/relationships/hyperlink" Target="https://www.raffa.com/successionandsustainability/documents/executivetransitionrepor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1872" y="603849"/>
            <a:ext cx="1061911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Welcome!</a:t>
            </a:r>
          </a:p>
          <a:p>
            <a:pPr algn="ctr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2800" b="1" u="sng" dirty="0" smtClean="0">
                <a:solidFill>
                  <a:schemeClr val="accent5">
                    <a:lumMod val="75000"/>
                  </a:schemeClr>
                </a:solidFill>
              </a:rPr>
              <a:t>The webinar will begin shortly.</a:t>
            </a:r>
          </a:p>
          <a:p>
            <a:pPr algn="ctr"/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“We are now faced with the fact that tomorrow is today. We are confronted with the fierce urgency of now. In this unfolding conundrum of life and history, there 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is 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such a thing as being too late. This is no time for apathy or complacency. This is a time for vigorous and </a:t>
            </a:r>
            <a:r>
              <a:rPr lang="en-US" sz="2400" b="1" i="1" dirty="0" smtClean="0">
                <a:solidFill>
                  <a:schemeClr val="accent5">
                    <a:lumMod val="75000"/>
                  </a:schemeClr>
                </a:solidFill>
              </a:rPr>
              <a:t>positive </a:t>
            </a:r>
            <a:r>
              <a:rPr lang="en-US" sz="2400" b="1" i="1" dirty="0">
                <a:solidFill>
                  <a:schemeClr val="accent5">
                    <a:lumMod val="75000"/>
                  </a:schemeClr>
                </a:solidFill>
              </a:rPr>
              <a:t>action.” 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― Martin Luther King, Jr.</a:t>
            </a:r>
          </a:p>
        </p:txBody>
      </p:sp>
    </p:spTree>
    <p:extLst>
      <p:ext uri="{BB962C8B-B14F-4D97-AF65-F5344CB8AC3E}">
        <p14:creationId xmlns:p14="http://schemas.microsoft.com/office/powerpoint/2010/main" val="163723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Contradictions in Leadership Discourse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24417389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19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The clear case for transition support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Challenging for Incoming Leaders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4023487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Inheriting Financial Challenge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14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43722856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data from 885 executives nationally collected by CompassPoint in partnership with Blue Avocado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We need to work on two, intersecting fronts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9430" y="1621766"/>
            <a:ext cx="16131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Engage ETM and allied services broadly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Promote leaders of color/leaders with an equity analysis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Change the ways we lead to reflect our values and intended social change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29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5 Insights from Executives Sharing Power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1. SHARING LEADERSHIP IS AN EXPRESSION OF OUR INDIVIDUAL AND ORGANIZATIONAL IDENTITIES.</a:t>
            </a:r>
            <a:endParaRPr lang="en-US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4472C4">
                    <a:lumMod val="75000"/>
                  </a:srgbClr>
                </a:solidFill>
              </a:rPr>
              <a:t>“We’re </a:t>
            </a:r>
            <a:r>
              <a:rPr lang="en-US" sz="2000" b="1" dirty="0">
                <a:solidFill>
                  <a:srgbClr val="4472C4">
                    <a:lumMod val="75000"/>
                  </a:srgbClr>
                </a:solidFill>
              </a:rPr>
              <a:t>different people from the folks who have informed the thinking about organizational leadership and management </a:t>
            </a:r>
            <a:r>
              <a:rPr lang="en-US" sz="2000" dirty="0">
                <a:solidFill>
                  <a:srgbClr val="4472C4">
                    <a:lumMod val="75000"/>
                  </a:srgbClr>
                </a:solidFill>
              </a:rPr>
              <a:t>over the last 100 years. We come at it differently.”</a:t>
            </a:r>
            <a:r>
              <a:rPr lang="en-US" sz="1400" dirty="0">
                <a:solidFill>
                  <a:srgbClr val="4472C4">
                    <a:lumMod val="75000"/>
                  </a:srgbClr>
                </a:solidFill>
              </a:rPr>
              <a:t>.” – D. Nipper, </a:t>
            </a:r>
            <a:r>
              <a:rPr lang="en-US" sz="1400" i="1" dirty="0">
                <a:solidFill>
                  <a:srgbClr val="4472C4">
                    <a:lumMod val="75000"/>
                  </a:srgbClr>
                </a:solidFill>
              </a:rPr>
              <a:t>Rockwood 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8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5 Insights from Executives Sharing Power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. SHARING LEADERSHIP IS NOT ONLY ABOUT THE INDIVIOUDAL LEADERS SHARING POWER, IT’S ALSO AN ORGANIZATION-WIDE ETHOS.</a:t>
            </a:r>
            <a:endParaRPr lang="en-US" sz="26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2000" dirty="0">
                <a:solidFill>
                  <a:srgbClr val="4472C4">
                    <a:lumMod val="75000"/>
                  </a:srgbClr>
                </a:solidFill>
              </a:rPr>
              <a:t>“We were really, really clear that MAG needed to shift its internal practice behavior and culture to </a:t>
            </a:r>
            <a:r>
              <a:rPr lang="en-US" sz="2000" b="1" dirty="0">
                <a:solidFill>
                  <a:srgbClr val="4472C4">
                    <a:lumMod val="75000"/>
                  </a:srgbClr>
                </a:solidFill>
              </a:rPr>
              <a:t>reflect the world that we are contributing to making</a:t>
            </a:r>
            <a:r>
              <a:rPr lang="en-US" sz="2000" dirty="0">
                <a:solidFill>
                  <a:srgbClr val="4472C4">
                    <a:lumMod val="75000"/>
                  </a:srgbClr>
                </a:solidFill>
              </a:rPr>
              <a:t>.”</a:t>
            </a:r>
            <a:r>
              <a:rPr lang="en-US" sz="1400" dirty="0">
                <a:solidFill>
                  <a:srgbClr val="4472C4">
                    <a:lumMod val="75000"/>
                  </a:srgbClr>
                </a:solidFill>
              </a:rPr>
              <a:t> – M. Sloan-Perry, </a:t>
            </a:r>
            <a:r>
              <a:rPr lang="en-US" sz="1400" i="1" dirty="0">
                <a:solidFill>
                  <a:srgbClr val="4472C4">
                    <a:lumMod val="75000"/>
                  </a:srgbClr>
                </a:solidFill>
              </a:rPr>
              <a:t>MAG</a:t>
            </a:r>
          </a:p>
          <a:p>
            <a:pPr marL="0" indent="0"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5 Insights from Executives Sharing Power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3. SHARING LEADERSHIP IS NOT ABOUT LESS WORK; </a:t>
            </a:r>
            <a:b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IN SOME CASES, IT MAY BE MORE.</a:t>
            </a:r>
          </a:p>
          <a:p>
            <a:pPr marL="0" indent="0" algn="r">
              <a:buNone/>
            </a:pPr>
            <a:endParaRPr lang="en-US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“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It’s not fewer hours, but it is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less pressure and isolation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. I can’t even say how different it is. It’s dramatically different, which is a big sustainability issue for me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.” – F. Kunreuther, </a:t>
            </a:r>
            <a:r>
              <a:rPr lang="en-US" sz="1400" i="1" dirty="0">
                <a:solidFill>
                  <a:schemeClr val="accent5">
                    <a:lumMod val="75000"/>
                  </a:schemeClr>
                </a:solidFill>
              </a:rPr>
              <a:t>Building Movement Project</a:t>
            </a: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1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5 Insights from Executives Sharing Power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. SHARING LEADERSHIP REQUIRES BALANCING INDIVIUDAL AND COLLECTIVE VOICE.</a:t>
            </a:r>
          </a:p>
          <a:p>
            <a:pPr marL="0" indent="0" algn="r">
              <a:buNone/>
            </a:pPr>
            <a:endParaRPr lang="en-US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“Where do we speak as ourselves individually and where do we speak together? We have talked about creating a co-directors’ email so that there are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things people cannot attach to just one of us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” </a:t>
            </a:r>
            <a:r>
              <a:rPr lang="en-US" sz="1400" dirty="0">
                <a:solidFill>
                  <a:srgbClr val="4472C4">
                    <a:lumMod val="75000"/>
                  </a:srgbClr>
                </a:solidFill>
              </a:rPr>
              <a:t>– M. Sloan-Perry, </a:t>
            </a:r>
            <a:r>
              <a:rPr lang="en-US" sz="1400" i="1" dirty="0">
                <a:solidFill>
                  <a:srgbClr val="4472C4">
                    <a:lumMod val="75000"/>
                  </a:srgbClr>
                </a:solidFill>
              </a:rPr>
              <a:t>MAG</a:t>
            </a: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5 Insights from Executives Sharing Power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5. SHARING LEADERSHIP IS BOTH RELATIONAL AND REPLICABLE.</a:t>
            </a:r>
          </a:p>
          <a:p>
            <a:pPr marL="0" indent="0" algn="r">
              <a:buNone/>
            </a:pPr>
            <a:endParaRPr lang="en-US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“I’m thinking about how many of us can’t imagine doing this with someone else. How do we reframe that as not a barrier to replicability? How do we instead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lift up the virtue of relationship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?.</a:t>
            </a:r>
            <a:r>
              <a:rPr lang="en-US" sz="1400" dirty="0" smtClean="0">
                <a:solidFill>
                  <a:schemeClr val="accent5">
                    <a:lumMod val="75000"/>
                  </a:schemeClr>
                </a:solidFill>
              </a:rPr>
              <a:t>” </a:t>
            </a:r>
            <a:r>
              <a:rPr lang="en-US" sz="1400" dirty="0">
                <a:solidFill>
                  <a:srgbClr val="4472C4">
                    <a:lumMod val="75000"/>
                  </a:srgbClr>
                </a:solidFill>
              </a:rPr>
              <a:t>– </a:t>
            </a:r>
            <a:r>
              <a:rPr lang="en-US" sz="1400" dirty="0" smtClean="0">
                <a:solidFill>
                  <a:srgbClr val="4472C4">
                    <a:lumMod val="75000"/>
                  </a:srgbClr>
                </a:solidFill>
              </a:rPr>
              <a:t>S. Thomas-Breitfeld, </a:t>
            </a:r>
            <a:r>
              <a:rPr lang="en-US" sz="1400" i="1" dirty="0" smtClean="0">
                <a:solidFill>
                  <a:srgbClr val="4472C4">
                    <a:lumMod val="75000"/>
                  </a:srgbClr>
                </a:solidFill>
              </a:rPr>
              <a:t>Building Movement Project</a:t>
            </a:r>
            <a:endParaRPr lang="en-US" sz="1400" i="1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9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“Cultivating Leaderful Ecosystems” - MAG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“Explicitly articulating how we exist as a part of a broader ecosystem is necessary because </a:t>
            </a:r>
            <a:r>
              <a:rPr lang="en-US" sz="3100" b="1" dirty="0" smtClean="0">
                <a:solidFill>
                  <a:schemeClr val="accent5">
                    <a:lumMod val="75000"/>
                  </a:schemeClr>
                </a:solidFill>
              </a:rPr>
              <a:t>so much nonprofit thinking has focused on issues of organization-centric management </a:t>
            </a:r>
            <a:r>
              <a:rPr lang="en-US" sz="3100" dirty="0" smtClean="0">
                <a:solidFill>
                  <a:schemeClr val="accent5">
                    <a:lumMod val="75000"/>
                  </a:schemeClr>
                </a:solidFill>
              </a:rPr>
              <a:t>and effectiveness at the expense of attention to broader community leadership and systemic change.”</a:t>
            </a: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READ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HERE: https://nonprofitquarterly.org/2017/04/21/cultivating-leaderful-ecosystems/</a:t>
            </a: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0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We need to work on two, intersecting fronts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89430" y="1621766"/>
            <a:ext cx="16131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Engage ETM and allied services broadly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Promote leaders of color/leaders with an equity analysis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Change the ways we lead to reflect our values and intended social change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49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03518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Revisiting Leadership Transition: </a:t>
            </a:r>
            <a:b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Centering Equity, Sustainability, and Social Change</a:t>
            </a:r>
            <a:b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Jeanne Bell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TWITTER: @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JeanneBellCP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662" y="4508650"/>
            <a:ext cx="3412676" cy="841225"/>
          </a:xfrm>
          <a:prstGeom prst="rect">
            <a:avLst/>
          </a:prstGeom>
        </p:spPr>
      </p:pic>
      <p:sp>
        <p:nvSpPr>
          <p:cNvPr id="4" name="AutoShape 2" descr="Image result for twitter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Changing how we lead: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“Cultivating Leaderful Ecosystems” - MAG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Leadership engages the broader system and networks of leaders within it.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Leaderful ecosystems intentionally build relationships to embody equity.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Leadership is flexible—sometimes more directive and other times more collaborative.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Leadership values multiple ways of knowing and the wisdom and contributions from multiple voices and perspectives.</a:t>
            </a:r>
          </a:p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Leaders create the space for inner work that is needed for transformation.</a:t>
            </a:r>
          </a:p>
          <a:p>
            <a:pPr marL="514350" indent="-514350">
              <a:buAutoNum type="arabicPeriod"/>
            </a:pPr>
            <a:endParaRPr lang="en-US" sz="31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READ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HERE: https://nonprofitquarterly.org/2017/04/21/cultivating-leaderful-ecosystems/</a:t>
            </a: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4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Read further and engage online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The Evolution of Executive Transition and Allied Practices: A Call for Service Integration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by Tom Adams, Director at Raffa, P.C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400" u="sng" dirty="0">
                <a:hlinkClick r:id="rId2"/>
              </a:rPr>
              <a:t>https://</a:t>
            </a:r>
            <a:r>
              <a:rPr lang="en-US" sz="2400" u="sng" dirty="0" smtClean="0">
                <a:hlinkClick r:id="rId2"/>
              </a:rPr>
              <a:t>www.raffa.com/successionandsustainability/documents/executivetransitionreport.pdf</a:t>
            </a:r>
            <a:endParaRPr lang="en-US" sz="2400" u="sng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Will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We Get There Hire by Hire? 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Reflections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on Executive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Leadership and Transition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Data over 15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years</a:t>
            </a:r>
            <a:b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by 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Jeanne Bell, Paola Cubías, Byron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Johnson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5 Insights From </a:t>
            </a:r>
            <a:r>
              <a:rPr lang="en-US" sz="2400" b="1" dirty="0" smtClean="0">
                <a:solidFill>
                  <a:schemeClr val="accent5">
                    <a:lumMod val="75000"/>
                  </a:schemeClr>
                </a:solidFill>
              </a:rPr>
              <a:t>Directors Sharing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Power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by Jeanne Bell, Paola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Cubías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Byron 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Johnson</a:t>
            </a:r>
            <a:endParaRPr lang="en-US" sz="2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u="sng" dirty="0">
                <a:hlinkClick r:id="rId3"/>
              </a:rPr>
              <a:t>https://www.compasspoint.org/RevisitingET</a:t>
            </a:r>
            <a:endParaRPr lang="en-US" sz="2400" dirty="0"/>
          </a:p>
          <a:p>
            <a:pPr marL="0" indent="0" algn="ctr">
              <a:buNone/>
            </a:pPr>
            <a:endParaRPr lang="en-US" sz="2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</a:rPr>
              <a:t>About this project: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Why pause and reflect on ETM 20 years in?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We need to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both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affirm and broaden our approach to preparing for executive transition,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and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challenge ourselves on who leads and how.</a:t>
            </a: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We thank the David &amp; Lucille Packard Foundation and the Annie E. Casey Foundation for their </a:t>
            </a:r>
            <a:b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generous support of this project.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1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8229600" y="4800600"/>
            <a:ext cx="3657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Board-executive alignment on priorities, roles and performance measures.</a:t>
            </a:r>
            <a:endParaRPr lang="en-US" sz="1100" b="1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67200" y="4800600"/>
            <a:ext cx="3657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An exceptional executive selected – who fits the current and future leadership needs of the organization.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203200" y="4800600"/>
            <a:ext cx="3657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</a:rPr>
              <a:t>Board clarity and alignment about the four factors critical to the search and transition.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622801" y="3032760"/>
            <a:ext cx="2946401" cy="1920240"/>
          </a:xfrm>
          <a:custGeom>
            <a:avLst/>
            <a:gdLst>
              <a:gd name="connsiteX0" fmla="*/ 0 w 2819400"/>
              <a:gd name="connsiteY0" fmla="*/ 914400 h 1828800"/>
              <a:gd name="connsiteX1" fmla="*/ 704850 w 2819400"/>
              <a:gd name="connsiteY1" fmla="*/ 914400 h 1828800"/>
              <a:gd name="connsiteX2" fmla="*/ 704850 w 2819400"/>
              <a:gd name="connsiteY2" fmla="*/ 0 h 1828800"/>
              <a:gd name="connsiteX3" fmla="*/ 2114550 w 2819400"/>
              <a:gd name="connsiteY3" fmla="*/ 0 h 1828800"/>
              <a:gd name="connsiteX4" fmla="*/ 2114550 w 2819400"/>
              <a:gd name="connsiteY4" fmla="*/ 914400 h 1828800"/>
              <a:gd name="connsiteX5" fmla="*/ 2819400 w 2819400"/>
              <a:gd name="connsiteY5" fmla="*/ 914400 h 1828800"/>
              <a:gd name="connsiteX6" fmla="*/ 1409700 w 2819400"/>
              <a:gd name="connsiteY6" fmla="*/ 1828800 h 1828800"/>
              <a:gd name="connsiteX7" fmla="*/ 0 w 2819400"/>
              <a:gd name="connsiteY7" fmla="*/ 914400 h 1828800"/>
              <a:gd name="connsiteX0" fmla="*/ 0 w 2819400"/>
              <a:gd name="connsiteY0" fmla="*/ 914400 h 1828800"/>
              <a:gd name="connsiteX1" fmla="*/ 704850 w 2819400"/>
              <a:gd name="connsiteY1" fmla="*/ 914400 h 1828800"/>
              <a:gd name="connsiteX2" fmla="*/ 704850 w 2819400"/>
              <a:gd name="connsiteY2" fmla="*/ 0 h 1828800"/>
              <a:gd name="connsiteX3" fmla="*/ 2114550 w 2819400"/>
              <a:gd name="connsiteY3" fmla="*/ 0 h 1828800"/>
              <a:gd name="connsiteX4" fmla="*/ 2114550 w 2819400"/>
              <a:gd name="connsiteY4" fmla="*/ 914400 h 1828800"/>
              <a:gd name="connsiteX5" fmla="*/ 2819400 w 2819400"/>
              <a:gd name="connsiteY5" fmla="*/ 914400 h 1828800"/>
              <a:gd name="connsiteX6" fmla="*/ 1409700 w 2819400"/>
              <a:gd name="connsiteY6" fmla="*/ 1828800 h 1828800"/>
              <a:gd name="connsiteX7" fmla="*/ 0 w 2819400"/>
              <a:gd name="connsiteY7" fmla="*/ 914400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945931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945931 h 1828800"/>
              <a:gd name="connsiteX0" fmla="*/ 0 w 2374232"/>
              <a:gd name="connsiteY0" fmla="*/ 945931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945931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1929064"/>
              <a:gd name="connsiteY0" fmla="*/ 882869 h 1828800"/>
              <a:gd name="connsiteX1" fmla="*/ 259682 w 1929064"/>
              <a:gd name="connsiteY1" fmla="*/ 914400 h 1828800"/>
              <a:gd name="connsiteX2" fmla="*/ 259682 w 1929064"/>
              <a:gd name="connsiteY2" fmla="*/ 0 h 1828800"/>
              <a:gd name="connsiteX3" fmla="*/ 1669382 w 1929064"/>
              <a:gd name="connsiteY3" fmla="*/ 0 h 1828800"/>
              <a:gd name="connsiteX4" fmla="*/ 1669382 w 1929064"/>
              <a:gd name="connsiteY4" fmla="*/ 914400 h 1828800"/>
              <a:gd name="connsiteX5" fmla="*/ 1929064 w 1929064"/>
              <a:gd name="connsiteY5" fmla="*/ 882869 h 1828800"/>
              <a:gd name="connsiteX6" fmla="*/ 964532 w 1929064"/>
              <a:gd name="connsiteY6" fmla="*/ 1828800 h 1828800"/>
              <a:gd name="connsiteX7" fmla="*/ 0 w 1929064"/>
              <a:gd name="connsiteY7" fmla="*/ 882869 h 1828800"/>
              <a:gd name="connsiteX0" fmla="*/ 0 w 1929064"/>
              <a:gd name="connsiteY0" fmla="*/ 882869 h 1698171"/>
              <a:gd name="connsiteX1" fmla="*/ 259682 w 1929064"/>
              <a:gd name="connsiteY1" fmla="*/ 914400 h 1698171"/>
              <a:gd name="connsiteX2" fmla="*/ 259682 w 1929064"/>
              <a:gd name="connsiteY2" fmla="*/ 0 h 1698171"/>
              <a:gd name="connsiteX3" fmla="*/ 1669382 w 1929064"/>
              <a:gd name="connsiteY3" fmla="*/ 0 h 1698171"/>
              <a:gd name="connsiteX4" fmla="*/ 1669382 w 1929064"/>
              <a:gd name="connsiteY4" fmla="*/ 914400 h 1698171"/>
              <a:gd name="connsiteX5" fmla="*/ 1929064 w 1929064"/>
              <a:gd name="connsiteY5" fmla="*/ 882869 h 1698171"/>
              <a:gd name="connsiteX6" fmla="*/ 964531 w 1929064"/>
              <a:gd name="connsiteY6" fmla="*/ 1698171 h 1698171"/>
              <a:gd name="connsiteX7" fmla="*/ 0 w 1929064"/>
              <a:gd name="connsiteY7" fmla="*/ 882869 h 1698171"/>
              <a:gd name="connsiteX0" fmla="*/ 0 w 1929064"/>
              <a:gd name="connsiteY0" fmla="*/ 882869 h 1632857"/>
              <a:gd name="connsiteX1" fmla="*/ 259682 w 1929064"/>
              <a:gd name="connsiteY1" fmla="*/ 914400 h 1632857"/>
              <a:gd name="connsiteX2" fmla="*/ 259682 w 1929064"/>
              <a:gd name="connsiteY2" fmla="*/ 0 h 1632857"/>
              <a:gd name="connsiteX3" fmla="*/ 1669382 w 1929064"/>
              <a:gd name="connsiteY3" fmla="*/ 0 h 1632857"/>
              <a:gd name="connsiteX4" fmla="*/ 1669382 w 1929064"/>
              <a:gd name="connsiteY4" fmla="*/ 914400 h 1632857"/>
              <a:gd name="connsiteX5" fmla="*/ 1929064 w 1929064"/>
              <a:gd name="connsiteY5" fmla="*/ 882869 h 1632857"/>
              <a:gd name="connsiteX6" fmla="*/ 964531 w 1929064"/>
              <a:gd name="connsiteY6" fmla="*/ 1632857 h 1632857"/>
              <a:gd name="connsiteX7" fmla="*/ 0 w 1929064"/>
              <a:gd name="connsiteY7" fmla="*/ 882869 h 1632857"/>
              <a:gd name="connsiteX0" fmla="*/ 0 w 1929065"/>
              <a:gd name="connsiteY0" fmla="*/ 914400 h 1632857"/>
              <a:gd name="connsiteX1" fmla="*/ 259683 w 1929065"/>
              <a:gd name="connsiteY1" fmla="*/ 914400 h 1632857"/>
              <a:gd name="connsiteX2" fmla="*/ 259683 w 1929065"/>
              <a:gd name="connsiteY2" fmla="*/ 0 h 1632857"/>
              <a:gd name="connsiteX3" fmla="*/ 1669383 w 1929065"/>
              <a:gd name="connsiteY3" fmla="*/ 0 h 1632857"/>
              <a:gd name="connsiteX4" fmla="*/ 1669383 w 1929065"/>
              <a:gd name="connsiteY4" fmla="*/ 914400 h 1632857"/>
              <a:gd name="connsiteX5" fmla="*/ 1929065 w 1929065"/>
              <a:gd name="connsiteY5" fmla="*/ 882869 h 1632857"/>
              <a:gd name="connsiteX6" fmla="*/ 964532 w 1929065"/>
              <a:gd name="connsiteY6" fmla="*/ 1632857 h 1632857"/>
              <a:gd name="connsiteX7" fmla="*/ 0 w 1929065"/>
              <a:gd name="connsiteY7" fmla="*/ 914400 h 1632857"/>
              <a:gd name="connsiteX0" fmla="*/ 0 w 1929065"/>
              <a:gd name="connsiteY0" fmla="*/ 914400 h 1632857"/>
              <a:gd name="connsiteX1" fmla="*/ 259683 w 1929065"/>
              <a:gd name="connsiteY1" fmla="*/ 914400 h 1632857"/>
              <a:gd name="connsiteX2" fmla="*/ 259683 w 1929065"/>
              <a:gd name="connsiteY2" fmla="*/ 0 h 1632857"/>
              <a:gd name="connsiteX3" fmla="*/ 1669383 w 1929065"/>
              <a:gd name="connsiteY3" fmla="*/ 0 h 1632857"/>
              <a:gd name="connsiteX4" fmla="*/ 1669383 w 1929065"/>
              <a:gd name="connsiteY4" fmla="*/ 914400 h 1632857"/>
              <a:gd name="connsiteX5" fmla="*/ 1929065 w 1929065"/>
              <a:gd name="connsiteY5" fmla="*/ 914400 h 1632857"/>
              <a:gd name="connsiteX6" fmla="*/ 964532 w 1929065"/>
              <a:gd name="connsiteY6" fmla="*/ 1632857 h 1632857"/>
              <a:gd name="connsiteX7" fmla="*/ 0 w 1929065"/>
              <a:gd name="connsiteY7" fmla="*/ 914400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29065" h="1632857">
                <a:moveTo>
                  <a:pt x="0" y="914400"/>
                </a:moveTo>
                <a:lnTo>
                  <a:pt x="259683" y="914400"/>
                </a:lnTo>
                <a:lnTo>
                  <a:pt x="259683" y="0"/>
                </a:lnTo>
                <a:lnTo>
                  <a:pt x="1669383" y="0"/>
                </a:lnTo>
                <a:lnTo>
                  <a:pt x="1669383" y="914400"/>
                </a:lnTo>
                <a:lnTo>
                  <a:pt x="1929065" y="914400"/>
                </a:lnTo>
                <a:lnTo>
                  <a:pt x="964532" y="1632857"/>
                </a:lnTo>
                <a:lnTo>
                  <a:pt x="0" y="914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/>
                <a:cs typeface="Arial" charset="0"/>
              </a:rPr>
              <a:t>CEO PROCESS OVERVIEW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i="1" kern="0" dirty="0" smtClean="0">
                <a:solidFill>
                  <a:srgbClr val="669933"/>
                </a:solidFill>
                <a:latin typeface="Arial" charset="0"/>
                <a:ea typeface="ＭＳ Ｐゴシック"/>
                <a:cs typeface="Arial" charset="0"/>
              </a:rPr>
              <a:t>Executive Search and Transition</a:t>
            </a:r>
          </a:p>
        </p:txBody>
      </p:sp>
      <p:pic>
        <p:nvPicPr>
          <p:cNvPr id="8" name="Picture 7" descr="Prepare-flag-arrow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2800" y="2209800"/>
            <a:ext cx="2844800" cy="533400"/>
          </a:xfrm>
          <a:prstGeom prst="rect">
            <a:avLst/>
          </a:prstGeom>
        </p:spPr>
      </p:pic>
      <p:pic>
        <p:nvPicPr>
          <p:cNvPr id="9" name="Picture 8" descr="Search-flag-arrow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2133600"/>
            <a:ext cx="4165600" cy="762000"/>
          </a:xfrm>
          <a:prstGeom prst="rect">
            <a:avLst/>
          </a:prstGeom>
        </p:spPr>
      </p:pic>
      <p:pic>
        <p:nvPicPr>
          <p:cNvPr id="10" name="Picture 9" descr="Prepare-flag-arrow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2209800"/>
            <a:ext cx="2844800" cy="533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97000" y="2297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+mj-lt"/>
              </a:rPr>
              <a:t>Prepare</a:t>
            </a:r>
            <a:endParaRPr lang="en-US" sz="1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7000" y="226689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Search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18600" y="2297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latin typeface="+mn-lt"/>
              </a:rPr>
              <a:t>Onboard</a:t>
            </a:r>
            <a:endParaRPr lang="en-US" sz="1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60401" y="3032760"/>
            <a:ext cx="2946401" cy="1920240"/>
          </a:xfrm>
          <a:custGeom>
            <a:avLst/>
            <a:gdLst>
              <a:gd name="connsiteX0" fmla="*/ 0 w 2819400"/>
              <a:gd name="connsiteY0" fmla="*/ 914400 h 1828800"/>
              <a:gd name="connsiteX1" fmla="*/ 704850 w 2819400"/>
              <a:gd name="connsiteY1" fmla="*/ 914400 h 1828800"/>
              <a:gd name="connsiteX2" fmla="*/ 704850 w 2819400"/>
              <a:gd name="connsiteY2" fmla="*/ 0 h 1828800"/>
              <a:gd name="connsiteX3" fmla="*/ 2114550 w 2819400"/>
              <a:gd name="connsiteY3" fmla="*/ 0 h 1828800"/>
              <a:gd name="connsiteX4" fmla="*/ 2114550 w 2819400"/>
              <a:gd name="connsiteY4" fmla="*/ 914400 h 1828800"/>
              <a:gd name="connsiteX5" fmla="*/ 2819400 w 2819400"/>
              <a:gd name="connsiteY5" fmla="*/ 914400 h 1828800"/>
              <a:gd name="connsiteX6" fmla="*/ 1409700 w 2819400"/>
              <a:gd name="connsiteY6" fmla="*/ 1828800 h 1828800"/>
              <a:gd name="connsiteX7" fmla="*/ 0 w 2819400"/>
              <a:gd name="connsiteY7" fmla="*/ 914400 h 1828800"/>
              <a:gd name="connsiteX0" fmla="*/ 0 w 2819400"/>
              <a:gd name="connsiteY0" fmla="*/ 914400 h 1828800"/>
              <a:gd name="connsiteX1" fmla="*/ 704850 w 2819400"/>
              <a:gd name="connsiteY1" fmla="*/ 914400 h 1828800"/>
              <a:gd name="connsiteX2" fmla="*/ 704850 w 2819400"/>
              <a:gd name="connsiteY2" fmla="*/ 0 h 1828800"/>
              <a:gd name="connsiteX3" fmla="*/ 2114550 w 2819400"/>
              <a:gd name="connsiteY3" fmla="*/ 0 h 1828800"/>
              <a:gd name="connsiteX4" fmla="*/ 2114550 w 2819400"/>
              <a:gd name="connsiteY4" fmla="*/ 914400 h 1828800"/>
              <a:gd name="connsiteX5" fmla="*/ 2819400 w 2819400"/>
              <a:gd name="connsiteY5" fmla="*/ 914400 h 1828800"/>
              <a:gd name="connsiteX6" fmla="*/ 1409700 w 2819400"/>
              <a:gd name="connsiteY6" fmla="*/ 1828800 h 1828800"/>
              <a:gd name="connsiteX7" fmla="*/ 0 w 2819400"/>
              <a:gd name="connsiteY7" fmla="*/ 914400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945931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945931 h 1828800"/>
              <a:gd name="connsiteX0" fmla="*/ 0 w 2374232"/>
              <a:gd name="connsiteY0" fmla="*/ 945931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945931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1929064"/>
              <a:gd name="connsiteY0" fmla="*/ 882869 h 1828800"/>
              <a:gd name="connsiteX1" fmla="*/ 259682 w 1929064"/>
              <a:gd name="connsiteY1" fmla="*/ 914400 h 1828800"/>
              <a:gd name="connsiteX2" fmla="*/ 259682 w 1929064"/>
              <a:gd name="connsiteY2" fmla="*/ 0 h 1828800"/>
              <a:gd name="connsiteX3" fmla="*/ 1669382 w 1929064"/>
              <a:gd name="connsiteY3" fmla="*/ 0 h 1828800"/>
              <a:gd name="connsiteX4" fmla="*/ 1669382 w 1929064"/>
              <a:gd name="connsiteY4" fmla="*/ 914400 h 1828800"/>
              <a:gd name="connsiteX5" fmla="*/ 1929064 w 1929064"/>
              <a:gd name="connsiteY5" fmla="*/ 882869 h 1828800"/>
              <a:gd name="connsiteX6" fmla="*/ 964532 w 1929064"/>
              <a:gd name="connsiteY6" fmla="*/ 1828800 h 1828800"/>
              <a:gd name="connsiteX7" fmla="*/ 0 w 1929064"/>
              <a:gd name="connsiteY7" fmla="*/ 882869 h 1828800"/>
              <a:gd name="connsiteX0" fmla="*/ 0 w 1929064"/>
              <a:gd name="connsiteY0" fmla="*/ 882869 h 1698171"/>
              <a:gd name="connsiteX1" fmla="*/ 259682 w 1929064"/>
              <a:gd name="connsiteY1" fmla="*/ 914400 h 1698171"/>
              <a:gd name="connsiteX2" fmla="*/ 259682 w 1929064"/>
              <a:gd name="connsiteY2" fmla="*/ 0 h 1698171"/>
              <a:gd name="connsiteX3" fmla="*/ 1669382 w 1929064"/>
              <a:gd name="connsiteY3" fmla="*/ 0 h 1698171"/>
              <a:gd name="connsiteX4" fmla="*/ 1669382 w 1929064"/>
              <a:gd name="connsiteY4" fmla="*/ 914400 h 1698171"/>
              <a:gd name="connsiteX5" fmla="*/ 1929064 w 1929064"/>
              <a:gd name="connsiteY5" fmla="*/ 882869 h 1698171"/>
              <a:gd name="connsiteX6" fmla="*/ 964531 w 1929064"/>
              <a:gd name="connsiteY6" fmla="*/ 1698171 h 1698171"/>
              <a:gd name="connsiteX7" fmla="*/ 0 w 1929064"/>
              <a:gd name="connsiteY7" fmla="*/ 882869 h 1698171"/>
              <a:gd name="connsiteX0" fmla="*/ 0 w 1929064"/>
              <a:gd name="connsiteY0" fmla="*/ 882869 h 1632857"/>
              <a:gd name="connsiteX1" fmla="*/ 259682 w 1929064"/>
              <a:gd name="connsiteY1" fmla="*/ 914400 h 1632857"/>
              <a:gd name="connsiteX2" fmla="*/ 259682 w 1929064"/>
              <a:gd name="connsiteY2" fmla="*/ 0 h 1632857"/>
              <a:gd name="connsiteX3" fmla="*/ 1669382 w 1929064"/>
              <a:gd name="connsiteY3" fmla="*/ 0 h 1632857"/>
              <a:gd name="connsiteX4" fmla="*/ 1669382 w 1929064"/>
              <a:gd name="connsiteY4" fmla="*/ 914400 h 1632857"/>
              <a:gd name="connsiteX5" fmla="*/ 1929064 w 1929064"/>
              <a:gd name="connsiteY5" fmla="*/ 882869 h 1632857"/>
              <a:gd name="connsiteX6" fmla="*/ 964531 w 1929064"/>
              <a:gd name="connsiteY6" fmla="*/ 1632857 h 1632857"/>
              <a:gd name="connsiteX7" fmla="*/ 0 w 1929064"/>
              <a:gd name="connsiteY7" fmla="*/ 882869 h 1632857"/>
              <a:gd name="connsiteX0" fmla="*/ 0 w 1929065"/>
              <a:gd name="connsiteY0" fmla="*/ 914400 h 1632857"/>
              <a:gd name="connsiteX1" fmla="*/ 259683 w 1929065"/>
              <a:gd name="connsiteY1" fmla="*/ 914400 h 1632857"/>
              <a:gd name="connsiteX2" fmla="*/ 259683 w 1929065"/>
              <a:gd name="connsiteY2" fmla="*/ 0 h 1632857"/>
              <a:gd name="connsiteX3" fmla="*/ 1669383 w 1929065"/>
              <a:gd name="connsiteY3" fmla="*/ 0 h 1632857"/>
              <a:gd name="connsiteX4" fmla="*/ 1669383 w 1929065"/>
              <a:gd name="connsiteY4" fmla="*/ 914400 h 1632857"/>
              <a:gd name="connsiteX5" fmla="*/ 1929065 w 1929065"/>
              <a:gd name="connsiteY5" fmla="*/ 882869 h 1632857"/>
              <a:gd name="connsiteX6" fmla="*/ 964532 w 1929065"/>
              <a:gd name="connsiteY6" fmla="*/ 1632857 h 1632857"/>
              <a:gd name="connsiteX7" fmla="*/ 0 w 1929065"/>
              <a:gd name="connsiteY7" fmla="*/ 914400 h 1632857"/>
              <a:gd name="connsiteX0" fmla="*/ 0 w 1929065"/>
              <a:gd name="connsiteY0" fmla="*/ 914400 h 1632857"/>
              <a:gd name="connsiteX1" fmla="*/ 259683 w 1929065"/>
              <a:gd name="connsiteY1" fmla="*/ 914400 h 1632857"/>
              <a:gd name="connsiteX2" fmla="*/ 259683 w 1929065"/>
              <a:gd name="connsiteY2" fmla="*/ 0 h 1632857"/>
              <a:gd name="connsiteX3" fmla="*/ 1669383 w 1929065"/>
              <a:gd name="connsiteY3" fmla="*/ 0 h 1632857"/>
              <a:gd name="connsiteX4" fmla="*/ 1669383 w 1929065"/>
              <a:gd name="connsiteY4" fmla="*/ 914400 h 1632857"/>
              <a:gd name="connsiteX5" fmla="*/ 1929065 w 1929065"/>
              <a:gd name="connsiteY5" fmla="*/ 914400 h 1632857"/>
              <a:gd name="connsiteX6" fmla="*/ 964532 w 1929065"/>
              <a:gd name="connsiteY6" fmla="*/ 1632857 h 1632857"/>
              <a:gd name="connsiteX7" fmla="*/ 0 w 1929065"/>
              <a:gd name="connsiteY7" fmla="*/ 914400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29065" h="1632857">
                <a:moveTo>
                  <a:pt x="0" y="914400"/>
                </a:moveTo>
                <a:lnTo>
                  <a:pt x="259683" y="914400"/>
                </a:lnTo>
                <a:lnTo>
                  <a:pt x="259683" y="0"/>
                </a:lnTo>
                <a:lnTo>
                  <a:pt x="1669383" y="0"/>
                </a:lnTo>
                <a:lnTo>
                  <a:pt x="1669383" y="914400"/>
                </a:lnTo>
                <a:lnTo>
                  <a:pt x="1929065" y="914400"/>
                </a:lnTo>
                <a:lnTo>
                  <a:pt x="964532" y="1632857"/>
                </a:lnTo>
                <a:lnTo>
                  <a:pt x="0" y="914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8534401" y="3048000"/>
            <a:ext cx="2946401" cy="1920240"/>
          </a:xfrm>
          <a:custGeom>
            <a:avLst/>
            <a:gdLst>
              <a:gd name="connsiteX0" fmla="*/ 0 w 2819400"/>
              <a:gd name="connsiteY0" fmla="*/ 914400 h 1828800"/>
              <a:gd name="connsiteX1" fmla="*/ 704850 w 2819400"/>
              <a:gd name="connsiteY1" fmla="*/ 914400 h 1828800"/>
              <a:gd name="connsiteX2" fmla="*/ 704850 w 2819400"/>
              <a:gd name="connsiteY2" fmla="*/ 0 h 1828800"/>
              <a:gd name="connsiteX3" fmla="*/ 2114550 w 2819400"/>
              <a:gd name="connsiteY3" fmla="*/ 0 h 1828800"/>
              <a:gd name="connsiteX4" fmla="*/ 2114550 w 2819400"/>
              <a:gd name="connsiteY4" fmla="*/ 914400 h 1828800"/>
              <a:gd name="connsiteX5" fmla="*/ 2819400 w 2819400"/>
              <a:gd name="connsiteY5" fmla="*/ 914400 h 1828800"/>
              <a:gd name="connsiteX6" fmla="*/ 1409700 w 2819400"/>
              <a:gd name="connsiteY6" fmla="*/ 1828800 h 1828800"/>
              <a:gd name="connsiteX7" fmla="*/ 0 w 2819400"/>
              <a:gd name="connsiteY7" fmla="*/ 914400 h 1828800"/>
              <a:gd name="connsiteX0" fmla="*/ 0 w 2819400"/>
              <a:gd name="connsiteY0" fmla="*/ 914400 h 1828800"/>
              <a:gd name="connsiteX1" fmla="*/ 704850 w 2819400"/>
              <a:gd name="connsiteY1" fmla="*/ 914400 h 1828800"/>
              <a:gd name="connsiteX2" fmla="*/ 704850 w 2819400"/>
              <a:gd name="connsiteY2" fmla="*/ 0 h 1828800"/>
              <a:gd name="connsiteX3" fmla="*/ 2114550 w 2819400"/>
              <a:gd name="connsiteY3" fmla="*/ 0 h 1828800"/>
              <a:gd name="connsiteX4" fmla="*/ 2114550 w 2819400"/>
              <a:gd name="connsiteY4" fmla="*/ 914400 h 1828800"/>
              <a:gd name="connsiteX5" fmla="*/ 2819400 w 2819400"/>
              <a:gd name="connsiteY5" fmla="*/ 914400 h 1828800"/>
              <a:gd name="connsiteX6" fmla="*/ 1409700 w 2819400"/>
              <a:gd name="connsiteY6" fmla="*/ 1828800 h 1828800"/>
              <a:gd name="connsiteX7" fmla="*/ 0 w 2819400"/>
              <a:gd name="connsiteY7" fmla="*/ 914400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2374232"/>
              <a:gd name="connsiteY0" fmla="*/ 945931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945931 h 1828800"/>
              <a:gd name="connsiteX0" fmla="*/ 0 w 2374232"/>
              <a:gd name="connsiteY0" fmla="*/ 945931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945931 h 1828800"/>
              <a:gd name="connsiteX0" fmla="*/ 0 w 2374232"/>
              <a:gd name="connsiteY0" fmla="*/ 882869 h 1828800"/>
              <a:gd name="connsiteX1" fmla="*/ 259682 w 2374232"/>
              <a:gd name="connsiteY1" fmla="*/ 914400 h 1828800"/>
              <a:gd name="connsiteX2" fmla="*/ 259682 w 2374232"/>
              <a:gd name="connsiteY2" fmla="*/ 0 h 1828800"/>
              <a:gd name="connsiteX3" fmla="*/ 1669382 w 2374232"/>
              <a:gd name="connsiteY3" fmla="*/ 0 h 1828800"/>
              <a:gd name="connsiteX4" fmla="*/ 1669382 w 2374232"/>
              <a:gd name="connsiteY4" fmla="*/ 914400 h 1828800"/>
              <a:gd name="connsiteX5" fmla="*/ 2374232 w 2374232"/>
              <a:gd name="connsiteY5" fmla="*/ 914400 h 1828800"/>
              <a:gd name="connsiteX6" fmla="*/ 964532 w 2374232"/>
              <a:gd name="connsiteY6" fmla="*/ 1828800 h 1828800"/>
              <a:gd name="connsiteX7" fmla="*/ 0 w 2374232"/>
              <a:gd name="connsiteY7" fmla="*/ 882869 h 1828800"/>
              <a:gd name="connsiteX0" fmla="*/ 0 w 1929064"/>
              <a:gd name="connsiteY0" fmla="*/ 882869 h 1828800"/>
              <a:gd name="connsiteX1" fmla="*/ 259682 w 1929064"/>
              <a:gd name="connsiteY1" fmla="*/ 914400 h 1828800"/>
              <a:gd name="connsiteX2" fmla="*/ 259682 w 1929064"/>
              <a:gd name="connsiteY2" fmla="*/ 0 h 1828800"/>
              <a:gd name="connsiteX3" fmla="*/ 1669382 w 1929064"/>
              <a:gd name="connsiteY3" fmla="*/ 0 h 1828800"/>
              <a:gd name="connsiteX4" fmla="*/ 1669382 w 1929064"/>
              <a:gd name="connsiteY4" fmla="*/ 914400 h 1828800"/>
              <a:gd name="connsiteX5" fmla="*/ 1929064 w 1929064"/>
              <a:gd name="connsiteY5" fmla="*/ 882869 h 1828800"/>
              <a:gd name="connsiteX6" fmla="*/ 964532 w 1929064"/>
              <a:gd name="connsiteY6" fmla="*/ 1828800 h 1828800"/>
              <a:gd name="connsiteX7" fmla="*/ 0 w 1929064"/>
              <a:gd name="connsiteY7" fmla="*/ 882869 h 1828800"/>
              <a:gd name="connsiteX0" fmla="*/ 0 w 1929064"/>
              <a:gd name="connsiteY0" fmla="*/ 882869 h 1698171"/>
              <a:gd name="connsiteX1" fmla="*/ 259682 w 1929064"/>
              <a:gd name="connsiteY1" fmla="*/ 914400 h 1698171"/>
              <a:gd name="connsiteX2" fmla="*/ 259682 w 1929064"/>
              <a:gd name="connsiteY2" fmla="*/ 0 h 1698171"/>
              <a:gd name="connsiteX3" fmla="*/ 1669382 w 1929064"/>
              <a:gd name="connsiteY3" fmla="*/ 0 h 1698171"/>
              <a:gd name="connsiteX4" fmla="*/ 1669382 w 1929064"/>
              <a:gd name="connsiteY4" fmla="*/ 914400 h 1698171"/>
              <a:gd name="connsiteX5" fmla="*/ 1929064 w 1929064"/>
              <a:gd name="connsiteY5" fmla="*/ 882869 h 1698171"/>
              <a:gd name="connsiteX6" fmla="*/ 964531 w 1929064"/>
              <a:gd name="connsiteY6" fmla="*/ 1698171 h 1698171"/>
              <a:gd name="connsiteX7" fmla="*/ 0 w 1929064"/>
              <a:gd name="connsiteY7" fmla="*/ 882869 h 1698171"/>
              <a:gd name="connsiteX0" fmla="*/ 0 w 1929064"/>
              <a:gd name="connsiteY0" fmla="*/ 882869 h 1632857"/>
              <a:gd name="connsiteX1" fmla="*/ 259682 w 1929064"/>
              <a:gd name="connsiteY1" fmla="*/ 914400 h 1632857"/>
              <a:gd name="connsiteX2" fmla="*/ 259682 w 1929064"/>
              <a:gd name="connsiteY2" fmla="*/ 0 h 1632857"/>
              <a:gd name="connsiteX3" fmla="*/ 1669382 w 1929064"/>
              <a:gd name="connsiteY3" fmla="*/ 0 h 1632857"/>
              <a:gd name="connsiteX4" fmla="*/ 1669382 w 1929064"/>
              <a:gd name="connsiteY4" fmla="*/ 914400 h 1632857"/>
              <a:gd name="connsiteX5" fmla="*/ 1929064 w 1929064"/>
              <a:gd name="connsiteY5" fmla="*/ 882869 h 1632857"/>
              <a:gd name="connsiteX6" fmla="*/ 964531 w 1929064"/>
              <a:gd name="connsiteY6" fmla="*/ 1632857 h 1632857"/>
              <a:gd name="connsiteX7" fmla="*/ 0 w 1929064"/>
              <a:gd name="connsiteY7" fmla="*/ 882869 h 1632857"/>
              <a:gd name="connsiteX0" fmla="*/ 0 w 1929065"/>
              <a:gd name="connsiteY0" fmla="*/ 914400 h 1632857"/>
              <a:gd name="connsiteX1" fmla="*/ 259683 w 1929065"/>
              <a:gd name="connsiteY1" fmla="*/ 914400 h 1632857"/>
              <a:gd name="connsiteX2" fmla="*/ 259683 w 1929065"/>
              <a:gd name="connsiteY2" fmla="*/ 0 h 1632857"/>
              <a:gd name="connsiteX3" fmla="*/ 1669383 w 1929065"/>
              <a:gd name="connsiteY3" fmla="*/ 0 h 1632857"/>
              <a:gd name="connsiteX4" fmla="*/ 1669383 w 1929065"/>
              <a:gd name="connsiteY4" fmla="*/ 914400 h 1632857"/>
              <a:gd name="connsiteX5" fmla="*/ 1929065 w 1929065"/>
              <a:gd name="connsiteY5" fmla="*/ 882869 h 1632857"/>
              <a:gd name="connsiteX6" fmla="*/ 964532 w 1929065"/>
              <a:gd name="connsiteY6" fmla="*/ 1632857 h 1632857"/>
              <a:gd name="connsiteX7" fmla="*/ 0 w 1929065"/>
              <a:gd name="connsiteY7" fmla="*/ 914400 h 1632857"/>
              <a:gd name="connsiteX0" fmla="*/ 0 w 1929065"/>
              <a:gd name="connsiteY0" fmla="*/ 914400 h 1632857"/>
              <a:gd name="connsiteX1" fmla="*/ 259683 w 1929065"/>
              <a:gd name="connsiteY1" fmla="*/ 914400 h 1632857"/>
              <a:gd name="connsiteX2" fmla="*/ 259683 w 1929065"/>
              <a:gd name="connsiteY2" fmla="*/ 0 h 1632857"/>
              <a:gd name="connsiteX3" fmla="*/ 1669383 w 1929065"/>
              <a:gd name="connsiteY3" fmla="*/ 0 h 1632857"/>
              <a:gd name="connsiteX4" fmla="*/ 1669383 w 1929065"/>
              <a:gd name="connsiteY4" fmla="*/ 914400 h 1632857"/>
              <a:gd name="connsiteX5" fmla="*/ 1929065 w 1929065"/>
              <a:gd name="connsiteY5" fmla="*/ 914400 h 1632857"/>
              <a:gd name="connsiteX6" fmla="*/ 964532 w 1929065"/>
              <a:gd name="connsiteY6" fmla="*/ 1632857 h 1632857"/>
              <a:gd name="connsiteX7" fmla="*/ 0 w 1929065"/>
              <a:gd name="connsiteY7" fmla="*/ 914400 h 163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29065" h="1632857">
                <a:moveTo>
                  <a:pt x="0" y="914400"/>
                </a:moveTo>
                <a:lnTo>
                  <a:pt x="259683" y="914400"/>
                </a:lnTo>
                <a:lnTo>
                  <a:pt x="259683" y="0"/>
                </a:lnTo>
                <a:lnTo>
                  <a:pt x="1669383" y="0"/>
                </a:lnTo>
                <a:lnTo>
                  <a:pt x="1669383" y="914400"/>
                </a:lnTo>
                <a:lnTo>
                  <a:pt x="1929065" y="914400"/>
                </a:lnTo>
                <a:lnTo>
                  <a:pt x="964532" y="1632857"/>
                </a:lnTo>
                <a:lnTo>
                  <a:pt x="0" y="9144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80000" y="3032374"/>
            <a:ext cx="19304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Launch the Search</a:t>
            </a:r>
            <a:br>
              <a:rPr lang="en-US" sz="1100" b="1" dirty="0" smtClean="0">
                <a:solidFill>
                  <a:schemeClr val="accent2"/>
                </a:solidFill>
                <a:latin typeface="+mj-lt"/>
              </a:rPr>
            </a:br>
            <a:endParaRPr lang="en-US" sz="11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Recruit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Screen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Select</a:t>
            </a:r>
            <a:br>
              <a:rPr lang="en-US" sz="1100" b="1" dirty="0" smtClean="0">
                <a:solidFill>
                  <a:schemeClr val="accent2"/>
                </a:solidFill>
                <a:latin typeface="+mj-lt"/>
              </a:rPr>
            </a:br>
            <a:r>
              <a:rPr lang="en-US" sz="1100" b="1" dirty="0" smtClean="0">
                <a:latin typeface="+mj-lt"/>
              </a:rPr>
              <a:t/>
            </a:r>
            <a:br>
              <a:rPr lang="en-US" sz="1100" b="1" dirty="0" smtClean="0">
                <a:latin typeface="+mj-lt"/>
              </a:rPr>
            </a:b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Hire</a:t>
            </a:r>
            <a:endParaRPr lang="en-US" sz="11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7600" y="3032374"/>
            <a:ext cx="20320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n-lt"/>
              </a:rPr>
              <a:t>Organize &amp; Tailor the Process</a:t>
            </a:r>
            <a:br>
              <a:rPr lang="en-US" sz="1100" b="1" dirty="0" smtClean="0">
                <a:solidFill>
                  <a:schemeClr val="accent2"/>
                </a:solidFill>
                <a:latin typeface="+mn-lt"/>
              </a:rPr>
            </a:br>
            <a:endParaRPr lang="en-US" sz="1100" b="1" dirty="0" smtClean="0">
              <a:solidFill>
                <a:schemeClr val="accent2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n-lt"/>
              </a:rPr>
              <a:t>Gather Information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n-lt"/>
              </a:rPr>
              <a:t>Engage the Board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n-lt"/>
              </a:rPr>
              <a:t>Develop Profile &amp; Search Plan</a:t>
            </a:r>
            <a:endParaRPr lang="en-US" sz="11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42400" y="3066127"/>
            <a:ext cx="20320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Onboard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Relate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Evaluate</a:t>
            </a:r>
          </a:p>
          <a:p>
            <a:pPr algn="ctr">
              <a:spcBef>
                <a:spcPts val="0"/>
              </a:spcBef>
            </a:pPr>
            <a:endParaRPr lang="en-US" sz="1100" b="1" dirty="0" smtClean="0">
              <a:solidFill>
                <a:schemeClr val="accent2"/>
              </a:solidFill>
              <a:latin typeface="+mj-lt"/>
            </a:endParaRP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chemeClr val="accent2"/>
                </a:solidFill>
                <a:latin typeface="+mj-lt"/>
              </a:rPr>
              <a:t>Support</a:t>
            </a:r>
            <a:endParaRPr lang="en-US" sz="11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27200" y="6019800"/>
            <a:ext cx="10058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OUTCOME: Increased capacity to deliver organization’s mission under new leadership.</a:t>
            </a:r>
            <a:endParaRPr lang="en-US" sz="1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</a:rPr>
              <a:t>What do we mean by ETM and “allied services?”</a:t>
            </a:r>
            <a:endParaRPr lang="en-US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5" descr="Next Steps Cycl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40824" y="1825625"/>
            <a:ext cx="5110352" cy="4351338"/>
          </a:xfrm>
        </p:spPr>
      </p:pic>
      <p:sp>
        <p:nvSpPr>
          <p:cNvPr id="5" name="TextBox 4"/>
          <p:cNvSpPr txBox="1"/>
          <p:nvPr/>
        </p:nvSpPr>
        <p:spPr>
          <a:xfrm>
            <a:off x="4800600" y="3192261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 charset="0"/>
                <a:ea typeface="ＭＳ Ｐゴシック"/>
              </a:rPr>
              <a:t>High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 charset="0"/>
                <a:ea typeface="ＭＳ Ｐゴシック"/>
              </a:rPr>
              <a:t>Mission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 charset="0"/>
                <a:ea typeface="ＭＳ Ｐゴシック"/>
              </a:rPr>
              <a:t>Impact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80864" y="260821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Succession Planning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69891" y="5530632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Executive </a:t>
            </a:r>
          </a:p>
          <a:p>
            <a:pPr algn="ctr"/>
            <a:r>
              <a:rPr lang="en-US" dirty="0" smtClean="0"/>
              <a:t>Search and Transition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34367" y="2608218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Sustainability</a:t>
            </a:r>
          </a:p>
          <a:p>
            <a:pPr algn="ctr"/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7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Contradictions in Leadership Discourse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3547271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75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Who leads?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2001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Daring to Lead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7325483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2015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Transition Research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4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32469874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3031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Contradictions in Leadership Discourse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6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1400" i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4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3074376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09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Where do leaders come from?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2001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Daring to Lead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2420649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2015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Transition Research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F099A-BB07-4D21-A025-F56EC4114CCF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Content Placeholder 1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63794022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6185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799</Words>
  <Application>Microsoft Office PowerPoint</Application>
  <PresentationFormat>Widescreen</PresentationFormat>
  <Paragraphs>205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Revisiting Leadership Transition:  Centering Equity, Sustainability, and Social Change  </vt:lpstr>
      <vt:lpstr>About this project: Why pause and reflect on ETM 20 years in?</vt:lpstr>
      <vt:lpstr>CEO PROCESS OVERVIEW</vt:lpstr>
      <vt:lpstr>What do we mean by ETM and “allied services?”</vt:lpstr>
      <vt:lpstr>Contradictions in Leadership Discourse</vt:lpstr>
      <vt:lpstr>Who leads?</vt:lpstr>
      <vt:lpstr>Contradictions in Leadership Discourse</vt:lpstr>
      <vt:lpstr>Where do leaders come from?</vt:lpstr>
      <vt:lpstr>Contradictions in Leadership Discourse</vt:lpstr>
      <vt:lpstr>The clear case for transition support</vt:lpstr>
      <vt:lpstr>We need to work on two, intersecting fronts</vt:lpstr>
      <vt:lpstr>Changing how we lead: 5 Insights from Executives Sharing Power</vt:lpstr>
      <vt:lpstr>Changing how we lead: 5 Insights from Executives Sharing Power</vt:lpstr>
      <vt:lpstr>Changing how we lead: 5 Insights from Executives Sharing Power</vt:lpstr>
      <vt:lpstr>Changing how we lead: 5 Insights from Executives Sharing Power</vt:lpstr>
      <vt:lpstr>Changing how we lead: 5 Insights from Executives Sharing Power</vt:lpstr>
      <vt:lpstr>Changing how we lead: “Cultivating Leaderful Ecosystems” - MAG</vt:lpstr>
      <vt:lpstr>We need to work on two, intersecting fronts</vt:lpstr>
      <vt:lpstr>Changing how we lead: “Cultivating Leaderful Ecosystems” - MAG</vt:lpstr>
      <vt:lpstr>Read further and engage online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Nonprofit Leadership Transitions and Organizational Sustainability: An Updated Approach that Changes the Landscape</dc:title>
  <dc:creator>Jeanne Bell</dc:creator>
  <cp:lastModifiedBy>Berty Arreguin</cp:lastModifiedBy>
  <cp:revision>35</cp:revision>
  <cp:lastPrinted>2017-03-20T17:29:23Z</cp:lastPrinted>
  <dcterms:created xsi:type="dcterms:W3CDTF">2017-03-19T18:40:11Z</dcterms:created>
  <dcterms:modified xsi:type="dcterms:W3CDTF">2017-05-02T17:27:04Z</dcterms:modified>
</cp:coreProperties>
</file>