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7" r:id="rId4"/>
    <p:sldId id="268" r:id="rId5"/>
    <p:sldId id="259" r:id="rId6"/>
    <p:sldId id="257" r:id="rId7"/>
    <p:sldId id="264" r:id="rId8"/>
    <p:sldId id="260" r:id="rId9"/>
    <p:sldId id="263" r:id="rId10"/>
    <p:sldId id="269" r:id="rId11"/>
    <p:sldId id="266" r:id="rId12"/>
    <p:sldId id="26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Smooth or Fairly Smooth</c:v>
                </c:pt>
                <c:pt idx="1">
                  <c:v>Somewhat or Very Challenging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0.63000000000000023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</c:v>
                </c:pt>
                <c:pt idx="1">
                  <c:v>Moderately Healthy</c:v>
                </c:pt>
                <c:pt idx="2">
                  <c:v>Weak or In Crisis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0.3000000000000001</c:v>
                </c:pt>
                <c:pt idx="2">
                  <c:v>0.6000000000000002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of Color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0.75000000000000022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of Color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0.21000000000000005</c:v>
                </c:pt>
                <c:pt idx="1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Developed Inside</c:v>
                </c:pt>
                <c:pt idx="1">
                  <c:v>Hired from Outside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0.36000000000000004</c:v>
                </c:pt>
                <c:pt idx="1">
                  <c:v>0.64000000000000012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Developed Inside</c:v>
                </c:pt>
                <c:pt idx="1">
                  <c:v>Hired from Outside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0.32000000000000006</c:v>
                </c:pt>
                <c:pt idx="1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6EC84-70C8-47E7-9DA9-38A94D466F1B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2633AE-293C-4360-B932-BAAFB1D5F45B}">
      <dgm:prSet phldrT="[Text]"/>
      <dgm:spPr/>
      <dgm:t>
        <a:bodyPr/>
        <a:lstStyle/>
        <a:p>
          <a:r>
            <a:rPr lang="en-US" dirty="0" smtClean="0"/>
            <a:t>Strengthen </a:t>
          </a:r>
          <a:r>
            <a:rPr lang="en-US" dirty="0" err="1" smtClean="0"/>
            <a:t>Organizatons</a:t>
          </a:r>
          <a:endParaRPr lang="en-US" dirty="0"/>
        </a:p>
      </dgm:t>
    </dgm:pt>
    <dgm:pt modelId="{6EF60808-A3FC-49D9-899B-9030CA46C402}" type="parTrans" cxnId="{23B6EE8D-E010-4578-9FC5-8003E1AC42E6}">
      <dgm:prSet/>
      <dgm:spPr/>
      <dgm:t>
        <a:bodyPr/>
        <a:lstStyle/>
        <a:p>
          <a:endParaRPr lang="en-US"/>
        </a:p>
      </dgm:t>
    </dgm:pt>
    <dgm:pt modelId="{B5FBA5D5-67C6-4EBC-B00B-FB6FDBFAAE5B}" type="sibTrans" cxnId="{23B6EE8D-E010-4578-9FC5-8003E1AC42E6}">
      <dgm:prSet/>
      <dgm:spPr/>
      <dgm:t>
        <a:bodyPr/>
        <a:lstStyle/>
        <a:p>
          <a:endParaRPr lang="en-US"/>
        </a:p>
      </dgm:t>
    </dgm:pt>
    <dgm:pt modelId="{302F41E9-CCA9-43CC-960F-D5FD865F72A7}">
      <dgm:prSet phldrT="[Text]"/>
      <dgm:spPr/>
      <dgm:t>
        <a:bodyPr/>
        <a:lstStyle/>
        <a:p>
          <a:r>
            <a:rPr lang="en-US" dirty="0" smtClean="0"/>
            <a:t>Transform Sector Leadership</a:t>
          </a:r>
          <a:endParaRPr lang="en-US" dirty="0"/>
        </a:p>
      </dgm:t>
    </dgm:pt>
    <dgm:pt modelId="{B51C41DF-68C4-4211-ABF4-3BF772CF34DE}" type="parTrans" cxnId="{F47B828B-8A4E-4764-A8C8-E3E44BB45A58}">
      <dgm:prSet/>
      <dgm:spPr/>
      <dgm:t>
        <a:bodyPr/>
        <a:lstStyle/>
        <a:p>
          <a:endParaRPr lang="en-US"/>
        </a:p>
      </dgm:t>
    </dgm:pt>
    <dgm:pt modelId="{F94F143B-E1F4-4A20-9E43-7F67D61871D3}" type="sibTrans" cxnId="{F47B828B-8A4E-4764-A8C8-E3E44BB45A58}">
      <dgm:prSet/>
      <dgm:spPr/>
      <dgm:t>
        <a:bodyPr/>
        <a:lstStyle/>
        <a:p>
          <a:endParaRPr lang="en-US"/>
        </a:p>
      </dgm:t>
    </dgm:pt>
    <dgm:pt modelId="{3410DD06-82CF-42CF-ABF6-6EBEA40F4C4A}" type="pres">
      <dgm:prSet presAssocID="{4016EC84-70C8-47E7-9DA9-38A94D466F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C56E5-FF16-4F58-8978-70E35D81BBAC}" type="pres">
      <dgm:prSet presAssocID="{A42633AE-293C-4360-B932-BAAFB1D5F45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7AA4D-BD57-41E7-B41D-51CF5D7F71EE}" type="pres">
      <dgm:prSet presAssocID="{302F41E9-CCA9-43CC-960F-D5FD865F72A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6EE8D-E010-4578-9FC5-8003E1AC42E6}" srcId="{4016EC84-70C8-47E7-9DA9-38A94D466F1B}" destId="{A42633AE-293C-4360-B932-BAAFB1D5F45B}" srcOrd="0" destOrd="0" parTransId="{6EF60808-A3FC-49D9-899B-9030CA46C402}" sibTransId="{B5FBA5D5-67C6-4EBC-B00B-FB6FDBFAAE5B}"/>
    <dgm:cxn modelId="{F47B828B-8A4E-4764-A8C8-E3E44BB45A58}" srcId="{4016EC84-70C8-47E7-9DA9-38A94D466F1B}" destId="{302F41E9-CCA9-43CC-960F-D5FD865F72A7}" srcOrd="1" destOrd="0" parTransId="{B51C41DF-68C4-4211-ABF4-3BF772CF34DE}" sibTransId="{F94F143B-E1F4-4A20-9E43-7F67D61871D3}"/>
    <dgm:cxn modelId="{94D8D2B2-74E0-4A04-9C55-3A830A4A6881}" type="presOf" srcId="{A42633AE-293C-4360-B932-BAAFB1D5F45B}" destId="{4F6C56E5-FF16-4F58-8978-70E35D81BBAC}" srcOrd="0" destOrd="0" presId="urn:microsoft.com/office/officeart/2005/8/layout/arrow5"/>
    <dgm:cxn modelId="{D2841D2B-D9CF-40B6-83EC-65C9211ECBA6}" type="presOf" srcId="{302F41E9-CCA9-43CC-960F-D5FD865F72A7}" destId="{0777AA4D-BD57-41E7-B41D-51CF5D7F71EE}" srcOrd="0" destOrd="0" presId="urn:microsoft.com/office/officeart/2005/8/layout/arrow5"/>
    <dgm:cxn modelId="{7134E80F-0F3F-4232-A462-B5BB978187E6}" type="presOf" srcId="{4016EC84-70C8-47E7-9DA9-38A94D466F1B}" destId="{3410DD06-82CF-42CF-ABF6-6EBEA40F4C4A}" srcOrd="0" destOrd="0" presId="urn:microsoft.com/office/officeart/2005/8/layout/arrow5"/>
    <dgm:cxn modelId="{6A91018C-9285-44C8-9525-6EFFB6C64083}" type="presParOf" srcId="{3410DD06-82CF-42CF-ABF6-6EBEA40F4C4A}" destId="{4F6C56E5-FF16-4F58-8978-70E35D81BBAC}" srcOrd="0" destOrd="0" presId="urn:microsoft.com/office/officeart/2005/8/layout/arrow5"/>
    <dgm:cxn modelId="{784FD77D-9C04-44D8-BB89-A817B85E8A67}" type="presParOf" srcId="{3410DD06-82CF-42CF-ABF6-6EBEA40F4C4A}" destId="{0777AA4D-BD57-41E7-B41D-51CF5D7F71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16EC84-70C8-47E7-9DA9-38A94D466F1B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2633AE-293C-4360-B932-BAAFB1D5F45B}">
      <dgm:prSet phldrT="[Text]"/>
      <dgm:spPr/>
      <dgm:t>
        <a:bodyPr/>
        <a:lstStyle/>
        <a:p>
          <a:r>
            <a:rPr lang="en-US" dirty="0" smtClean="0"/>
            <a:t>Strengthen </a:t>
          </a:r>
          <a:r>
            <a:rPr lang="en-US" dirty="0" err="1" smtClean="0"/>
            <a:t>Organizatons</a:t>
          </a:r>
          <a:endParaRPr lang="en-US" dirty="0"/>
        </a:p>
      </dgm:t>
    </dgm:pt>
    <dgm:pt modelId="{6EF60808-A3FC-49D9-899B-9030CA46C402}" type="parTrans" cxnId="{23B6EE8D-E010-4578-9FC5-8003E1AC42E6}">
      <dgm:prSet/>
      <dgm:spPr/>
      <dgm:t>
        <a:bodyPr/>
        <a:lstStyle/>
        <a:p>
          <a:endParaRPr lang="en-US"/>
        </a:p>
      </dgm:t>
    </dgm:pt>
    <dgm:pt modelId="{B5FBA5D5-67C6-4EBC-B00B-FB6FDBFAAE5B}" type="sibTrans" cxnId="{23B6EE8D-E010-4578-9FC5-8003E1AC42E6}">
      <dgm:prSet/>
      <dgm:spPr/>
      <dgm:t>
        <a:bodyPr/>
        <a:lstStyle/>
        <a:p>
          <a:endParaRPr lang="en-US"/>
        </a:p>
      </dgm:t>
    </dgm:pt>
    <dgm:pt modelId="{302F41E9-CCA9-43CC-960F-D5FD865F72A7}">
      <dgm:prSet phldrT="[Text]"/>
      <dgm:spPr/>
      <dgm:t>
        <a:bodyPr/>
        <a:lstStyle/>
        <a:p>
          <a:r>
            <a:rPr lang="en-US" dirty="0" smtClean="0"/>
            <a:t>Transform Sector Leadership</a:t>
          </a:r>
          <a:endParaRPr lang="en-US" dirty="0"/>
        </a:p>
      </dgm:t>
    </dgm:pt>
    <dgm:pt modelId="{B51C41DF-68C4-4211-ABF4-3BF772CF34DE}" type="parTrans" cxnId="{F47B828B-8A4E-4764-A8C8-E3E44BB45A58}">
      <dgm:prSet/>
      <dgm:spPr/>
      <dgm:t>
        <a:bodyPr/>
        <a:lstStyle/>
        <a:p>
          <a:endParaRPr lang="en-US"/>
        </a:p>
      </dgm:t>
    </dgm:pt>
    <dgm:pt modelId="{F94F143B-E1F4-4A20-9E43-7F67D61871D3}" type="sibTrans" cxnId="{F47B828B-8A4E-4764-A8C8-E3E44BB45A58}">
      <dgm:prSet/>
      <dgm:spPr/>
      <dgm:t>
        <a:bodyPr/>
        <a:lstStyle/>
        <a:p>
          <a:endParaRPr lang="en-US"/>
        </a:p>
      </dgm:t>
    </dgm:pt>
    <dgm:pt modelId="{3410DD06-82CF-42CF-ABF6-6EBEA40F4C4A}" type="pres">
      <dgm:prSet presAssocID="{4016EC84-70C8-47E7-9DA9-38A94D466F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C56E5-FF16-4F58-8978-70E35D81BBAC}" type="pres">
      <dgm:prSet presAssocID="{A42633AE-293C-4360-B932-BAAFB1D5F45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7AA4D-BD57-41E7-B41D-51CF5D7F71EE}" type="pres">
      <dgm:prSet presAssocID="{302F41E9-CCA9-43CC-960F-D5FD865F72A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81D63-9BAD-4B83-BAB9-E4727917C75B}" type="presOf" srcId="{302F41E9-CCA9-43CC-960F-D5FD865F72A7}" destId="{0777AA4D-BD57-41E7-B41D-51CF5D7F71EE}" srcOrd="0" destOrd="0" presId="urn:microsoft.com/office/officeart/2005/8/layout/arrow5"/>
    <dgm:cxn modelId="{F08AF858-4EE6-4979-AE2D-7633523A17EE}" type="presOf" srcId="{4016EC84-70C8-47E7-9DA9-38A94D466F1B}" destId="{3410DD06-82CF-42CF-ABF6-6EBEA40F4C4A}" srcOrd="0" destOrd="0" presId="urn:microsoft.com/office/officeart/2005/8/layout/arrow5"/>
    <dgm:cxn modelId="{23B6EE8D-E010-4578-9FC5-8003E1AC42E6}" srcId="{4016EC84-70C8-47E7-9DA9-38A94D466F1B}" destId="{A42633AE-293C-4360-B932-BAAFB1D5F45B}" srcOrd="0" destOrd="0" parTransId="{6EF60808-A3FC-49D9-899B-9030CA46C402}" sibTransId="{B5FBA5D5-67C6-4EBC-B00B-FB6FDBFAAE5B}"/>
    <dgm:cxn modelId="{F47B828B-8A4E-4764-A8C8-E3E44BB45A58}" srcId="{4016EC84-70C8-47E7-9DA9-38A94D466F1B}" destId="{302F41E9-CCA9-43CC-960F-D5FD865F72A7}" srcOrd="1" destOrd="0" parTransId="{B51C41DF-68C4-4211-ABF4-3BF772CF34DE}" sibTransId="{F94F143B-E1F4-4A20-9E43-7F67D61871D3}"/>
    <dgm:cxn modelId="{97721D98-1FAE-422C-94B7-D8307DC08BD1}" type="presOf" srcId="{A42633AE-293C-4360-B932-BAAFB1D5F45B}" destId="{4F6C56E5-FF16-4F58-8978-70E35D81BBAC}" srcOrd="0" destOrd="0" presId="urn:microsoft.com/office/officeart/2005/8/layout/arrow5"/>
    <dgm:cxn modelId="{9B6FE69F-FBF7-4E75-A6A8-42BCB97DDB80}" type="presParOf" srcId="{3410DD06-82CF-42CF-ABF6-6EBEA40F4C4A}" destId="{4F6C56E5-FF16-4F58-8978-70E35D81BBAC}" srcOrd="0" destOrd="0" presId="urn:microsoft.com/office/officeart/2005/8/layout/arrow5"/>
    <dgm:cxn modelId="{3913236E-D706-4356-8EC9-488C30E8C4E3}" type="presParOf" srcId="{3410DD06-82CF-42CF-ABF6-6EBEA40F4C4A}" destId="{0777AA4D-BD57-41E7-B41D-51CF5D7F71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C56E5-FF16-4F58-8978-70E35D81BBAC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Strengthen </a:t>
          </a:r>
          <a:r>
            <a:rPr lang="en-US" sz="3800" kern="1200" dirty="0" err="1" smtClean="0"/>
            <a:t>Organizatons</a:t>
          </a:r>
          <a:endParaRPr lang="en-US" sz="3800" kern="1200" dirty="0"/>
        </a:p>
      </dsp:txBody>
      <dsp:txXfrm rot="5400000">
        <a:off x="2338" y="1088423"/>
        <a:ext cx="3587909" cy="2174491"/>
      </dsp:txXfrm>
    </dsp:sp>
    <dsp:sp modelId="{0777AA4D-BD57-41E7-B41D-51CF5D7F71EE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Transform Sector Leadership</a:t>
          </a:r>
          <a:endParaRPr lang="en-US" sz="3800" kern="1200" dirty="0"/>
        </a:p>
      </dsp:txBody>
      <dsp:txXfrm rot="-5400000">
        <a:off x="6925352" y="1088423"/>
        <a:ext cx="3587909" cy="2174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C56E5-FF16-4F58-8978-70E35D81BBAC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Strengthen </a:t>
          </a:r>
          <a:r>
            <a:rPr lang="en-US" sz="3800" kern="1200" dirty="0" err="1" smtClean="0"/>
            <a:t>Organizatons</a:t>
          </a:r>
          <a:endParaRPr lang="en-US" sz="3800" kern="1200" dirty="0"/>
        </a:p>
      </dsp:txBody>
      <dsp:txXfrm rot="5400000">
        <a:off x="2338" y="1088423"/>
        <a:ext cx="3587909" cy="2174491"/>
      </dsp:txXfrm>
    </dsp:sp>
    <dsp:sp modelId="{0777AA4D-BD57-41E7-B41D-51CF5D7F71EE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Transform Sector Leadership</a:t>
          </a:r>
          <a:endParaRPr lang="en-US" sz="3800" kern="1200" dirty="0"/>
        </a:p>
      </dsp:txBody>
      <dsp:txXfrm rot="-5400000">
        <a:off x="6925352" y="1088423"/>
        <a:ext cx="3587909" cy="2174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2D817-B32A-43EB-B301-1BCAB9C9B07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FBFA0-15DB-4098-A2B1-00227039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0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6CE5A1-925D-4B9D-BBA4-A189D442A076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360452-AD3E-4F12-80B9-D7596D9AE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5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6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0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B-67CE-477E-8331-E93ECAABB0D3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45CB-5723-4634-9C3C-EA0812E62D8D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1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850-6DD4-4802-B6EF-12CE56C93476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40" y="378986"/>
            <a:ext cx="1816129" cy="79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24718" y="0"/>
            <a:ext cx="8722783" cy="1021977"/>
          </a:xfrm>
        </p:spPr>
        <p:txBody>
          <a:bodyPr lIns="288000" tIns="0" rIns="0" bIns="0" anchor="b" anchorCtr="0">
            <a:noAutofit/>
          </a:bodyPr>
          <a:lstStyle>
            <a:lvl1pPr algn="l">
              <a:defRPr sz="24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CA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456479" y="6617415"/>
            <a:ext cx="28067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Page </a:t>
            </a:r>
            <a:fld id="{5B18C442-AE1E-40B3-815A-1E7D100C0840}" type="slidenum">
              <a:rPr lang="en-CA" sz="1200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‹#›</a:t>
            </a:fld>
            <a:endParaRPr lang="en-CA" sz="1200" b="1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41700" y="1608139"/>
            <a:ext cx="8305800" cy="4694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1849" y="2755916"/>
            <a:ext cx="1854024" cy="3546459"/>
          </a:xfrm>
        </p:spPr>
        <p:txBody>
          <a:bodyPr>
            <a:normAutofit/>
          </a:bodyPr>
          <a:lstStyle>
            <a:lvl1pPr>
              <a:spcAft>
                <a:spcPts val="2100"/>
              </a:spcAft>
              <a:defRPr sz="13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callout</a:t>
            </a:r>
          </a:p>
        </p:txBody>
      </p:sp>
    </p:spTree>
    <p:extLst>
      <p:ext uri="{BB962C8B-B14F-4D97-AF65-F5344CB8AC3E}">
        <p14:creationId xmlns:p14="http://schemas.microsoft.com/office/powerpoint/2010/main" val="37412606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0BDA-90D0-4A13-BE87-52F0F360A3F9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D6-51DA-483D-A249-BDD0E33C27C5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737-0C4F-4EA3-9C06-A9A23E676E66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D176-13C1-4BCF-AF21-A5AD6D11EFA0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A1B-5EC6-4B04-BB4E-7D52F64496B2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7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33E-9FEB-4C93-AE88-DD32C83FFAB9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71AB-164A-4404-9D14-72EF7E403AA7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169C-9A74-400A-9096-2440B0F4887F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879-7A8F-480D-9882-20E2329AA862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asspoint.org/RevisitingET" TargetMode="External"/><Relationship Id="rId2" Type="http://schemas.openxmlformats.org/officeDocument/2006/relationships/hyperlink" Target="https://www.raffa.com/successionandsustainability/documents/executivetransitionrepor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Nonprofit Leadership Transitions and Organizational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Sustainability: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An Updated Approach that Changes the Landscape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Tom Adams, Raffa P.C.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Jeanne Bell, CompassPoint @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JeanneBellCP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raf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526" y="481072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513" y="5112533"/>
            <a:ext cx="3412676" cy="84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2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Insights from Executives Sharing Power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“We’re 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</a:rPr>
              <a:t>different people from the folks who have informed the thinking about organizational leadership and management </a:t>
            </a: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over the last 100 years. We come at it differently.”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.” – D. Nipper,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Rockwood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“We were really, really clear that MAG needed to shift its internal practice behavior and culture to 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</a:rPr>
              <a:t>reflect the world that we are contributing to making</a:t>
            </a: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.”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 – M. Sloan-Perry,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MAG</a:t>
            </a: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It’s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not fewer hours, but it is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less pressure and isolation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I can’t even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say how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different it is. It’s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dramatically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different, which is a big sustainability issue for me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.” – F. Kunreuther, 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Building Movement Project</a:t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We need to work on two, intersecting fronts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430" y="1621766"/>
            <a:ext cx="1613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Engage ETM and allied services broadly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Promote leaders of color/leaders with an equity analysis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Change the ways we lead to reflect our values and intended social change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Read further and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engage online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The Evolution of Executive Transition and Allied Practices: A Call for Service Integration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 Tom Adams, Director at Raffa, P.C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www.raffa.com/successionandsustainability/documents/executivetransitionreport.pdf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Will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We Get There Hire by Hire? 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Reflections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on Executive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Leadership and Transition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Data over 15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years</a:t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Jeanne Bell, Paola Cubías, Byron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Johnson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5 Insights From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Directors Sharing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Power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 Jeanne Bell, Paola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Cubías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Byron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Johnson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u="sng" dirty="0">
                <a:hlinkClick r:id="rId3"/>
              </a:rPr>
              <a:t>https://www.compasspoint.org/RevisitingET</a:t>
            </a:r>
            <a:endParaRPr lang="en-US" sz="2400" dirty="0"/>
          </a:p>
          <a:p>
            <a:pPr marL="0" indent="0" algn="ctr">
              <a:buNone/>
            </a:pP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About this project: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Why pause and reflect on ETM?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Why now for Raffa?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Why now for CompassPoint?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need to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both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affirm and broaden our approach to the critical support organizations preparing for executive transition need,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challenge the sector on who leads and how.</a:t>
            </a: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We thank the David &amp; Lucille Packard Foundation and the Annie E. Casey Foundation for their 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generous support of this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2296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Board-executive </a:t>
            </a:r>
            <a:r>
              <a:rPr lang="en-US" sz="1100" b="1" dirty="0" smtClean="0">
                <a:solidFill>
                  <a:schemeClr val="accent2"/>
                </a:solidFill>
              </a:rPr>
              <a:t>alignment </a:t>
            </a:r>
            <a:r>
              <a:rPr lang="en-US" sz="1100" b="1" dirty="0" smtClean="0">
                <a:solidFill>
                  <a:schemeClr val="accent2"/>
                </a:solidFill>
              </a:rPr>
              <a:t>on priorities, roles and </a:t>
            </a:r>
            <a:r>
              <a:rPr lang="en-US" sz="1100" b="1" dirty="0" smtClean="0">
                <a:solidFill>
                  <a:schemeClr val="accent2"/>
                </a:solidFill>
              </a:rPr>
              <a:t>performance </a:t>
            </a:r>
            <a:r>
              <a:rPr lang="en-US" sz="1100" b="1" dirty="0" smtClean="0">
                <a:solidFill>
                  <a:schemeClr val="accent2"/>
                </a:solidFill>
              </a:rPr>
              <a:t>measures.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72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An exceptional executive selected – who fits the current and future leadership needs of the organization.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032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</a:rPr>
              <a:t>Board clarity and alignment about the four factors critical to the search and transition.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622801" y="303276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CEO PROCESS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kern="0" dirty="0" smtClean="0">
                <a:solidFill>
                  <a:srgbClr val="669933"/>
                </a:solidFill>
                <a:latin typeface="Arial" charset="0"/>
                <a:ea typeface="ＭＳ Ｐゴシック"/>
                <a:cs typeface="Arial" charset="0"/>
              </a:rPr>
              <a:t>Executive Search and Transition</a:t>
            </a:r>
          </a:p>
        </p:txBody>
      </p:sp>
      <p:pic>
        <p:nvPicPr>
          <p:cNvPr id="8" name="Picture 7" descr="Prepare-flag-arr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800" y="2209800"/>
            <a:ext cx="2844800" cy="533400"/>
          </a:xfrm>
          <a:prstGeom prst="rect">
            <a:avLst/>
          </a:prstGeom>
        </p:spPr>
      </p:pic>
      <p:pic>
        <p:nvPicPr>
          <p:cNvPr id="9" name="Picture 8" descr="Search-flag-arr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133600"/>
            <a:ext cx="4165600" cy="762000"/>
          </a:xfrm>
          <a:prstGeom prst="rect">
            <a:avLst/>
          </a:prstGeom>
        </p:spPr>
      </p:pic>
      <p:pic>
        <p:nvPicPr>
          <p:cNvPr id="10" name="Picture 9" descr="Prepare-flag-arr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2209800"/>
            <a:ext cx="284480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7000" y="229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Prepare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7000" y="22668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Search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18600" y="229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Onboard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60401" y="303276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8534401" y="304800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80000" y="3032374"/>
            <a:ext cx="1930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Launch the Search</a:t>
            </a:r>
            <a:br>
              <a:rPr lang="en-US" sz="1100" b="1" dirty="0" smtClean="0">
                <a:solidFill>
                  <a:schemeClr val="accent2"/>
                </a:solidFill>
                <a:latin typeface="+mj-lt"/>
              </a:rPr>
            </a:b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Recruit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Screen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Select</a:t>
            </a:r>
            <a:br>
              <a:rPr lang="en-US" sz="1100" b="1" dirty="0" smtClean="0">
                <a:solidFill>
                  <a:schemeClr val="accent2"/>
                </a:solidFill>
                <a:latin typeface="+mj-lt"/>
              </a:rPr>
            </a:br>
            <a:r>
              <a:rPr lang="en-US" sz="1100" b="1" dirty="0" smtClean="0">
                <a:latin typeface="+mj-lt"/>
              </a:rPr>
              <a:t/>
            </a:r>
            <a:br>
              <a:rPr lang="en-US" sz="1100" b="1" dirty="0" smtClean="0">
                <a:latin typeface="+mj-lt"/>
              </a:rPr>
            </a:b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Hire</a:t>
            </a:r>
            <a:endParaRPr lang="en-US" sz="11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7600" y="3032374"/>
            <a:ext cx="203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Organize &amp; Tailor the Process</a:t>
            </a:r>
            <a:br>
              <a:rPr lang="en-US" sz="1100" b="1" dirty="0" smtClean="0">
                <a:solidFill>
                  <a:schemeClr val="accent2"/>
                </a:solidFill>
                <a:latin typeface="+mn-lt"/>
              </a:rPr>
            </a:br>
            <a:endParaRPr lang="en-US" sz="11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Gather Information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Engage the Board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Develop Profile &amp; Search Plan</a:t>
            </a:r>
            <a:endParaRPr lang="en-US" sz="11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42400" y="3066127"/>
            <a:ext cx="203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Onboard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Relate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Evaluate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Support</a:t>
            </a:r>
            <a:endParaRPr lang="en-US" sz="11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27200" y="6019800"/>
            <a:ext cx="10058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OUTCOME: Increased capacity to deliver organization’s mission under new leadership.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Executive transition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ealities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8-10% of organizations transition executives every year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Major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investment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by national and regional foundations over past 20 years has reduced risks and increased gains for organizations facing transition; developed resources and a proven practice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Central idea that there is a difference between an executive search and an executive transition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2008-2009 recession and the current threat to government funding make clear the need for a broader approach – connecting organizational and leader transitions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There is an opportunity to make attention to leader development, organizational sustainability, and inevitable transitions part 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culture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of organizations and sectors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The clear case for transition support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Challenging for Incoming Leaders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402348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Inheriting Financial Challenge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4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372285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from 885 executives nationally collected by CompassPoint in partnership with Blue Avocado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What do we mean by ETM and “allied services?”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5" descr="Next Steps Cyc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40824" y="1825625"/>
            <a:ext cx="51103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4800600" y="3192261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High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Mission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Impact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0864" y="260821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Succession Planning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69891" y="5530632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Executive </a:t>
            </a:r>
          </a:p>
          <a:p>
            <a:pPr algn="ctr"/>
            <a:r>
              <a:rPr lang="en-US" dirty="0" smtClean="0"/>
              <a:t>Search and Transition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4367" y="260821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Sustainability</a:t>
            </a:r>
          </a:p>
          <a:p>
            <a:pPr algn="ctr"/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We need to work on two, intersecting fronts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430" y="1621766"/>
            <a:ext cx="1613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Engage ETM and allied services broadly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Promote leaders of color/leaders with an equity analysis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Change the ways we lead to reflect our values and intended social change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Who leads?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2001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Daring to Lead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732548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2015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Transition 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4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2469874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03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Where do leaders come from?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2001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Daring to Lead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420649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2015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Transition 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379402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18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577</Words>
  <Application>Microsoft Office PowerPoint</Application>
  <PresentationFormat>Widescreen</PresentationFormat>
  <Paragraphs>129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Theme</vt:lpstr>
      <vt:lpstr>Nonprofit Leadership Transitions and Organizational Sustainability: An Updated Approach that Changes the Landscape </vt:lpstr>
      <vt:lpstr>About this project: Why pause and reflect on ETM?</vt:lpstr>
      <vt:lpstr>CEO PROCESS OVERVIEW</vt:lpstr>
      <vt:lpstr>Executive transition realities</vt:lpstr>
      <vt:lpstr>The clear case for transition support</vt:lpstr>
      <vt:lpstr>What do we mean by ETM and “allied services?”</vt:lpstr>
      <vt:lpstr>We need to work on two, intersecting fronts</vt:lpstr>
      <vt:lpstr>Who leads?</vt:lpstr>
      <vt:lpstr>Where do leaders come from?</vt:lpstr>
      <vt:lpstr>Changing how we lead: Insights from Executives Sharing Power</vt:lpstr>
      <vt:lpstr>We need to work on two, intersecting fronts</vt:lpstr>
      <vt:lpstr>Read further and engage online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Leadership Transitions and Organizational Sustainability: An Updated Approach that Changes the Landscape</dc:title>
  <dc:creator>Jeanne Bell</dc:creator>
  <cp:lastModifiedBy>Jeanne Bell</cp:lastModifiedBy>
  <cp:revision>26</cp:revision>
  <cp:lastPrinted>2017-03-20T17:29:23Z</cp:lastPrinted>
  <dcterms:created xsi:type="dcterms:W3CDTF">2017-03-19T18:40:11Z</dcterms:created>
  <dcterms:modified xsi:type="dcterms:W3CDTF">2017-03-20T21:03:24Z</dcterms:modified>
</cp:coreProperties>
</file>