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handoutMasterIdLst>
    <p:handoutMasterId r:id="rId37"/>
  </p:handoutMasterIdLst>
  <p:sldIdLst>
    <p:sldId id="256" r:id="rId2"/>
    <p:sldId id="257" r:id="rId3"/>
    <p:sldId id="270" r:id="rId4"/>
    <p:sldId id="258" r:id="rId5"/>
    <p:sldId id="297" r:id="rId6"/>
    <p:sldId id="260" r:id="rId7"/>
    <p:sldId id="271" r:id="rId8"/>
    <p:sldId id="261" r:id="rId9"/>
    <p:sldId id="296" r:id="rId10"/>
    <p:sldId id="292" r:id="rId11"/>
    <p:sldId id="262" r:id="rId12"/>
    <p:sldId id="263" r:id="rId13"/>
    <p:sldId id="277" r:id="rId14"/>
    <p:sldId id="294" r:id="rId15"/>
    <p:sldId id="293" r:id="rId16"/>
    <p:sldId id="278" r:id="rId17"/>
    <p:sldId id="279" r:id="rId18"/>
    <p:sldId id="290" r:id="rId19"/>
    <p:sldId id="289" r:id="rId20"/>
    <p:sldId id="283" r:id="rId21"/>
    <p:sldId id="284" r:id="rId22"/>
    <p:sldId id="285" r:id="rId23"/>
    <p:sldId id="286" r:id="rId24"/>
    <p:sldId id="280" r:id="rId25"/>
    <p:sldId id="281" r:id="rId26"/>
    <p:sldId id="282" r:id="rId27"/>
    <p:sldId id="265" r:id="rId28"/>
    <p:sldId id="266" r:id="rId29"/>
    <p:sldId id="267" r:id="rId30"/>
    <p:sldId id="268" r:id="rId31"/>
    <p:sldId id="269" r:id="rId32"/>
    <p:sldId id="288" r:id="rId33"/>
    <p:sldId id="295" r:id="rId34"/>
    <p:sldId id="291"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6560" autoAdjust="0"/>
  </p:normalViewPr>
  <p:slideViewPr>
    <p:cSldViewPr snapToGrid="0">
      <p:cViewPr varScale="1">
        <p:scale>
          <a:sx n="85" d="100"/>
          <a:sy n="85" d="100"/>
        </p:scale>
        <p:origin x="590" y="53"/>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310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0FE07-8AC0-1742-9396-F906493A338E}" type="doc">
      <dgm:prSet loTypeId="urn:microsoft.com/office/officeart/2005/8/layout/hProcess6" loCatId="" qsTypeId="urn:microsoft.com/office/officeart/2005/8/quickstyle/simple4" qsCatId="simple" csTypeId="urn:microsoft.com/office/officeart/2005/8/colors/accent1_2" csCatId="accent1" phldr="1"/>
      <dgm:spPr/>
      <dgm:t>
        <a:bodyPr/>
        <a:lstStyle/>
        <a:p>
          <a:endParaRPr lang="en-US"/>
        </a:p>
      </dgm:t>
    </dgm:pt>
    <dgm:pt modelId="{53F70218-D622-BA4E-B203-63197183A787}">
      <dgm:prSet phldrT="[Text]"/>
      <dgm:spPr/>
      <dgm:t>
        <a:bodyPr/>
        <a:lstStyle/>
        <a:p>
          <a:r>
            <a:rPr lang="en-US" smtClean="0"/>
            <a:t>1840s</a:t>
          </a:r>
          <a:endParaRPr lang="en-US" dirty="0"/>
        </a:p>
      </dgm:t>
    </dgm:pt>
    <dgm:pt modelId="{FC62D8AE-B502-9E4F-A23D-1A5CB2518035}" type="parTrans" cxnId="{DB5A72EE-AF94-6844-A320-4245C1BD6E9E}">
      <dgm:prSet/>
      <dgm:spPr/>
      <dgm:t>
        <a:bodyPr/>
        <a:lstStyle/>
        <a:p>
          <a:endParaRPr lang="en-US"/>
        </a:p>
      </dgm:t>
    </dgm:pt>
    <dgm:pt modelId="{A1CD3B3E-0408-1A41-8862-826CAACB7BB5}" type="sibTrans" cxnId="{DB5A72EE-AF94-6844-A320-4245C1BD6E9E}">
      <dgm:prSet/>
      <dgm:spPr/>
      <dgm:t>
        <a:bodyPr/>
        <a:lstStyle/>
        <a:p>
          <a:endParaRPr lang="en-US"/>
        </a:p>
      </dgm:t>
    </dgm:pt>
    <dgm:pt modelId="{A2D598AD-FA6D-4142-8953-B1F5D311DCD3}">
      <dgm:prSet phldrT="[Text]"/>
      <dgm:spPr/>
      <dgm:t>
        <a:bodyPr/>
        <a:lstStyle/>
        <a:p>
          <a:r>
            <a:rPr lang="en-US" smtClean="0"/>
            <a:t>1930s</a:t>
          </a:r>
          <a:endParaRPr lang="en-US" dirty="0"/>
        </a:p>
      </dgm:t>
    </dgm:pt>
    <dgm:pt modelId="{3ABA3D69-DD13-5E4D-9DCC-45674722304B}" type="parTrans" cxnId="{39EF7DC8-ED9D-C345-9D8F-DCE604A3E99D}">
      <dgm:prSet/>
      <dgm:spPr/>
      <dgm:t>
        <a:bodyPr/>
        <a:lstStyle/>
        <a:p>
          <a:endParaRPr lang="en-US"/>
        </a:p>
      </dgm:t>
    </dgm:pt>
    <dgm:pt modelId="{ECD3DD2A-E0E8-6E42-90B2-552A1BCF02EC}" type="sibTrans" cxnId="{39EF7DC8-ED9D-C345-9D8F-DCE604A3E99D}">
      <dgm:prSet/>
      <dgm:spPr/>
      <dgm:t>
        <a:bodyPr/>
        <a:lstStyle/>
        <a:p>
          <a:endParaRPr lang="en-US"/>
        </a:p>
      </dgm:t>
    </dgm:pt>
    <dgm:pt modelId="{AD9545F6-93BE-2642-8197-38D087FD4453}">
      <dgm:prSet phldrT="[Text]"/>
      <dgm:spPr/>
      <dgm:t>
        <a:bodyPr/>
        <a:lstStyle/>
        <a:p>
          <a:r>
            <a:rPr lang="en-US" dirty="0" smtClean="0"/>
            <a:t>1940s</a:t>
          </a:r>
          <a:endParaRPr lang="en-US" dirty="0"/>
        </a:p>
      </dgm:t>
    </dgm:pt>
    <dgm:pt modelId="{6D9330D3-0D49-2D4A-80E1-9B5977DE0DF4}" type="parTrans" cxnId="{043C0F9A-EE26-CC48-AD70-99F73B6047DA}">
      <dgm:prSet/>
      <dgm:spPr/>
      <dgm:t>
        <a:bodyPr/>
        <a:lstStyle/>
        <a:p>
          <a:endParaRPr lang="en-US"/>
        </a:p>
      </dgm:t>
    </dgm:pt>
    <dgm:pt modelId="{124A0720-61B7-2245-847C-800FF03F10D5}" type="sibTrans" cxnId="{043C0F9A-EE26-CC48-AD70-99F73B6047DA}">
      <dgm:prSet/>
      <dgm:spPr/>
      <dgm:t>
        <a:bodyPr/>
        <a:lstStyle/>
        <a:p>
          <a:endParaRPr lang="en-US"/>
        </a:p>
      </dgm:t>
    </dgm:pt>
    <dgm:pt modelId="{EA0FA5A2-BBC7-A148-BC7F-1D2F5E15E82F}">
      <dgm:prSet phldrT="[Text]"/>
      <dgm:spPr/>
      <dgm:t>
        <a:bodyPr/>
        <a:lstStyle/>
        <a:p>
          <a:r>
            <a:rPr lang="en-US" dirty="0" smtClean="0"/>
            <a:t>1960s</a:t>
          </a:r>
          <a:endParaRPr lang="en-US" dirty="0"/>
        </a:p>
      </dgm:t>
    </dgm:pt>
    <dgm:pt modelId="{37B8FE6E-C03B-7C48-82D6-EC756D75DBB1}" type="parTrans" cxnId="{99133124-7A6E-704B-A0F1-83347CB47D70}">
      <dgm:prSet/>
      <dgm:spPr/>
      <dgm:t>
        <a:bodyPr/>
        <a:lstStyle/>
        <a:p>
          <a:endParaRPr lang="en-US"/>
        </a:p>
      </dgm:t>
    </dgm:pt>
    <dgm:pt modelId="{7F2D20A7-1CDE-2148-9615-AD7EE0AD0F6B}" type="sibTrans" cxnId="{99133124-7A6E-704B-A0F1-83347CB47D70}">
      <dgm:prSet/>
      <dgm:spPr/>
      <dgm:t>
        <a:bodyPr/>
        <a:lstStyle/>
        <a:p>
          <a:endParaRPr lang="en-US"/>
        </a:p>
      </dgm:t>
    </dgm:pt>
    <dgm:pt modelId="{ADE771BA-3ADB-5F44-A721-5900CBEC154D}" type="pres">
      <dgm:prSet presAssocID="{7EF0FE07-8AC0-1742-9396-F906493A338E}" presName="theList" presStyleCnt="0">
        <dgm:presLayoutVars>
          <dgm:dir/>
          <dgm:animLvl val="lvl"/>
          <dgm:resizeHandles val="exact"/>
        </dgm:presLayoutVars>
      </dgm:prSet>
      <dgm:spPr/>
      <dgm:t>
        <a:bodyPr/>
        <a:lstStyle/>
        <a:p>
          <a:endParaRPr lang="en-US"/>
        </a:p>
      </dgm:t>
    </dgm:pt>
    <dgm:pt modelId="{DAD744CE-022F-C24D-B739-ED24D833233A}" type="pres">
      <dgm:prSet presAssocID="{53F70218-D622-BA4E-B203-63197183A787}" presName="compNode" presStyleCnt="0"/>
      <dgm:spPr/>
    </dgm:pt>
    <dgm:pt modelId="{BB63956B-BF91-0143-8083-027FF8534571}" type="pres">
      <dgm:prSet presAssocID="{53F70218-D622-BA4E-B203-63197183A787}" presName="noGeometry" presStyleCnt="0"/>
      <dgm:spPr/>
    </dgm:pt>
    <dgm:pt modelId="{E5AC385D-56AA-8D4F-8B30-1CB4A6FD40A7}" type="pres">
      <dgm:prSet presAssocID="{53F70218-D622-BA4E-B203-63197183A787}" presName="childTextVisible" presStyleLbl="bgAccFollowNode1" presStyleIdx="0" presStyleCnt="4">
        <dgm:presLayoutVars>
          <dgm:bulletEnabled val="1"/>
        </dgm:presLayoutVars>
      </dgm:prSet>
      <dgm:spPr/>
      <dgm:t>
        <a:bodyPr/>
        <a:lstStyle/>
        <a:p>
          <a:endParaRPr lang="en-US"/>
        </a:p>
      </dgm:t>
    </dgm:pt>
    <dgm:pt modelId="{8368C833-0221-3F4C-AA38-D446E225A23E}" type="pres">
      <dgm:prSet presAssocID="{53F70218-D622-BA4E-B203-63197183A787}" presName="childTextHidden" presStyleLbl="bgAccFollowNode1" presStyleIdx="0" presStyleCnt="4"/>
      <dgm:spPr/>
      <dgm:t>
        <a:bodyPr/>
        <a:lstStyle/>
        <a:p>
          <a:endParaRPr lang="en-US"/>
        </a:p>
      </dgm:t>
    </dgm:pt>
    <dgm:pt modelId="{2067DA9E-7BB2-D245-9625-8CD1FF479594}" type="pres">
      <dgm:prSet presAssocID="{53F70218-D622-BA4E-B203-63197183A787}" presName="parentText" presStyleLbl="node1" presStyleIdx="0" presStyleCnt="4">
        <dgm:presLayoutVars>
          <dgm:chMax val="1"/>
          <dgm:bulletEnabled val="1"/>
        </dgm:presLayoutVars>
      </dgm:prSet>
      <dgm:spPr/>
      <dgm:t>
        <a:bodyPr/>
        <a:lstStyle/>
        <a:p>
          <a:endParaRPr lang="en-US"/>
        </a:p>
      </dgm:t>
    </dgm:pt>
    <dgm:pt modelId="{7F2A593F-6034-3F4A-B541-D15FAA99D7CA}" type="pres">
      <dgm:prSet presAssocID="{53F70218-D622-BA4E-B203-63197183A787}" presName="aSpace" presStyleCnt="0"/>
      <dgm:spPr/>
    </dgm:pt>
    <dgm:pt modelId="{A340FEB6-B8B2-A94F-ABA5-CE3B7FF6AC4E}" type="pres">
      <dgm:prSet presAssocID="{A2D598AD-FA6D-4142-8953-B1F5D311DCD3}" presName="compNode" presStyleCnt="0"/>
      <dgm:spPr/>
    </dgm:pt>
    <dgm:pt modelId="{39E55A1C-724C-0048-8755-33C13F41C953}" type="pres">
      <dgm:prSet presAssocID="{A2D598AD-FA6D-4142-8953-B1F5D311DCD3}" presName="noGeometry" presStyleCnt="0"/>
      <dgm:spPr/>
    </dgm:pt>
    <dgm:pt modelId="{D6F25954-D65E-414A-BC85-16DD95F87351}" type="pres">
      <dgm:prSet presAssocID="{A2D598AD-FA6D-4142-8953-B1F5D311DCD3}" presName="childTextVisible" presStyleLbl="bgAccFollowNode1" presStyleIdx="1" presStyleCnt="4">
        <dgm:presLayoutVars>
          <dgm:bulletEnabled val="1"/>
        </dgm:presLayoutVars>
      </dgm:prSet>
      <dgm:spPr/>
      <dgm:t>
        <a:bodyPr/>
        <a:lstStyle/>
        <a:p>
          <a:endParaRPr lang="en-US"/>
        </a:p>
      </dgm:t>
    </dgm:pt>
    <dgm:pt modelId="{E0C133BE-5B36-4749-8AAF-F6A285678055}" type="pres">
      <dgm:prSet presAssocID="{A2D598AD-FA6D-4142-8953-B1F5D311DCD3}" presName="childTextHidden" presStyleLbl="bgAccFollowNode1" presStyleIdx="1" presStyleCnt="4"/>
      <dgm:spPr/>
      <dgm:t>
        <a:bodyPr/>
        <a:lstStyle/>
        <a:p>
          <a:endParaRPr lang="en-US"/>
        </a:p>
      </dgm:t>
    </dgm:pt>
    <dgm:pt modelId="{7C5E3B41-E989-284E-A895-79B900CF403C}" type="pres">
      <dgm:prSet presAssocID="{A2D598AD-FA6D-4142-8953-B1F5D311DCD3}" presName="parentText" presStyleLbl="node1" presStyleIdx="1" presStyleCnt="4">
        <dgm:presLayoutVars>
          <dgm:chMax val="1"/>
          <dgm:bulletEnabled val="1"/>
        </dgm:presLayoutVars>
      </dgm:prSet>
      <dgm:spPr/>
      <dgm:t>
        <a:bodyPr/>
        <a:lstStyle/>
        <a:p>
          <a:endParaRPr lang="en-US"/>
        </a:p>
      </dgm:t>
    </dgm:pt>
    <dgm:pt modelId="{7A4B4963-EBDF-FC46-99B9-00F77953B56A}" type="pres">
      <dgm:prSet presAssocID="{A2D598AD-FA6D-4142-8953-B1F5D311DCD3}" presName="aSpace" presStyleCnt="0"/>
      <dgm:spPr/>
    </dgm:pt>
    <dgm:pt modelId="{DD0C583D-26B2-5B41-97DD-B54C22E4344D}" type="pres">
      <dgm:prSet presAssocID="{AD9545F6-93BE-2642-8197-38D087FD4453}" presName="compNode" presStyleCnt="0"/>
      <dgm:spPr/>
    </dgm:pt>
    <dgm:pt modelId="{8A33CEF7-8C56-CF48-B273-09D279BEC4F7}" type="pres">
      <dgm:prSet presAssocID="{AD9545F6-93BE-2642-8197-38D087FD4453}" presName="noGeometry" presStyleCnt="0"/>
      <dgm:spPr/>
    </dgm:pt>
    <dgm:pt modelId="{187AD949-CCF0-0C46-9F91-4C599A75F477}" type="pres">
      <dgm:prSet presAssocID="{AD9545F6-93BE-2642-8197-38D087FD4453}" presName="childTextVisible" presStyleLbl="bgAccFollowNode1" presStyleIdx="2" presStyleCnt="4">
        <dgm:presLayoutVars>
          <dgm:bulletEnabled val="1"/>
        </dgm:presLayoutVars>
      </dgm:prSet>
      <dgm:spPr/>
      <dgm:t>
        <a:bodyPr/>
        <a:lstStyle/>
        <a:p>
          <a:endParaRPr lang="en-US"/>
        </a:p>
      </dgm:t>
    </dgm:pt>
    <dgm:pt modelId="{B4BE7188-0481-FD46-B443-7BA50A055921}" type="pres">
      <dgm:prSet presAssocID="{AD9545F6-93BE-2642-8197-38D087FD4453}" presName="childTextHidden" presStyleLbl="bgAccFollowNode1" presStyleIdx="2" presStyleCnt="4"/>
      <dgm:spPr/>
      <dgm:t>
        <a:bodyPr/>
        <a:lstStyle/>
        <a:p>
          <a:endParaRPr lang="en-US"/>
        </a:p>
      </dgm:t>
    </dgm:pt>
    <dgm:pt modelId="{C11106F4-1EFB-2D4A-BA0F-D2D453A16041}" type="pres">
      <dgm:prSet presAssocID="{AD9545F6-93BE-2642-8197-38D087FD4453}" presName="parentText" presStyleLbl="node1" presStyleIdx="2" presStyleCnt="4">
        <dgm:presLayoutVars>
          <dgm:chMax val="1"/>
          <dgm:bulletEnabled val="1"/>
        </dgm:presLayoutVars>
      </dgm:prSet>
      <dgm:spPr/>
      <dgm:t>
        <a:bodyPr/>
        <a:lstStyle/>
        <a:p>
          <a:endParaRPr lang="en-US"/>
        </a:p>
      </dgm:t>
    </dgm:pt>
    <dgm:pt modelId="{44F78034-FF85-BF42-8B4C-30D7F3AE80C6}" type="pres">
      <dgm:prSet presAssocID="{AD9545F6-93BE-2642-8197-38D087FD4453}" presName="aSpace" presStyleCnt="0"/>
      <dgm:spPr/>
    </dgm:pt>
    <dgm:pt modelId="{FA665186-AD38-D640-9C24-36713F5808EB}" type="pres">
      <dgm:prSet presAssocID="{EA0FA5A2-BBC7-A148-BC7F-1D2F5E15E82F}" presName="compNode" presStyleCnt="0"/>
      <dgm:spPr/>
    </dgm:pt>
    <dgm:pt modelId="{81E814C1-71F5-024D-A04A-2B28FEAEB2C4}" type="pres">
      <dgm:prSet presAssocID="{EA0FA5A2-BBC7-A148-BC7F-1D2F5E15E82F}" presName="noGeometry" presStyleCnt="0"/>
      <dgm:spPr/>
    </dgm:pt>
    <dgm:pt modelId="{D370CA93-D28E-5348-9605-2188890D5099}" type="pres">
      <dgm:prSet presAssocID="{EA0FA5A2-BBC7-A148-BC7F-1D2F5E15E82F}" presName="childTextVisible" presStyleLbl="bgAccFollowNode1" presStyleIdx="3" presStyleCnt="4">
        <dgm:presLayoutVars>
          <dgm:bulletEnabled val="1"/>
        </dgm:presLayoutVars>
      </dgm:prSet>
      <dgm:spPr/>
      <dgm:t>
        <a:bodyPr/>
        <a:lstStyle/>
        <a:p>
          <a:endParaRPr lang="en-US"/>
        </a:p>
      </dgm:t>
    </dgm:pt>
    <dgm:pt modelId="{91BF3212-4CCB-0442-AF1F-57E6EF5B1244}" type="pres">
      <dgm:prSet presAssocID="{EA0FA5A2-BBC7-A148-BC7F-1D2F5E15E82F}" presName="childTextHidden" presStyleLbl="bgAccFollowNode1" presStyleIdx="3" presStyleCnt="4"/>
      <dgm:spPr/>
      <dgm:t>
        <a:bodyPr/>
        <a:lstStyle/>
        <a:p>
          <a:endParaRPr lang="en-US"/>
        </a:p>
      </dgm:t>
    </dgm:pt>
    <dgm:pt modelId="{CFD03505-0830-8948-A373-5D3F40BE1AEA}" type="pres">
      <dgm:prSet presAssocID="{EA0FA5A2-BBC7-A148-BC7F-1D2F5E15E82F}" presName="parentText" presStyleLbl="node1" presStyleIdx="3" presStyleCnt="4">
        <dgm:presLayoutVars>
          <dgm:chMax val="1"/>
          <dgm:bulletEnabled val="1"/>
        </dgm:presLayoutVars>
      </dgm:prSet>
      <dgm:spPr/>
      <dgm:t>
        <a:bodyPr/>
        <a:lstStyle/>
        <a:p>
          <a:endParaRPr lang="en-US"/>
        </a:p>
      </dgm:t>
    </dgm:pt>
  </dgm:ptLst>
  <dgm:cxnLst>
    <dgm:cxn modelId="{68C8C352-64E6-4147-BBA4-89E10031278B}" type="presOf" srcId="{AD9545F6-93BE-2642-8197-38D087FD4453}" destId="{C11106F4-1EFB-2D4A-BA0F-D2D453A16041}" srcOrd="0" destOrd="0" presId="urn:microsoft.com/office/officeart/2005/8/layout/hProcess6"/>
    <dgm:cxn modelId="{0BEF3ED1-CD10-894A-AAC8-E5F2C57DD877}" type="presOf" srcId="{EA0FA5A2-BBC7-A148-BC7F-1D2F5E15E82F}" destId="{CFD03505-0830-8948-A373-5D3F40BE1AEA}" srcOrd="0" destOrd="0" presId="urn:microsoft.com/office/officeart/2005/8/layout/hProcess6"/>
    <dgm:cxn modelId="{7EB05CEF-F89C-254D-A79B-911CB86A2191}" type="presOf" srcId="{53F70218-D622-BA4E-B203-63197183A787}" destId="{2067DA9E-7BB2-D245-9625-8CD1FF479594}" srcOrd="0" destOrd="0" presId="urn:microsoft.com/office/officeart/2005/8/layout/hProcess6"/>
    <dgm:cxn modelId="{39EF7DC8-ED9D-C345-9D8F-DCE604A3E99D}" srcId="{7EF0FE07-8AC0-1742-9396-F906493A338E}" destId="{A2D598AD-FA6D-4142-8953-B1F5D311DCD3}" srcOrd="1" destOrd="0" parTransId="{3ABA3D69-DD13-5E4D-9DCC-45674722304B}" sibTransId="{ECD3DD2A-E0E8-6E42-90B2-552A1BCF02EC}"/>
    <dgm:cxn modelId="{043C0F9A-EE26-CC48-AD70-99F73B6047DA}" srcId="{7EF0FE07-8AC0-1742-9396-F906493A338E}" destId="{AD9545F6-93BE-2642-8197-38D087FD4453}" srcOrd="2" destOrd="0" parTransId="{6D9330D3-0D49-2D4A-80E1-9B5977DE0DF4}" sibTransId="{124A0720-61B7-2245-847C-800FF03F10D5}"/>
    <dgm:cxn modelId="{DB5A72EE-AF94-6844-A320-4245C1BD6E9E}" srcId="{7EF0FE07-8AC0-1742-9396-F906493A338E}" destId="{53F70218-D622-BA4E-B203-63197183A787}" srcOrd="0" destOrd="0" parTransId="{FC62D8AE-B502-9E4F-A23D-1A5CB2518035}" sibTransId="{A1CD3B3E-0408-1A41-8862-826CAACB7BB5}"/>
    <dgm:cxn modelId="{99133124-7A6E-704B-A0F1-83347CB47D70}" srcId="{7EF0FE07-8AC0-1742-9396-F906493A338E}" destId="{EA0FA5A2-BBC7-A148-BC7F-1D2F5E15E82F}" srcOrd="3" destOrd="0" parTransId="{37B8FE6E-C03B-7C48-82D6-EC756D75DBB1}" sibTransId="{7F2D20A7-1CDE-2148-9615-AD7EE0AD0F6B}"/>
    <dgm:cxn modelId="{BC8A61C3-43D5-BB4D-9C36-7EF9BD2DEE66}" type="presOf" srcId="{A2D598AD-FA6D-4142-8953-B1F5D311DCD3}" destId="{7C5E3B41-E989-284E-A895-79B900CF403C}" srcOrd="0" destOrd="0" presId="urn:microsoft.com/office/officeart/2005/8/layout/hProcess6"/>
    <dgm:cxn modelId="{44227C34-7C8D-3645-8EBD-59138A2BA879}" type="presOf" srcId="{7EF0FE07-8AC0-1742-9396-F906493A338E}" destId="{ADE771BA-3ADB-5F44-A721-5900CBEC154D}" srcOrd="0" destOrd="0" presId="urn:microsoft.com/office/officeart/2005/8/layout/hProcess6"/>
    <dgm:cxn modelId="{D2C3CB61-B512-8443-BE55-73C6EA7850D5}" type="presParOf" srcId="{ADE771BA-3ADB-5F44-A721-5900CBEC154D}" destId="{DAD744CE-022F-C24D-B739-ED24D833233A}" srcOrd="0" destOrd="0" presId="urn:microsoft.com/office/officeart/2005/8/layout/hProcess6"/>
    <dgm:cxn modelId="{FD20EE37-84B2-3545-BB83-DC0F94FE22B6}" type="presParOf" srcId="{DAD744CE-022F-C24D-B739-ED24D833233A}" destId="{BB63956B-BF91-0143-8083-027FF8534571}" srcOrd="0" destOrd="0" presId="urn:microsoft.com/office/officeart/2005/8/layout/hProcess6"/>
    <dgm:cxn modelId="{F96BB1B4-FC57-654D-8D8F-86520719420B}" type="presParOf" srcId="{DAD744CE-022F-C24D-B739-ED24D833233A}" destId="{E5AC385D-56AA-8D4F-8B30-1CB4A6FD40A7}" srcOrd="1" destOrd="0" presId="urn:microsoft.com/office/officeart/2005/8/layout/hProcess6"/>
    <dgm:cxn modelId="{B10BC571-F579-B241-A57E-940D63FB4FC8}" type="presParOf" srcId="{DAD744CE-022F-C24D-B739-ED24D833233A}" destId="{8368C833-0221-3F4C-AA38-D446E225A23E}" srcOrd="2" destOrd="0" presId="urn:microsoft.com/office/officeart/2005/8/layout/hProcess6"/>
    <dgm:cxn modelId="{1FB33BC0-53BD-E64C-857B-104C1A15B423}" type="presParOf" srcId="{DAD744CE-022F-C24D-B739-ED24D833233A}" destId="{2067DA9E-7BB2-D245-9625-8CD1FF479594}" srcOrd="3" destOrd="0" presId="urn:microsoft.com/office/officeart/2005/8/layout/hProcess6"/>
    <dgm:cxn modelId="{B57329FF-FB34-EC4F-B5C4-E8EDB89E2223}" type="presParOf" srcId="{ADE771BA-3ADB-5F44-A721-5900CBEC154D}" destId="{7F2A593F-6034-3F4A-B541-D15FAA99D7CA}" srcOrd="1" destOrd="0" presId="urn:microsoft.com/office/officeart/2005/8/layout/hProcess6"/>
    <dgm:cxn modelId="{684C1C20-50E8-9E4F-9EF1-4AFCC5BA2F82}" type="presParOf" srcId="{ADE771BA-3ADB-5F44-A721-5900CBEC154D}" destId="{A340FEB6-B8B2-A94F-ABA5-CE3B7FF6AC4E}" srcOrd="2" destOrd="0" presId="urn:microsoft.com/office/officeart/2005/8/layout/hProcess6"/>
    <dgm:cxn modelId="{DF28F99E-7F77-CB44-97E5-EDBBA251B2EC}" type="presParOf" srcId="{A340FEB6-B8B2-A94F-ABA5-CE3B7FF6AC4E}" destId="{39E55A1C-724C-0048-8755-33C13F41C953}" srcOrd="0" destOrd="0" presId="urn:microsoft.com/office/officeart/2005/8/layout/hProcess6"/>
    <dgm:cxn modelId="{F15D9367-1DD3-8742-A69D-849BBDC56DC1}" type="presParOf" srcId="{A340FEB6-B8B2-A94F-ABA5-CE3B7FF6AC4E}" destId="{D6F25954-D65E-414A-BC85-16DD95F87351}" srcOrd="1" destOrd="0" presId="urn:microsoft.com/office/officeart/2005/8/layout/hProcess6"/>
    <dgm:cxn modelId="{97BD9819-2C06-4745-A762-49AEB5524E55}" type="presParOf" srcId="{A340FEB6-B8B2-A94F-ABA5-CE3B7FF6AC4E}" destId="{E0C133BE-5B36-4749-8AAF-F6A285678055}" srcOrd="2" destOrd="0" presId="urn:microsoft.com/office/officeart/2005/8/layout/hProcess6"/>
    <dgm:cxn modelId="{4175E718-33F4-EB4C-8F5F-8081CB986ACD}" type="presParOf" srcId="{A340FEB6-B8B2-A94F-ABA5-CE3B7FF6AC4E}" destId="{7C5E3B41-E989-284E-A895-79B900CF403C}" srcOrd="3" destOrd="0" presId="urn:microsoft.com/office/officeart/2005/8/layout/hProcess6"/>
    <dgm:cxn modelId="{69E0A2EF-5EDA-E34B-8FDE-1DB33B3A5426}" type="presParOf" srcId="{ADE771BA-3ADB-5F44-A721-5900CBEC154D}" destId="{7A4B4963-EBDF-FC46-99B9-00F77953B56A}" srcOrd="3" destOrd="0" presId="urn:microsoft.com/office/officeart/2005/8/layout/hProcess6"/>
    <dgm:cxn modelId="{04F59020-668E-2146-8952-4007A28DA522}" type="presParOf" srcId="{ADE771BA-3ADB-5F44-A721-5900CBEC154D}" destId="{DD0C583D-26B2-5B41-97DD-B54C22E4344D}" srcOrd="4" destOrd="0" presId="urn:microsoft.com/office/officeart/2005/8/layout/hProcess6"/>
    <dgm:cxn modelId="{E872116F-EB73-8342-B2CF-7F0AB710CF7A}" type="presParOf" srcId="{DD0C583D-26B2-5B41-97DD-B54C22E4344D}" destId="{8A33CEF7-8C56-CF48-B273-09D279BEC4F7}" srcOrd="0" destOrd="0" presId="urn:microsoft.com/office/officeart/2005/8/layout/hProcess6"/>
    <dgm:cxn modelId="{203C66BD-F052-F94C-8535-2CDB58EB451F}" type="presParOf" srcId="{DD0C583D-26B2-5B41-97DD-B54C22E4344D}" destId="{187AD949-CCF0-0C46-9F91-4C599A75F477}" srcOrd="1" destOrd="0" presId="urn:microsoft.com/office/officeart/2005/8/layout/hProcess6"/>
    <dgm:cxn modelId="{BDF48212-7040-1947-9CA9-AFB17C3C34C7}" type="presParOf" srcId="{DD0C583D-26B2-5B41-97DD-B54C22E4344D}" destId="{B4BE7188-0481-FD46-B443-7BA50A055921}" srcOrd="2" destOrd="0" presId="urn:microsoft.com/office/officeart/2005/8/layout/hProcess6"/>
    <dgm:cxn modelId="{1F375880-71B1-E14F-A412-52BB0A456D72}" type="presParOf" srcId="{DD0C583D-26B2-5B41-97DD-B54C22E4344D}" destId="{C11106F4-1EFB-2D4A-BA0F-D2D453A16041}" srcOrd="3" destOrd="0" presId="urn:microsoft.com/office/officeart/2005/8/layout/hProcess6"/>
    <dgm:cxn modelId="{4F323841-C26D-5C4D-A1CA-FC98DE24EAF5}" type="presParOf" srcId="{ADE771BA-3ADB-5F44-A721-5900CBEC154D}" destId="{44F78034-FF85-BF42-8B4C-30D7F3AE80C6}" srcOrd="5" destOrd="0" presId="urn:microsoft.com/office/officeart/2005/8/layout/hProcess6"/>
    <dgm:cxn modelId="{C36396C3-7374-6F4C-BAD8-9215699895B0}" type="presParOf" srcId="{ADE771BA-3ADB-5F44-A721-5900CBEC154D}" destId="{FA665186-AD38-D640-9C24-36713F5808EB}" srcOrd="6" destOrd="0" presId="urn:microsoft.com/office/officeart/2005/8/layout/hProcess6"/>
    <dgm:cxn modelId="{45DB5979-4F7B-2F4E-8948-666A5A894619}" type="presParOf" srcId="{FA665186-AD38-D640-9C24-36713F5808EB}" destId="{81E814C1-71F5-024D-A04A-2B28FEAEB2C4}" srcOrd="0" destOrd="0" presId="urn:microsoft.com/office/officeart/2005/8/layout/hProcess6"/>
    <dgm:cxn modelId="{A5474004-4C32-D748-A71D-24BD0B223CEB}" type="presParOf" srcId="{FA665186-AD38-D640-9C24-36713F5808EB}" destId="{D370CA93-D28E-5348-9605-2188890D5099}" srcOrd="1" destOrd="0" presId="urn:microsoft.com/office/officeart/2005/8/layout/hProcess6"/>
    <dgm:cxn modelId="{04B5E80E-9A18-2E41-8F38-66AD3C05B5AF}" type="presParOf" srcId="{FA665186-AD38-D640-9C24-36713F5808EB}" destId="{91BF3212-4CCB-0442-AF1F-57E6EF5B1244}" srcOrd="2" destOrd="0" presId="urn:microsoft.com/office/officeart/2005/8/layout/hProcess6"/>
    <dgm:cxn modelId="{3CA03D6A-039F-D041-B371-5243C01631C0}" type="presParOf" srcId="{FA665186-AD38-D640-9C24-36713F5808EB}" destId="{CFD03505-0830-8948-A373-5D3F40BE1AEA}"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C385D-56AA-8D4F-8B30-1CB4A6FD40A7}">
      <dsp:nvSpPr>
        <dsp:cNvPr id="0" name=""/>
        <dsp:cNvSpPr/>
      </dsp:nvSpPr>
      <dsp:spPr>
        <a:xfrm>
          <a:off x="497789" y="453146"/>
          <a:ext cx="1970672" cy="172261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67DA9E-7BB2-D245-9625-8CD1FF479594}">
      <dsp:nvSpPr>
        <dsp:cNvPr id="0" name=""/>
        <dsp:cNvSpPr/>
      </dsp:nvSpPr>
      <dsp:spPr>
        <a:xfrm>
          <a:off x="5121" y="821785"/>
          <a:ext cx="985336" cy="98533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smtClean="0"/>
            <a:t>1840s</a:t>
          </a:r>
          <a:endParaRPr lang="en-US" sz="2100" kern="1200" dirty="0"/>
        </a:p>
      </dsp:txBody>
      <dsp:txXfrm>
        <a:off x="149420" y="966084"/>
        <a:ext cx="696738" cy="696738"/>
      </dsp:txXfrm>
    </dsp:sp>
    <dsp:sp modelId="{D6F25954-D65E-414A-BC85-16DD95F87351}">
      <dsp:nvSpPr>
        <dsp:cNvPr id="0" name=""/>
        <dsp:cNvSpPr/>
      </dsp:nvSpPr>
      <dsp:spPr>
        <a:xfrm>
          <a:off x="3084296" y="453146"/>
          <a:ext cx="1970672" cy="172261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5E3B41-E989-284E-A895-79B900CF403C}">
      <dsp:nvSpPr>
        <dsp:cNvPr id="0" name=""/>
        <dsp:cNvSpPr/>
      </dsp:nvSpPr>
      <dsp:spPr>
        <a:xfrm>
          <a:off x="2591628" y="821785"/>
          <a:ext cx="985336" cy="98533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smtClean="0"/>
            <a:t>1930s</a:t>
          </a:r>
          <a:endParaRPr lang="en-US" sz="2100" kern="1200" dirty="0"/>
        </a:p>
      </dsp:txBody>
      <dsp:txXfrm>
        <a:off x="2735927" y="966084"/>
        <a:ext cx="696738" cy="696738"/>
      </dsp:txXfrm>
    </dsp:sp>
    <dsp:sp modelId="{187AD949-CCF0-0C46-9F91-4C599A75F477}">
      <dsp:nvSpPr>
        <dsp:cNvPr id="0" name=""/>
        <dsp:cNvSpPr/>
      </dsp:nvSpPr>
      <dsp:spPr>
        <a:xfrm>
          <a:off x="5670804" y="453146"/>
          <a:ext cx="1970672" cy="172261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1106F4-1EFB-2D4A-BA0F-D2D453A16041}">
      <dsp:nvSpPr>
        <dsp:cNvPr id="0" name=""/>
        <dsp:cNvSpPr/>
      </dsp:nvSpPr>
      <dsp:spPr>
        <a:xfrm>
          <a:off x="5178136" y="821785"/>
          <a:ext cx="985336" cy="98533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1940s</a:t>
          </a:r>
          <a:endParaRPr lang="en-US" sz="2100" kern="1200" dirty="0"/>
        </a:p>
      </dsp:txBody>
      <dsp:txXfrm>
        <a:off x="5322435" y="966084"/>
        <a:ext cx="696738" cy="696738"/>
      </dsp:txXfrm>
    </dsp:sp>
    <dsp:sp modelId="{D370CA93-D28E-5348-9605-2188890D5099}">
      <dsp:nvSpPr>
        <dsp:cNvPr id="0" name=""/>
        <dsp:cNvSpPr/>
      </dsp:nvSpPr>
      <dsp:spPr>
        <a:xfrm>
          <a:off x="8257311" y="453146"/>
          <a:ext cx="1970672" cy="1722615"/>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FD03505-0830-8948-A373-5D3F40BE1AEA}">
      <dsp:nvSpPr>
        <dsp:cNvPr id="0" name=""/>
        <dsp:cNvSpPr/>
      </dsp:nvSpPr>
      <dsp:spPr>
        <a:xfrm>
          <a:off x="7764643" y="821785"/>
          <a:ext cx="985336" cy="985336"/>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1960s</a:t>
          </a:r>
          <a:endParaRPr lang="en-US" sz="2100" kern="1200" dirty="0"/>
        </a:p>
      </dsp:txBody>
      <dsp:txXfrm>
        <a:off x="7908942" y="966084"/>
        <a:ext cx="696738" cy="6967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24DAE74-C039-4FE3-9B94-86AFFFA605F0}" type="datetimeFigureOut">
              <a:rPr lang="en-US" smtClean="0"/>
              <a:t>3/23/2017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E21663D-3EE5-4E59-B187-28D4BA0529AD}" type="slidenum">
              <a:rPr lang="en-US" smtClean="0"/>
              <a:t>‹#›</a:t>
            </a:fld>
            <a:endParaRPr lang="en-US"/>
          </a:p>
        </p:txBody>
      </p:sp>
    </p:spTree>
    <p:extLst>
      <p:ext uri="{BB962C8B-B14F-4D97-AF65-F5344CB8AC3E}">
        <p14:creationId xmlns:p14="http://schemas.microsoft.com/office/powerpoint/2010/main" val="651738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1477A7-7275-4C2D-9824-030F3ED3A493}" type="datetimeFigureOut">
              <a:rPr lang="en-US" smtClean="0"/>
              <a:t>3/23/2017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80F2C3D-ACD6-457F-B55E-6544F6995BC6}" type="slidenum">
              <a:rPr lang="en-US" smtClean="0"/>
              <a:t>‹#›</a:t>
            </a:fld>
            <a:endParaRPr lang="en-US"/>
          </a:p>
        </p:txBody>
      </p:sp>
    </p:spTree>
    <p:extLst>
      <p:ext uri="{BB962C8B-B14F-4D97-AF65-F5344CB8AC3E}">
        <p14:creationId xmlns:p14="http://schemas.microsoft.com/office/powerpoint/2010/main" val="151093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F2C3D-ACD6-457F-B55E-6544F6995BC6}" type="slidenum">
              <a:rPr lang="en-US" smtClean="0"/>
              <a:t>1</a:t>
            </a:fld>
            <a:endParaRPr lang="en-US"/>
          </a:p>
        </p:txBody>
      </p:sp>
    </p:spTree>
    <p:extLst>
      <p:ext uri="{BB962C8B-B14F-4D97-AF65-F5344CB8AC3E}">
        <p14:creationId xmlns:p14="http://schemas.microsoft.com/office/powerpoint/2010/main" val="1163928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10</a:t>
            </a:fld>
            <a:endParaRPr lang="en-US" dirty="0"/>
          </a:p>
        </p:txBody>
      </p:sp>
    </p:spTree>
    <p:extLst>
      <p:ext uri="{BB962C8B-B14F-4D97-AF65-F5344CB8AC3E}">
        <p14:creationId xmlns:p14="http://schemas.microsoft.com/office/powerpoint/2010/main" val="3446224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11</a:t>
            </a:fld>
            <a:endParaRPr lang="en-US" dirty="0"/>
          </a:p>
        </p:txBody>
      </p:sp>
    </p:spTree>
    <p:extLst>
      <p:ext uri="{BB962C8B-B14F-4D97-AF65-F5344CB8AC3E}">
        <p14:creationId xmlns:p14="http://schemas.microsoft.com/office/powerpoint/2010/main" val="358534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studied more than 1 million work teams, conducted more than 20,000 in-depth interviews with leaders, and even interviewed more than 10,000 followers around the world to ask exactly </a:t>
            </a:r>
            <a:r>
              <a:rPr lang="en-US" i="1" dirty="0" smtClean="0"/>
              <a:t>why</a:t>
            </a:r>
            <a:r>
              <a:rPr lang="en-US" dirty="0" smtClean="0"/>
              <a:t> they followed the most important leader in their life.</a:t>
            </a:r>
            <a:endParaRPr lang="en-US" dirty="0"/>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12</a:t>
            </a:fld>
            <a:endParaRPr lang="en-US" dirty="0"/>
          </a:p>
        </p:txBody>
      </p:sp>
    </p:spTree>
    <p:extLst>
      <p:ext uri="{BB962C8B-B14F-4D97-AF65-F5344CB8AC3E}">
        <p14:creationId xmlns:p14="http://schemas.microsoft.com/office/powerpoint/2010/main" val="205759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xfrm>
            <a:off x="857250" y="4416425"/>
            <a:ext cx="5295900"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ea typeface="MS PGothic" charset="0"/>
              </a:rPr>
              <a:t>(5 min) Describe what the </a:t>
            </a:r>
            <a:r>
              <a:rPr lang="en-US" dirty="0" err="1">
                <a:ea typeface="MS PGothic" charset="0"/>
              </a:rPr>
              <a:t>Strengthsfinder</a:t>
            </a:r>
            <a:r>
              <a:rPr lang="en-US" dirty="0">
                <a:ea typeface="MS PGothic" charset="0"/>
              </a:rPr>
              <a:t> Assessment is</a:t>
            </a:r>
            <a:endParaRPr lang="en-US" sz="1700" dirty="0">
              <a:ea typeface="MS PGothic" charset="0"/>
            </a:endParaRPr>
          </a:p>
          <a:p>
            <a:r>
              <a:rPr lang="en-US" dirty="0">
                <a:ea typeface="MS PGothic" charset="0"/>
              </a:rPr>
              <a:t> </a:t>
            </a:r>
            <a:endParaRPr lang="en-US" sz="1700" dirty="0">
              <a:ea typeface="MS PGothic" charset="0"/>
            </a:endParaRPr>
          </a:p>
          <a:p>
            <a:r>
              <a:rPr lang="en-US" dirty="0">
                <a:ea typeface="MS PGothic" charset="0"/>
              </a:rPr>
              <a:t> (15 min) Talent Themes</a:t>
            </a:r>
            <a:endParaRPr lang="en-US" sz="1700" dirty="0">
              <a:ea typeface="MS PGothic" charset="0"/>
            </a:endParaRPr>
          </a:p>
          <a:p>
            <a:pPr lvl="1"/>
            <a:r>
              <a:rPr lang="en-US" dirty="0">
                <a:ea typeface="MS PGothic" charset="0"/>
              </a:rPr>
              <a:t>Describe what a talent theme is</a:t>
            </a:r>
            <a:endParaRPr lang="en-US" sz="1500" dirty="0">
              <a:ea typeface="MS PGothic" charset="0"/>
            </a:endParaRPr>
          </a:p>
          <a:p>
            <a:pPr lvl="1"/>
            <a:r>
              <a:rPr lang="en-US" dirty="0">
                <a:ea typeface="MS PGothic" charset="0"/>
              </a:rPr>
              <a:t>Review the 32 talent themes (highlighting 4 to 6 diverse themes as a way to explain what themes are – be prepared to share examples of how those themes may show up in someone’s organization role</a:t>
            </a:r>
            <a:endParaRPr lang="en-US" sz="1500" dirty="0">
              <a:ea typeface="MS PGothic" charset="0"/>
            </a:endParaRPr>
          </a:p>
          <a:p>
            <a:r>
              <a:rPr lang="en-US" dirty="0">
                <a:ea typeface="MS PGothic" charset="0"/>
              </a:rPr>
              <a:t> </a:t>
            </a:r>
            <a:endParaRPr lang="en-US" sz="1700" dirty="0">
              <a:ea typeface="MS PGothic" charset="0"/>
            </a:endParaRPr>
          </a:p>
          <a:p>
            <a:r>
              <a:rPr lang="en-US" dirty="0">
                <a:ea typeface="MS PGothic" charset="0"/>
              </a:rPr>
              <a:t>(10 min) What is a Strength?</a:t>
            </a:r>
            <a:endParaRPr lang="en-US" sz="1700" dirty="0">
              <a:ea typeface="MS PGothic" charset="0"/>
            </a:endParaRPr>
          </a:p>
          <a:p>
            <a:r>
              <a:rPr lang="en-US" dirty="0">
                <a:ea typeface="MS PGothic" charset="0"/>
              </a:rPr>
              <a:t>Review the strengths formula form the manual</a:t>
            </a:r>
            <a:endParaRPr lang="en-US" sz="1500" dirty="0">
              <a:ea typeface="MS PGothic" charset="0"/>
            </a:endParaRPr>
          </a:p>
          <a:p>
            <a:pPr lvl="1"/>
            <a:r>
              <a:rPr lang="en-US" dirty="0">
                <a:ea typeface="MS PGothic" charset="0"/>
              </a:rPr>
              <a:t>Use a concrete example re. how a talent theme becomes a strength</a:t>
            </a:r>
            <a:endParaRPr lang="en-US" sz="1500" dirty="0">
              <a:ea typeface="MS PGothic" charset="0"/>
            </a:endParaRPr>
          </a:p>
          <a:p>
            <a:pPr lvl="1"/>
            <a:r>
              <a:rPr lang="en-US" dirty="0">
                <a:ea typeface="MS PGothic" charset="0"/>
              </a:rPr>
              <a:t>For example: </a:t>
            </a:r>
            <a:r>
              <a:rPr lang="en-US" i="1" dirty="0">
                <a:ea typeface="MS PGothic" charset="0"/>
              </a:rPr>
              <a:t>“I have an Intellection theme and call on it quite a bit in the leadership program design and delivery work that I do.  Recently, I’ve wanted to develop more effective curriculum around innovation and network leadership.  To that end, I use my Intellection theme to curate various frameworks, articles and books on those topics (knowledge).  I then build my skills by taking design thinking and network mapping workshops so I can understand the content better from a participant perspective.  This helps me build more interactive and effective participant learning experiences.”</a:t>
            </a:r>
            <a:endParaRPr lang="en-US" sz="1500" dirty="0">
              <a:ea typeface="MS PGothic" charset="0"/>
            </a:endParaRPr>
          </a:p>
          <a:p>
            <a:endParaRPr lang="en-US" sz="1600" dirty="0">
              <a:ea typeface="MS PGothic" charset="0"/>
            </a:endParaRP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2280488-B56B-9043-B924-F3BD1D05D05E}" type="slidenum">
              <a:rPr lang="en-US" sz="1300"/>
              <a:pPr/>
              <a:t>13</a:t>
            </a:fld>
            <a:endParaRPr lang="en-US" sz="1300"/>
          </a:p>
        </p:txBody>
      </p:sp>
      <p:sp>
        <p:nvSpPr>
          <p:cNvPr id="26629"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30073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5FFA3FB-93C5-0E45-83C0-95F253B8A834}" type="slidenum">
              <a:rPr lang="en-US" sz="1300"/>
              <a:pPr/>
              <a:t>14</a:t>
            </a:fld>
            <a:endParaRPr lang="en-US" sz="1300"/>
          </a:p>
        </p:txBody>
      </p:sp>
      <p:sp>
        <p:nvSpPr>
          <p:cNvPr id="41989"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3006702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31989E9-671D-1F4E-BF11-B06D43CDE0EA}" type="slidenum">
              <a:rPr lang="en-US" sz="1300"/>
              <a:pPr/>
              <a:t>15</a:t>
            </a:fld>
            <a:endParaRPr lang="en-US" sz="1300"/>
          </a:p>
        </p:txBody>
      </p:sp>
      <p:sp>
        <p:nvSpPr>
          <p:cNvPr id="39941"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2593545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a:ea typeface="MS PGothic" charset="0"/>
              </a:rPr>
              <a:t> </a:t>
            </a:r>
            <a:endParaRPr lang="en-US">
              <a:ea typeface="MS PGothic" charset="0"/>
            </a:endParaRPr>
          </a:p>
        </p:txBody>
      </p:sp>
      <p:sp>
        <p:nvSpPr>
          <p:cNvPr id="3379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2993FA2-F358-E243-A9AC-8C047EAF317A}" type="slidenum">
              <a:rPr lang="en-US" sz="1300"/>
              <a:pPr/>
              <a:t>16</a:t>
            </a:fld>
            <a:endParaRPr lang="en-US" sz="1300"/>
          </a:p>
        </p:txBody>
      </p:sp>
      <p:sp>
        <p:nvSpPr>
          <p:cNvPr id="33797"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2051766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i="1">
                <a:ea typeface="MS PGothic" charset="0"/>
              </a:rPr>
              <a:t> </a:t>
            </a:r>
            <a:endParaRPr lang="en-US">
              <a:ea typeface="MS PGothic" charset="0"/>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B89EC97-C06F-4449-9567-9CAC997689D4}" type="slidenum">
              <a:rPr lang="en-US" sz="1300"/>
              <a:pPr/>
              <a:t>17</a:t>
            </a:fld>
            <a:endParaRPr lang="en-US" sz="1300"/>
          </a:p>
        </p:txBody>
      </p:sp>
      <p:sp>
        <p:nvSpPr>
          <p:cNvPr id="54277"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3815106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F2C3D-ACD6-457F-B55E-6544F6995BC6}" type="slidenum">
              <a:rPr lang="en-US" smtClean="0"/>
              <a:t>18</a:t>
            </a:fld>
            <a:endParaRPr lang="en-US"/>
          </a:p>
        </p:txBody>
      </p:sp>
    </p:spTree>
    <p:extLst>
      <p:ext uri="{BB962C8B-B14F-4D97-AF65-F5344CB8AC3E}">
        <p14:creationId xmlns:p14="http://schemas.microsoft.com/office/powerpoint/2010/main" val="242194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F2C3D-ACD6-457F-B55E-6544F6995BC6}" type="slidenum">
              <a:rPr lang="en-US" smtClean="0"/>
              <a:t>19</a:t>
            </a:fld>
            <a:endParaRPr lang="en-US"/>
          </a:p>
        </p:txBody>
      </p:sp>
    </p:spTree>
    <p:extLst>
      <p:ext uri="{BB962C8B-B14F-4D97-AF65-F5344CB8AC3E}">
        <p14:creationId xmlns:p14="http://schemas.microsoft.com/office/powerpoint/2010/main" val="46886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(10 min) Introduce </a:t>
            </a:r>
            <a:r>
              <a:rPr lang="en-US" altLang="en-US" dirty="0" err="1" smtClean="0">
                <a:latin typeface="Arial" panose="020B0604020202020204" pitchFamily="34" charset="0"/>
              </a:rPr>
              <a:t>CompassPoint’s</a:t>
            </a:r>
            <a:r>
              <a:rPr lang="en-US" altLang="en-US" dirty="0" smtClean="0">
                <a:latin typeface="Arial" panose="020B0604020202020204" pitchFamily="34" charset="0"/>
              </a:rPr>
              <a:t> Leadership Framework: in preparation for this section, review the detailed leadership framework from your Leadership Development Program binder (often found in the “Kick Off Retreat” section).  </a:t>
            </a:r>
          </a:p>
          <a:p>
            <a:endParaRPr lang="en-US" altLang="en-US" b="1" u="sng" dirty="0">
              <a:latin typeface="Arial" panose="020B0604020202020204" pitchFamily="34" charset="0"/>
            </a:endParaRPr>
          </a:p>
          <a:p>
            <a:r>
              <a:rPr lang="en-US" altLang="en-US" b="1" u="sng" dirty="0" smtClean="0">
                <a:latin typeface="Arial" panose="020B0604020202020204" pitchFamily="34" charset="0"/>
              </a:rPr>
              <a:t>Key ideas to emphasize:</a:t>
            </a:r>
          </a:p>
          <a:p>
            <a:r>
              <a:rPr lang="en-US" altLang="en-US" dirty="0" smtClean="0">
                <a:latin typeface="Arial" panose="020B0604020202020204" pitchFamily="34" charset="0"/>
              </a:rPr>
              <a:t>This framework is premised on the idea that leadership is a “process of engaging others to move forward an organizational or community agenda, rather than a position of authority”</a:t>
            </a:r>
          </a:p>
          <a:p>
            <a:r>
              <a:rPr lang="en-US" altLang="en-US" dirty="0" smtClean="0">
                <a:latin typeface="Arial" panose="020B0604020202020204" pitchFamily="34" charset="0"/>
              </a:rPr>
              <a:t>The skills needed to lead effectively are different depending on what leadership domain you’re leading from </a:t>
            </a:r>
          </a:p>
          <a:p>
            <a:r>
              <a:rPr lang="en-US" altLang="en-US" dirty="0" smtClean="0">
                <a:latin typeface="Arial" panose="020B0604020202020204" pitchFamily="34" charset="0"/>
              </a:rPr>
              <a:t> </a:t>
            </a:r>
          </a:p>
          <a:p>
            <a:r>
              <a:rPr lang="en-US" altLang="en-US" dirty="0" smtClean="0">
                <a:latin typeface="Arial" panose="020B0604020202020204" pitchFamily="34" charset="0"/>
              </a:rPr>
              <a:t>(5 min) Review the session objectives and connect with the 3 leadership domains that will be explored</a:t>
            </a:r>
          </a:p>
          <a:p>
            <a:endParaRPr lang="en-US" alt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29566" indent="-279856">
              <a:defRPr sz="2400">
                <a:solidFill>
                  <a:schemeClr val="tx1"/>
                </a:solidFill>
                <a:latin typeface="Arial" panose="020B0604020202020204" pitchFamily="34" charset="0"/>
                <a:ea typeface="MS PGothic" panose="020B0600070205080204" pitchFamily="34" charset="-128"/>
              </a:defRPr>
            </a:lvl2pPr>
            <a:lvl3pPr marL="1122658" indent="-223237">
              <a:defRPr sz="2400">
                <a:solidFill>
                  <a:schemeClr val="tx1"/>
                </a:solidFill>
                <a:latin typeface="Arial" panose="020B0604020202020204" pitchFamily="34" charset="0"/>
                <a:ea typeface="MS PGothic" panose="020B0600070205080204" pitchFamily="34" charset="-128"/>
              </a:defRPr>
            </a:lvl3pPr>
            <a:lvl4pPr marL="1570751" indent="-223237">
              <a:defRPr sz="2400">
                <a:solidFill>
                  <a:schemeClr val="tx1"/>
                </a:solidFill>
                <a:latin typeface="Arial" panose="020B0604020202020204" pitchFamily="34" charset="0"/>
                <a:ea typeface="MS PGothic" panose="020B0600070205080204" pitchFamily="34" charset="-128"/>
              </a:defRPr>
            </a:lvl4pPr>
            <a:lvl5pPr marL="2020461" indent="-223237">
              <a:defRPr sz="2400">
                <a:solidFill>
                  <a:schemeClr val="tx1"/>
                </a:solidFill>
                <a:latin typeface="Arial" panose="020B0604020202020204" pitchFamily="34" charset="0"/>
                <a:ea typeface="MS PGothic" panose="020B0600070205080204" pitchFamily="34" charset="-128"/>
              </a:defRPr>
            </a:lvl5pPr>
            <a:lvl6pPr marL="2486348" indent="-2232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52235" indent="-2232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18121" indent="-2232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4008" indent="-223237"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0606D5F-88C7-4340-A698-831FE53FF9DE}" type="slidenum">
              <a:rPr lang="en-US" altLang="en-US" sz="1300"/>
              <a:pPr/>
              <a:t>2</a:t>
            </a:fld>
            <a:endParaRPr lang="en-US" altLang="en-US" sz="1300"/>
          </a:p>
        </p:txBody>
      </p:sp>
      <p:sp>
        <p:nvSpPr>
          <p:cNvPr id="12293"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57066" indent="-291179">
              <a:defRPr sz="2400">
                <a:solidFill>
                  <a:schemeClr val="tx1"/>
                </a:solidFill>
                <a:latin typeface="Arial" panose="020B0604020202020204" pitchFamily="34" charset="0"/>
                <a:ea typeface="MS PGothic" panose="020B0600070205080204" pitchFamily="34" charset="-128"/>
              </a:defRPr>
            </a:lvl2pPr>
            <a:lvl3pPr marL="1164717" indent="-232943">
              <a:defRPr sz="2400">
                <a:solidFill>
                  <a:schemeClr val="tx1"/>
                </a:solidFill>
                <a:latin typeface="Arial" panose="020B0604020202020204" pitchFamily="34" charset="0"/>
                <a:ea typeface="MS PGothic" panose="020B0600070205080204" pitchFamily="34" charset="-128"/>
              </a:defRPr>
            </a:lvl3pPr>
            <a:lvl4pPr marL="1630604" indent="-232943">
              <a:defRPr sz="2400">
                <a:solidFill>
                  <a:schemeClr val="tx1"/>
                </a:solidFill>
                <a:latin typeface="Arial" panose="020B0604020202020204" pitchFamily="34" charset="0"/>
                <a:ea typeface="MS PGothic" panose="020B0600070205080204" pitchFamily="34" charset="-128"/>
              </a:defRPr>
            </a:lvl4pPr>
            <a:lvl5pPr marL="2096491" indent="-232943">
              <a:defRPr sz="2400">
                <a:solidFill>
                  <a:schemeClr val="tx1"/>
                </a:solidFill>
                <a:latin typeface="Arial" panose="020B0604020202020204" pitchFamily="34"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300"/>
              <a:t>11/7/2014</a:t>
            </a:r>
          </a:p>
        </p:txBody>
      </p:sp>
    </p:spTree>
    <p:extLst>
      <p:ext uri="{BB962C8B-B14F-4D97-AF65-F5344CB8AC3E}">
        <p14:creationId xmlns:p14="http://schemas.microsoft.com/office/powerpoint/2010/main" val="2810072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BD25333-168C-624D-824D-1D0D76D42692}" type="slidenum">
              <a:rPr lang="en-US" sz="1300"/>
              <a:pPr/>
              <a:t>20</a:t>
            </a:fld>
            <a:endParaRPr lang="en-US" sz="1300"/>
          </a:p>
        </p:txBody>
      </p:sp>
      <p:sp>
        <p:nvSpPr>
          <p:cNvPr id="44037"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2895762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rPr>
              <a:t>Portrait of Alejandro Gómez Arias. 1928.</a:t>
            </a:r>
          </a:p>
          <a:p>
            <a:endParaRPr lang="en-US" dirty="0">
              <a:ea typeface="MS PGothic" charset="0"/>
            </a:endParaRPr>
          </a:p>
          <a:p>
            <a:r>
              <a:rPr lang="en-US" dirty="0">
                <a:ea typeface="MS PGothic" charset="0"/>
              </a:rPr>
              <a:t>This painting is a portrait of Frida's boyfriend Alejandro Arias. It is painted in a conventional portrait style similar to that of a photograph…a sharp contrast to the Renaissance style of her previous portraits.</a:t>
            </a:r>
            <a:br>
              <a:rPr lang="en-US" dirty="0">
                <a:ea typeface="MS PGothic" charset="0"/>
              </a:rPr>
            </a:br>
            <a:r>
              <a:rPr lang="en-US" dirty="0">
                <a:ea typeface="MS PGothic" charset="0"/>
              </a:rPr>
              <a:t/>
            </a:r>
            <a:br>
              <a:rPr lang="en-US" dirty="0">
                <a:ea typeface="MS PGothic" charset="0"/>
              </a:rPr>
            </a:br>
            <a:r>
              <a:rPr lang="en-US" dirty="0">
                <a:ea typeface="MS PGothic" charset="0"/>
              </a:rPr>
              <a:t>The legend in the upper right corner of the painting reads: "</a:t>
            </a:r>
            <a:r>
              <a:rPr lang="en-US" i="1" dirty="0">
                <a:ea typeface="MS PGothic" charset="0"/>
              </a:rPr>
              <a:t>Alex, with affection I painted your portrait, that he is one of my comrades forever, Frida Kahlo, 30 years later"</a:t>
            </a:r>
            <a:r>
              <a:rPr lang="en-US" dirty="0">
                <a:ea typeface="MS PGothic" charset="0"/>
              </a:rPr>
              <a:t>.</a:t>
            </a:r>
            <a:br>
              <a:rPr lang="en-US" dirty="0">
                <a:ea typeface="MS PGothic" charset="0"/>
              </a:rPr>
            </a:br>
            <a:r>
              <a:rPr lang="en-US" dirty="0">
                <a:ea typeface="MS PGothic" charset="0"/>
              </a:rPr>
              <a:t/>
            </a:r>
            <a:br>
              <a:rPr lang="en-US" dirty="0">
                <a:ea typeface="MS PGothic" charset="0"/>
              </a:rPr>
            </a:br>
            <a:r>
              <a:rPr lang="en-US" dirty="0">
                <a:ea typeface="MS PGothic" charset="0"/>
              </a:rPr>
              <a:t>In 1922, Frida began classes at the National Prep School in Mexico City. There she met and fell in love with Alejandro Gómez Arias. For three years they were inseparable. Alex, as Frida called him, was with her on that rainy September afternoon in 1925 when the bus they were riding was struck by a trolley. Alejandro was not seriously injured and it was he who convinced the doctors at the Red Cross Hospital to attend to Frida after they had left her thinking she was too seriously injured to ever survive. Without his persistence Frida probably would have died.</a:t>
            </a:r>
            <a:br>
              <a:rPr lang="en-US" dirty="0">
                <a:ea typeface="MS PGothic" charset="0"/>
              </a:rPr>
            </a:br>
            <a:r>
              <a:rPr lang="en-US" dirty="0">
                <a:ea typeface="MS PGothic" charset="0"/>
              </a:rPr>
              <a:t/>
            </a:r>
            <a:br>
              <a:rPr lang="en-US" dirty="0">
                <a:ea typeface="MS PGothic" charset="0"/>
              </a:rPr>
            </a:br>
            <a:r>
              <a:rPr lang="en-US" dirty="0">
                <a:ea typeface="MS PGothic" charset="0"/>
              </a:rPr>
              <a:t>While recovering from the accident, Frida wrote countless letters to Alex. In her letters she complained about the pain and about being bedridden, asking him sometimes, "</a:t>
            </a:r>
            <a:r>
              <a:rPr lang="en-US" i="1" dirty="0">
                <a:ea typeface="MS PGothic" charset="0"/>
              </a:rPr>
              <a:t>what is going to happen in 30 years</a:t>
            </a:r>
            <a:r>
              <a:rPr lang="en-US" dirty="0">
                <a:ea typeface="MS PGothic" charset="0"/>
              </a:rPr>
              <a:t>", or "</a:t>
            </a:r>
            <a:r>
              <a:rPr lang="en-US" i="1" dirty="0">
                <a:ea typeface="MS PGothic" charset="0"/>
              </a:rPr>
              <a:t>how am I going to be when I am 30</a:t>
            </a:r>
            <a:r>
              <a:rPr lang="en-US" dirty="0">
                <a:ea typeface="MS PGothic" charset="0"/>
              </a:rPr>
              <a:t>".</a:t>
            </a:r>
            <a:br>
              <a:rPr lang="en-US" dirty="0">
                <a:ea typeface="MS PGothic" charset="0"/>
              </a:rPr>
            </a:br>
            <a:r>
              <a:rPr lang="en-US" dirty="0">
                <a:ea typeface="MS PGothic" charset="0"/>
              </a:rPr>
              <a:t/>
            </a:r>
            <a:br>
              <a:rPr lang="en-US" dirty="0">
                <a:ea typeface="MS PGothic" charset="0"/>
              </a:rPr>
            </a:br>
            <a:r>
              <a:rPr lang="en-US" dirty="0">
                <a:ea typeface="MS PGothic" charset="0"/>
              </a:rPr>
              <a:t>Frida and Alex separated in June of 1928 and Frida quickly turned her attention towards Diego Rivera. </a:t>
            </a: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17506B7-B888-E44C-B065-68C32A873397}" type="slidenum">
              <a:rPr lang="en-US" sz="1300"/>
              <a:pPr/>
              <a:t>21</a:t>
            </a:fld>
            <a:endParaRPr lang="en-US" sz="1300"/>
          </a:p>
        </p:txBody>
      </p:sp>
      <p:sp>
        <p:nvSpPr>
          <p:cNvPr id="46085"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87145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MS PGothic" charset="0"/>
              </a:rPr>
              <a:t>My Grandparents, </a:t>
            </a:r>
            <a:br>
              <a:rPr lang="en-US" b="1">
                <a:ea typeface="MS PGothic" charset="0"/>
              </a:rPr>
            </a:br>
            <a:r>
              <a:rPr lang="en-US" b="1">
                <a:ea typeface="MS PGothic" charset="0"/>
              </a:rPr>
              <a:t>My Parents and Me</a:t>
            </a:r>
          </a:p>
          <a:p>
            <a:r>
              <a:rPr lang="en-US" b="1">
                <a:ea typeface="MS PGothic" charset="0"/>
              </a:rPr>
              <a:t>1936</a:t>
            </a:r>
            <a:r>
              <a:rPr lang="en-US">
                <a:ea typeface="MS PGothic" charset="0"/>
              </a:rPr>
              <a:t> </a:t>
            </a:r>
          </a:p>
          <a:p>
            <a:endParaRPr lang="en-US">
              <a:ea typeface="MS PGothic" charset="0"/>
            </a:endParaRPr>
          </a:p>
          <a:p>
            <a:r>
              <a:rPr lang="en-US">
                <a:ea typeface="MS PGothic" charset="0"/>
              </a:rPr>
              <a:t>This is the first of two family portraits in which Frida was tracing the history of her ancestry. She appears as a little girl in the courtyard of the Blue House in Coyoacan, Mexico, where she was born. Her parents are behind her, in a pose taken from their wedding photograph taken in 1898. The fetus in her mother's womb is Frida before birth and below she painted the fertilization of an egg indicating the very beginning of her life at conception. Frida holds a red ribbon that leads to her Grandparents. Her maternal Grandparents are to the left over the mountainous Mexican landscape and a nopal cactus, which is in symbolic form on the Mexican flag. Her father's parents, of German ancestry, are positioned over the sea, which indicates their European origin. </a:t>
            </a:r>
          </a:p>
          <a:p>
            <a:endParaRPr lang="en-US">
              <a:ea typeface="MS PGothic" charset="0"/>
            </a:endParaRPr>
          </a:p>
          <a:p>
            <a:r>
              <a:rPr lang="en-US">
                <a:ea typeface="MS PGothic" charset="0"/>
              </a:rPr>
              <a:t>In this painting, Frida paints herself with her signature single eyebrow, which it appears she inherited from her father's mother. </a:t>
            </a:r>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C7523CE-1543-4141-8891-6C9ABD2049FB}" type="slidenum">
              <a:rPr lang="en-US" sz="1300"/>
              <a:pPr/>
              <a:t>22</a:t>
            </a:fld>
            <a:endParaRPr lang="en-US" sz="1300"/>
          </a:p>
        </p:txBody>
      </p:sp>
      <p:sp>
        <p:nvSpPr>
          <p:cNvPr id="48133"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92221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ea typeface="MS PGothic" charset="0"/>
              </a:rPr>
              <a:t>The Broken Column, 1944 </a:t>
            </a:r>
          </a:p>
          <a:p>
            <a:endParaRPr lang="en-US">
              <a:ea typeface="MS PGothic" charset="0"/>
            </a:endParaRPr>
          </a:p>
          <a:p>
            <a:r>
              <a:rPr lang="en-US">
                <a:ea typeface="MS PGothic" charset="0"/>
              </a:rPr>
              <a:t>Pain and suffering is a constant topic in Frida's painting. In this painting, </a:t>
            </a:r>
            <a:r>
              <a:rPr lang="en-US" b="1">
                <a:ea typeface="MS PGothic" charset="0"/>
              </a:rPr>
              <a:t>The Broken Column</a:t>
            </a:r>
            <a:r>
              <a:rPr lang="en-US">
                <a:ea typeface="MS PGothic" charset="0"/>
              </a:rPr>
              <a:t>, Frida expressed her anguish and suffering in a most straightforward and horrifying way. The nails are stuck into her face and whole body. A split in her torso which looks like an earthquake fissure. In the background is the earth with dark ravines. At the beginning she paint herself nude but later covered her lower part up with something looks like a hospital sheet. A broken column is put in place of her spine. The column appears to be on the verge of collapsing into rubble. Penetrating from loins to chin, the column looks phallic, and the sexual connotation is all the more obvious because of the beauty of Frida's breasts and torso. </a:t>
            </a:r>
            <a:br>
              <a:rPr lang="en-US">
                <a:ea typeface="MS PGothic" charset="0"/>
              </a:rPr>
            </a:br>
            <a:r>
              <a:rPr lang="en-US">
                <a:ea typeface="MS PGothic" charset="0"/>
              </a:rPr>
              <a:t/>
            </a:r>
            <a:br>
              <a:rPr lang="en-US">
                <a:ea typeface="MS PGothic" charset="0"/>
              </a:rPr>
            </a:br>
            <a:r>
              <a:rPr lang="en-US">
                <a:ea typeface="MS PGothic" charset="0"/>
              </a:rPr>
              <a:t>This painting Frida looks pretty and strong. Although her whole body is supported by the corset, she is conveying a message of spiritual triumph. She has tears on her face but she look straight ahead and is challenging both herself and her audience to face her situation. </a:t>
            </a:r>
            <a:br>
              <a:rPr lang="en-US">
                <a:ea typeface="MS PGothic" charset="0"/>
              </a:rPr>
            </a:br>
            <a:r>
              <a:rPr lang="en-US">
                <a:ea typeface="MS PGothic" charset="0"/>
              </a:rPr>
              <a:t/>
            </a:r>
            <a:br>
              <a:rPr lang="en-US">
                <a:ea typeface="MS PGothic" charset="0"/>
              </a:rPr>
            </a:br>
            <a:r>
              <a:rPr lang="en-US">
                <a:ea typeface="MS PGothic" charset="0"/>
              </a:rPr>
              <a:t>The style of this painting is very unique. She laid down each stoke firmly to build a simple and clear image. There are no virtuoso flourishes of the brush and the colors are as neatly contained within contours. </a:t>
            </a: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9AAB94D-5154-6246-926E-326DAAB83866}" type="slidenum">
              <a:rPr lang="en-US" sz="1300"/>
              <a:pPr/>
              <a:t>23</a:t>
            </a:fld>
            <a:endParaRPr lang="en-US" sz="1300"/>
          </a:p>
        </p:txBody>
      </p:sp>
      <p:sp>
        <p:nvSpPr>
          <p:cNvPr id="50181"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1215971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r>
              <a:rPr lang="en-US" dirty="0">
                <a:ea typeface="MS PGothic" charset="0"/>
              </a:rPr>
              <a:t>Huge caveat to strengths: Not OK to only focus on what you like. </a:t>
            </a:r>
            <a:endParaRPr lang="en-US" sz="1500" dirty="0">
              <a:ea typeface="MS PGothic" charset="0"/>
            </a:endParaRPr>
          </a:p>
          <a:p>
            <a:pPr lvl="1"/>
            <a:r>
              <a:rPr lang="en-US" dirty="0">
                <a:ea typeface="MS PGothic" charset="0"/>
              </a:rPr>
              <a:t>Just as critical to understanding and investing in strengths is the need to understand and manage for areas of weakness. </a:t>
            </a:r>
            <a:endParaRPr lang="en-US" sz="1500" dirty="0">
              <a:ea typeface="MS PGothic" charset="0"/>
            </a:endParaRPr>
          </a:p>
          <a:p>
            <a:pPr lvl="1"/>
            <a:r>
              <a:rPr lang="en-US" dirty="0">
                <a:ea typeface="MS PGothic" charset="0"/>
              </a:rPr>
              <a:t>Areas of weakness are things that are depleting, are frustrating, burn us out, make us defensive or lack confidence, are areas of slow learning.  </a:t>
            </a:r>
            <a:endParaRPr lang="en-US" sz="1500" dirty="0">
              <a:ea typeface="MS PGothic" charset="0"/>
            </a:endParaRPr>
          </a:p>
          <a:p>
            <a:pPr lvl="1"/>
            <a:r>
              <a:rPr lang="en-US" dirty="0">
                <a:ea typeface="MS PGothic" charset="0"/>
              </a:rPr>
              <a:t>Don’t always have option to stop doing things that don’t play to our strengths.  </a:t>
            </a:r>
            <a:endParaRPr lang="en-US" sz="1500" dirty="0">
              <a:ea typeface="MS PGothic" charset="0"/>
            </a:endParaRPr>
          </a:p>
          <a:p>
            <a:pPr lvl="1"/>
            <a:r>
              <a:rPr lang="en-US" dirty="0">
                <a:ea typeface="MS PGothic" charset="0"/>
              </a:rPr>
              <a:t>Must determine if it is a skills, knowledge, or talent weakness. </a:t>
            </a:r>
            <a:endParaRPr lang="en-US" sz="1500" dirty="0">
              <a:ea typeface="MS PGothic" charset="0"/>
            </a:endParaRPr>
          </a:p>
          <a:p>
            <a:pPr lvl="1"/>
            <a:r>
              <a:rPr lang="en-US" dirty="0">
                <a:ea typeface="MS PGothic" charset="0"/>
              </a:rPr>
              <a:t>Strategies: </a:t>
            </a:r>
            <a:endParaRPr lang="en-US" sz="1500" dirty="0">
              <a:ea typeface="MS PGothic" charset="0"/>
            </a:endParaRPr>
          </a:p>
          <a:p>
            <a:pPr lvl="2"/>
            <a:r>
              <a:rPr lang="en-US" dirty="0">
                <a:ea typeface="MS PGothic" charset="0"/>
              </a:rPr>
              <a:t>Get just good enough</a:t>
            </a:r>
            <a:endParaRPr lang="en-US" sz="1500" dirty="0">
              <a:ea typeface="MS PGothic" charset="0"/>
            </a:endParaRPr>
          </a:p>
          <a:p>
            <a:pPr lvl="2"/>
            <a:r>
              <a:rPr lang="en-US" dirty="0">
                <a:ea typeface="MS PGothic" charset="0"/>
              </a:rPr>
              <a:t>Find a partner or support system</a:t>
            </a:r>
            <a:endParaRPr lang="en-US" sz="1500" dirty="0">
              <a:ea typeface="MS PGothic" charset="0"/>
            </a:endParaRPr>
          </a:p>
          <a:p>
            <a:pPr lvl="2"/>
            <a:r>
              <a:rPr lang="en-US" dirty="0">
                <a:ea typeface="MS PGothic" charset="0"/>
              </a:rPr>
              <a:t>Use a strength to compensate</a:t>
            </a:r>
            <a:endParaRPr lang="en-US" sz="1500" dirty="0">
              <a:ea typeface="MS PGothic" charset="0"/>
            </a:endParaRPr>
          </a:p>
          <a:p>
            <a:pPr lvl="2"/>
            <a:r>
              <a:rPr lang="en-US" dirty="0">
                <a:ea typeface="MS PGothic" charset="0"/>
              </a:rPr>
              <a:t>Stop doing</a:t>
            </a:r>
            <a:endParaRPr lang="en-US" sz="1500" dirty="0">
              <a:ea typeface="MS PGothic" charset="0"/>
            </a:endParaRPr>
          </a:p>
          <a:p>
            <a:pPr lvl="2"/>
            <a:r>
              <a:rPr lang="en-US" dirty="0">
                <a:ea typeface="MS PGothic" charset="0"/>
              </a:rPr>
              <a:t>Note: be prepared to share a story of a weakness you have, how you assessed it (was it skills, knowledge or talent) and what strategy you employed to address the weakness</a:t>
            </a:r>
            <a:endParaRPr lang="en-US" sz="1500" dirty="0">
              <a:ea typeface="MS PGothic" charset="0"/>
            </a:endParaRPr>
          </a:p>
          <a:p>
            <a:pPr lvl="1"/>
            <a:endParaRPr lang="en-US" dirty="0" smtClean="0">
              <a:ea typeface="MS PGothic" charset="0"/>
            </a:endParaRPr>
          </a:p>
          <a:p>
            <a:pPr lvl="1"/>
            <a:r>
              <a:rPr lang="en-US" dirty="0" smtClean="0">
                <a:ea typeface="MS PGothic" charset="0"/>
              </a:rPr>
              <a:t>Warning</a:t>
            </a:r>
            <a:r>
              <a:rPr lang="en-US" dirty="0">
                <a:ea typeface="MS PGothic" charset="0"/>
              </a:rPr>
              <a:t>: Don’t overdo your strengths – they can become a </a:t>
            </a:r>
            <a:r>
              <a:rPr lang="en-US" dirty="0" smtClean="0">
                <a:ea typeface="MS PGothic" charset="0"/>
              </a:rPr>
              <a:t>weakness</a:t>
            </a:r>
          </a:p>
          <a:p>
            <a:pPr lvl="1"/>
            <a:r>
              <a:rPr lang="en-US" sz="1500" dirty="0" smtClean="0">
                <a:ea typeface="MS PGothic" charset="0"/>
              </a:rPr>
              <a:t>Example: Activator strength</a:t>
            </a:r>
            <a:endParaRPr lang="en-US" sz="1500" dirty="0">
              <a:ea typeface="MS PGothic" charset="0"/>
            </a:endParaRPr>
          </a:p>
          <a:p>
            <a:r>
              <a:rPr lang="en-US" b="1" dirty="0">
                <a:ea typeface="MS PGothic" charset="0"/>
              </a:rPr>
              <a:t> </a:t>
            </a:r>
            <a:endParaRPr lang="en-US" sz="1700" dirty="0">
              <a:ea typeface="MS PGothic" charset="0"/>
            </a:endParaRPr>
          </a:p>
          <a:p>
            <a:endParaRPr lang="en-US" dirty="0">
              <a:ea typeface="MS PGothic"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015A21-B76C-4D43-9DEB-6D2862473C16}" type="slidenum">
              <a:rPr lang="en-US" sz="1300"/>
              <a:pPr/>
              <a:t>24</a:t>
            </a:fld>
            <a:endParaRPr lang="en-US" sz="1300"/>
          </a:p>
        </p:txBody>
      </p:sp>
      <p:sp>
        <p:nvSpPr>
          <p:cNvPr id="56325"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181459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F2C3D-ACD6-457F-B55E-6544F6995BC6}" type="slidenum">
              <a:rPr lang="en-US" smtClean="0"/>
              <a:t>25</a:t>
            </a:fld>
            <a:endParaRPr lang="en-US"/>
          </a:p>
        </p:txBody>
      </p:sp>
    </p:spTree>
    <p:extLst>
      <p:ext uri="{BB962C8B-B14F-4D97-AF65-F5344CB8AC3E}">
        <p14:creationId xmlns:p14="http://schemas.microsoft.com/office/powerpoint/2010/main" val="108920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701040" y="4473891"/>
            <a:ext cx="5608320" cy="414924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MS PGothic" charset="0"/>
              </a:rPr>
              <a:t>(5 min) Introduce Supervision Exercise</a:t>
            </a:r>
          </a:p>
          <a:p>
            <a:r>
              <a:rPr lang="en-US" dirty="0" smtClean="0">
                <a:ea typeface="MS PGothic" charset="0"/>
              </a:rPr>
              <a:t>Great managers perform their magic by discovering, developing, and celebrating what’s different about each person who works for them. </a:t>
            </a:r>
          </a:p>
          <a:p>
            <a:r>
              <a:rPr lang="en-US" dirty="0" smtClean="0">
                <a:ea typeface="MS PGothic" charset="0"/>
              </a:rPr>
              <a:t>-How do we identify strengths in those we supervise?</a:t>
            </a:r>
          </a:p>
          <a:p>
            <a:r>
              <a:rPr lang="en-US" dirty="0" smtClean="0">
                <a:ea typeface="MS PGothic" charset="0"/>
              </a:rPr>
              <a:t>-Do we know what triggers and activates those strengths?</a:t>
            </a:r>
          </a:p>
          <a:p>
            <a:r>
              <a:rPr lang="en-US" dirty="0" smtClean="0">
                <a:ea typeface="MS PGothic" charset="0"/>
              </a:rPr>
              <a:t>-What about focusing on outcomes to allow people to get there differently?</a:t>
            </a:r>
          </a:p>
          <a:p>
            <a:r>
              <a:rPr lang="en-US" dirty="0" smtClean="0">
                <a:ea typeface="MS PGothic" charset="0"/>
              </a:rPr>
              <a:t>-Or devising non-traditional ways to help each person grow without necessarily promoting up the “hierarchical” ladder?  </a:t>
            </a:r>
          </a:p>
          <a:p>
            <a:endParaRPr lang="en-US" dirty="0" smtClean="0">
              <a:ea typeface="MS PGothic" charset="0"/>
            </a:endParaRPr>
          </a:p>
          <a:p>
            <a:r>
              <a:rPr lang="en-US" dirty="0" smtClean="0">
                <a:ea typeface="MS PGothic" charset="0"/>
              </a:rPr>
              <a:t>Let’s explore implications for working with others by discussing the following questions. </a:t>
            </a:r>
          </a:p>
          <a:p>
            <a:endParaRPr lang="en-US" dirty="0">
              <a:ea typeface="MS PGothic" charset="0"/>
            </a:endParaRPr>
          </a:p>
          <a:p>
            <a:r>
              <a:rPr lang="en-US" dirty="0" smtClean="0">
                <a:ea typeface="MS PGothic" charset="0"/>
              </a:rPr>
              <a:t>(15 min) Pair exercise</a:t>
            </a:r>
          </a:p>
          <a:p>
            <a:r>
              <a:rPr lang="en-US" dirty="0" smtClean="0">
                <a:ea typeface="MS PGothic" charset="0"/>
              </a:rPr>
              <a:t>-When you are the speaker</a:t>
            </a:r>
          </a:p>
          <a:p>
            <a:r>
              <a:rPr lang="en-US" dirty="0" smtClean="0">
                <a:ea typeface="MS PGothic" charset="0"/>
              </a:rPr>
              <a:t>-When you are the listener – Listen as if you were the speaker’s supervisor. Stay open and curious.  Ask clarifying questions.  Seek to understand. </a:t>
            </a:r>
            <a:endParaRPr lang="en-US" dirty="0">
              <a:ea typeface="MS PGothic" charset="0"/>
            </a:endParaRPr>
          </a:p>
          <a:p>
            <a:endParaRPr lang="en-US" dirty="0" smtClean="0">
              <a:ea typeface="MS PGothic" charset="0"/>
            </a:endParaRPr>
          </a:p>
          <a:p>
            <a:r>
              <a:rPr lang="en-US" dirty="0" smtClean="0">
                <a:ea typeface="MS PGothic" charset="0"/>
              </a:rPr>
              <a:t>(</a:t>
            </a:r>
            <a:r>
              <a:rPr lang="en-US" dirty="0">
                <a:ea typeface="MS PGothic" charset="0"/>
              </a:rPr>
              <a:t>10 min) Reflection (debrief</a:t>
            </a:r>
            <a:r>
              <a:rPr lang="en-US" dirty="0" smtClean="0">
                <a:ea typeface="MS PGothic" charset="0"/>
              </a:rPr>
              <a:t>)</a:t>
            </a:r>
          </a:p>
          <a:p>
            <a:r>
              <a:rPr lang="en-US" dirty="0" smtClean="0">
                <a:ea typeface="MS PGothic" charset="0"/>
              </a:rPr>
              <a:t>What </a:t>
            </a:r>
            <a:r>
              <a:rPr lang="en-US" dirty="0">
                <a:ea typeface="MS PGothic" charset="0"/>
              </a:rPr>
              <a:t>did you notice when you were the speaker?  </a:t>
            </a:r>
            <a:endParaRPr lang="en-US" dirty="0" smtClean="0">
              <a:ea typeface="MS PGothic" charset="0"/>
            </a:endParaRPr>
          </a:p>
          <a:p>
            <a:r>
              <a:rPr lang="en-US" dirty="0" smtClean="0">
                <a:ea typeface="MS PGothic" charset="0"/>
              </a:rPr>
              <a:t>What </a:t>
            </a:r>
            <a:r>
              <a:rPr lang="en-US" dirty="0">
                <a:ea typeface="MS PGothic" charset="0"/>
              </a:rPr>
              <a:t>did you notice when you were the listener? </a:t>
            </a:r>
            <a:endParaRPr lang="en-US" dirty="0" smtClean="0">
              <a:ea typeface="MS PGothic" charset="0"/>
            </a:endParaRPr>
          </a:p>
          <a:p>
            <a:r>
              <a:rPr lang="en-US" dirty="0" smtClean="0">
                <a:ea typeface="MS PGothic" charset="0"/>
              </a:rPr>
              <a:t>What </a:t>
            </a:r>
            <a:r>
              <a:rPr lang="en-US" dirty="0">
                <a:ea typeface="MS PGothic" charset="0"/>
              </a:rPr>
              <a:t>surprised you? </a:t>
            </a:r>
            <a:endParaRPr lang="en-US" dirty="0" smtClean="0">
              <a:ea typeface="MS PGothic" charset="0"/>
            </a:endParaRPr>
          </a:p>
          <a:p>
            <a:r>
              <a:rPr lang="en-US" dirty="0" smtClean="0">
                <a:ea typeface="MS PGothic" charset="0"/>
              </a:rPr>
              <a:t>What </a:t>
            </a:r>
            <a:r>
              <a:rPr lang="en-US" dirty="0">
                <a:ea typeface="MS PGothic" charset="0"/>
              </a:rPr>
              <a:t>a-ha’s emerged for you?</a:t>
            </a:r>
          </a:p>
          <a:p>
            <a:endParaRPr lang="en-US" dirty="0">
              <a:ea typeface="MS PGothic" charset="0"/>
            </a:endParaRPr>
          </a:p>
          <a:p>
            <a:endParaRPr lang="en-US" dirty="0">
              <a:ea typeface="MS PGothic" charset="0"/>
            </a:endParaRPr>
          </a:p>
        </p:txBody>
      </p:sp>
      <p:sp>
        <p:nvSpPr>
          <p:cNvPr id="59396" name="Date Placeholder 3"/>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
        <p:nvSpPr>
          <p:cNvPr id="59397" name="Slide Number Placeholder 4"/>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03C5A52-396B-6B44-A7DA-083156CD549F}" type="slidenum">
              <a:rPr lang="en-US" sz="1300"/>
              <a:pPr/>
              <a:t>26</a:t>
            </a:fld>
            <a:endParaRPr lang="en-US" sz="1300"/>
          </a:p>
        </p:txBody>
      </p:sp>
    </p:spTree>
    <p:extLst>
      <p:ext uri="{BB962C8B-B14F-4D97-AF65-F5344CB8AC3E}">
        <p14:creationId xmlns:p14="http://schemas.microsoft.com/office/powerpoint/2010/main" val="1718722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Road Trip Analogy:</a:t>
            </a:r>
          </a:p>
          <a:p>
            <a:r>
              <a:rPr lang="en-US" dirty="0"/>
              <a:t>Executing Domain person has put together the </a:t>
            </a:r>
            <a:r>
              <a:rPr lang="en-US" dirty="0" smtClean="0"/>
              <a:t>itinerary and mapped out places to sleep, gas stations, and places to eat.  They keep </a:t>
            </a:r>
            <a:r>
              <a:rPr lang="en-US" dirty="0"/>
              <a:t>their eye on practical things, like, Do we have enough gas?  </a:t>
            </a:r>
          </a:p>
          <a:p>
            <a:endParaRPr lang="en-US" dirty="0" smtClean="0"/>
          </a:p>
          <a:p>
            <a:r>
              <a:rPr lang="en-US" dirty="0" smtClean="0"/>
              <a:t>Example:</a:t>
            </a:r>
            <a:r>
              <a:rPr lang="en-US" dirty="0"/>
              <a:t> </a:t>
            </a:r>
            <a:r>
              <a:rPr lang="en-US" dirty="0" smtClean="0"/>
              <a:t>One of my co-workers – his reflex is to implement – immediately moves to how to make something happen.</a:t>
            </a:r>
          </a:p>
          <a:p>
            <a:endParaRPr lang="en-US" dirty="0"/>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27</a:t>
            </a:fld>
            <a:endParaRPr lang="en-US" dirty="0"/>
          </a:p>
        </p:txBody>
      </p:sp>
    </p:spTree>
    <p:extLst>
      <p:ext uri="{BB962C8B-B14F-4D97-AF65-F5344CB8AC3E}">
        <p14:creationId xmlns:p14="http://schemas.microsoft.com/office/powerpoint/2010/main" val="3298666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Road Trip </a:t>
            </a:r>
            <a:r>
              <a:rPr lang="en-US" dirty="0" smtClean="0"/>
              <a:t>Analogy: </a:t>
            </a:r>
            <a:endParaRPr lang="en-US" dirty="0"/>
          </a:p>
          <a:p>
            <a:r>
              <a:rPr lang="en-US" dirty="0" err="1" smtClean="0"/>
              <a:t>RBer</a:t>
            </a:r>
            <a:r>
              <a:rPr lang="en-US" dirty="0" smtClean="0"/>
              <a:t> looks out for group dynamics: Are people getting along?  What can we do so we can all get along better? They usually want to meet everyone’s needs, if possible. </a:t>
            </a:r>
          </a:p>
          <a:p>
            <a:endParaRPr lang="en-US" dirty="0" smtClean="0"/>
          </a:p>
          <a:p>
            <a:endParaRPr lang="en-US" dirty="0"/>
          </a:p>
          <a:p>
            <a:r>
              <a:rPr lang="en-US" dirty="0" smtClean="0"/>
              <a:t>ATJ story</a:t>
            </a:r>
          </a:p>
          <a:p>
            <a:r>
              <a:rPr lang="en-US" dirty="0" smtClean="0"/>
              <a:t>RB group used hearts instead of bullet points &lt;3</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28</a:t>
            </a:fld>
            <a:endParaRPr lang="en-US" dirty="0"/>
          </a:p>
        </p:txBody>
      </p:sp>
    </p:spTree>
    <p:extLst>
      <p:ext uri="{BB962C8B-B14F-4D97-AF65-F5344CB8AC3E}">
        <p14:creationId xmlns:p14="http://schemas.microsoft.com/office/powerpoint/2010/main" val="990599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Road Trip Analogy:</a:t>
            </a:r>
          </a:p>
          <a:p>
            <a:r>
              <a:rPr lang="en-US" dirty="0" smtClean="0"/>
              <a:t>Strategic Thinking Domain people tend to think ahead on a big picture level.  They usually identify opportunities and challenges, such as: What are the places we must visit?  In which areas do we have to watch out for our physical safety?  </a:t>
            </a:r>
          </a:p>
          <a:p>
            <a:r>
              <a:rPr lang="en-US" dirty="0" smtClean="0"/>
              <a:t> </a:t>
            </a:r>
          </a:p>
          <a:p>
            <a:endParaRPr lang="en-US" dirty="0"/>
          </a:p>
          <a:p>
            <a:r>
              <a:rPr lang="en-US" dirty="0" smtClean="0"/>
              <a:t>Able to see far ahead </a:t>
            </a:r>
          </a:p>
          <a:p>
            <a:r>
              <a:rPr lang="en-US" dirty="0" smtClean="0"/>
              <a:t>Instinct is to get to mountaintop rather and look far out before going to the ground.</a:t>
            </a:r>
            <a:endParaRPr lang="en-US" dirty="0"/>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29</a:t>
            </a:fld>
            <a:endParaRPr lang="en-US" dirty="0"/>
          </a:p>
        </p:txBody>
      </p:sp>
    </p:spTree>
    <p:extLst>
      <p:ext uri="{BB962C8B-B14F-4D97-AF65-F5344CB8AC3E}">
        <p14:creationId xmlns:p14="http://schemas.microsoft.com/office/powerpoint/2010/main" val="238397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52E1AE3-3AC1-9543-92E4-984A9097E110}" type="slidenum">
              <a:rPr lang="en-US" sz="1300"/>
              <a:pPr/>
              <a:t>3</a:t>
            </a:fld>
            <a:endParaRPr lang="en-US" sz="1300"/>
          </a:p>
        </p:txBody>
      </p:sp>
      <p:sp>
        <p:nvSpPr>
          <p:cNvPr id="12293"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3126482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Road Trip Analogy:</a:t>
            </a:r>
          </a:p>
          <a:p>
            <a:r>
              <a:rPr lang="en-US" dirty="0" smtClean="0"/>
              <a:t>May advocate for stopping in a certain place.</a:t>
            </a:r>
          </a:p>
          <a:p>
            <a:r>
              <a:rPr lang="en-US" dirty="0" smtClean="0"/>
              <a:t>May want to share road trip adventures with friends via social media.   </a:t>
            </a:r>
          </a:p>
          <a:p>
            <a:endParaRPr lang="en-US" dirty="0" smtClean="0"/>
          </a:p>
          <a:p>
            <a:endParaRPr lang="en-US" dirty="0"/>
          </a:p>
          <a:p>
            <a:r>
              <a:rPr lang="en-US" dirty="0" smtClean="0"/>
              <a:t>Reflex: </a:t>
            </a:r>
          </a:p>
          <a:p>
            <a:r>
              <a:rPr lang="en-US" dirty="0" smtClean="0"/>
              <a:t>What are we moving that’s compelling?</a:t>
            </a:r>
          </a:p>
          <a:p>
            <a:r>
              <a:rPr lang="en-US" dirty="0" smtClean="0"/>
              <a:t>How can we change the field?</a:t>
            </a:r>
          </a:p>
          <a:p>
            <a:r>
              <a:rPr lang="en-US" dirty="0" smtClean="0"/>
              <a:t>How can we get our team’s vision and voice heard externally?  </a:t>
            </a:r>
          </a:p>
          <a:p>
            <a:endParaRPr lang="en-US" dirty="0"/>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30</a:t>
            </a:fld>
            <a:endParaRPr lang="en-US" dirty="0"/>
          </a:p>
        </p:txBody>
      </p:sp>
    </p:spTree>
    <p:extLst>
      <p:ext uri="{BB962C8B-B14F-4D97-AF65-F5344CB8AC3E}">
        <p14:creationId xmlns:p14="http://schemas.microsoft.com/office/powerpoint/2010/main" val="673008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31</a:t>
            </a:fld>
            <a:endParaRPr lang="en-US" dirty="0"/>
          </a:p>
        </p:txBody>
      </p:sp>
    </p:spTree>
    <p:extLst>
      <p:ext uri="{BB962C8B-B14F-4D97-AF65-F5344CB8AC3E}">
        <p14:creationId xmlns:p14="http://schemas.microsoft.com/office/powerpoint/2010/main" val="1129466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44FFA28-9855-AF42-AB70-C53986F965F6}" type="slidenum">
              <a:rPr lang="en-US" sz="1300">
                <a:latin typeface="Calibri" charset="0"/>
              </a:rPr>
              <a:pPr/>
              <a:t>32</a:t>
            </a:fld>
            <a:endParaRPr lang="en-US" sz="1300">
              <a:latin typeface="Calibri" charset="0"/>
            </a:endParaRPr>
          </a:p>
        </p:txBody>
      </p:sp>
      <p:sp>
        <p:nvSpPr>
          <p:cNvPr id="62469"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2128393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Maricela Rios-Faust of Human Options in Orange County is using strengths to build an intentional culture of learning and growth in her organization. in 1981. </a:t>
            </a:r>
          </a:p>
          <a:p>
            <a:endParaRPr lang="en-US" dirty="0"/>
          </a:p>
          <a:p>
            <a:r>
              <a:rPr lang="en-US" dirty="0" smtClean="0"/>
              <a:t>After participating in the first cohort of Strong Field Project, Rios-Faust organized a half-day retreat for her agency’s supervisors and directors where everyone completed the leadership life map and StrengthsFinder assessment. “That was a transformative experience for a lot of people, and then we took it to the entire staff,” she said. “We have had a fair amount of turnover because we are trying to align strengths with the job descriptions of various positions. For example, we had one person doing human resources and finance, and we recognized that those jobs require entirely different strengths and skillsets. Now we have separated those positions and we have two phenomenal people who are perfect in each one.” </a:t>
            </a:r>
          </a:p>
          <a:p>
            <a:endParaRPr lang="en-US" dirty="0"/>
          </a:p>
          <a:p>
            <a:r>
              <a:rPr lang="en-US" dirty="0" smtClean="0"/>
              <a:t>Rios-Faust added: “Working on strengths has re-grounded me in what is important to me: learning and developing people and making sure everyone is in the seat they need to be in to make our agency successful. I have found there are ways to use my relator strength and my developer strength to try and bring people along at a pace that works for everyone.</a:t>
            </a:r>
            <a:endParaRPr lang="en-US" dirty="0"/>
          </a:p>
        </p:txBody>
      </p:sp>
      <p:sp>
        <p:nvSpPr>
          <p:cNvPr id="4" name="Slide Number Placeholder 3"/>
          <p:cNvSpPr>
            <a:spLocks noGrp="1"/>
          </p:cNvSpPr>
          <p:nvPr>
            <p:ph type="sldNum" sz="quarter" idx="10"/>
          </p:nvPr>
        </p:nvSpPr>
        <p:spPr/>
        <p:txBody>
          <a:bodyPr/>
          <a:lstStyle/>
          <a:p>
            <a:fld id="{880F2C3D-ACD6-457F-B55E-6544F6995BC6}" type="slidenum">
              <a:rPr lang="en-US" smtClean="0"/>
              <a:t>33</a:t>
            </a:fld>
            <a:endParaRPr lang="en-US"/>
          </a:p>
        </p:txBody>
      </p:sp>
    </p:spTree>
    <p:extLst>
      <p:ext uri="{BB962C8B-B14F-4D97-AF65-F5344CB8AC3E}">
        <p14:creationId xmlns:p14="http://schemas.microsoft.com/office/powerpoint/2010/main" val="1772212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MS PGothic"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49C1D4A-95AD-A844-A5E4-94BF96329850}" type="slidenum">
              <a:rPr lang="en-US" sz="1300"/>
              <a:pPr/>
              <a:t>34</a:t>
            </a:fld>
            <a:endParaRPr lang="en-US" sz="1300"/>
          </a:p>
        </p:txBody>
      </p:sp>
      <p:sp>
        <p:nvSpPr>
          <p:cNvPr id="37893"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320162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F2C3D-ACD6-457F-B55E-6544F6995BC6}" type="slidenum">
              <a:rPr lang="en-US" smtClean="0"/>
              <a:t>4</a:t>
            </a:fld>
            <a:endParaRPr lang="en-US"/>
          </a:p>
        </p:txBody>
      </p:sp>
    </p:spTree>
    <p:extLst>
      <p:ext uri="{BB962C8B-B14F-4D97-AF65-F5344CB8AC3E}">
        <p14:creationId xmlns:p14="http://schemas.microsoft.com/office/powerpoint/2010/main" val="347914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F2C3D-ACD6-457F-B55E-6544F6995BC6}" type="slidenum">
              <a:rPr lang="en-US" smtClean="0"/>
              <a:t>5</a:t>
            </a:fld>
            <a:endParaRPr lang="en-US"/>
          </a:p>
        </p:txBody>
      </p:sp>
    </p:spTree>
    <p:extLst>
      <p:ext uri="{BB962C8B-B14F-4D97-AF65-F5344CB8AC3E}">
        <p14:creationId xmlns:p14="http://schemas.microsoft.com/office/powerpoint/2010/main" val="258130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Born not made</a:t>
            </a:r>
            <a:endParaRPr lang="en-US" dirty="0"/>
          </a:p>
        </p:txBody>
      </p:sp>
      <p:sp>
        <p:nvSpPr>
          <p:cNvPr id="4" name="Slide Number Placeholder 3"/>
          <p:cNvSpPr>
            <a:spLocks noGrp="1"/>
          </p:cNvSpPr>
          <p:nvPr>
            <p:ph type="sldNum" sz="quarter" idx="10"/>
          </p:nvPr>
        </p:nvSpPr>
        <p:spPr/>
        <p:txBody>
          <a:bodyPr/>
          <a:lstStyle/>
          <a:p>
            <a:pPr>
              <a:defRPr/>
            </a:pPr>
            <a:fld id="{8D91B343-89EE-410B-94FC-69A2BA5283C0}" type="slidenum">
              <a:rPr lang="en-US" smtClean="0"/>
              <a:pPr>
                <a:defRPr/>
              </a:pPr>
              <a:t>6</a:t>
            </a:fld>
            <a:endParaRPr lang="en-US" dirty="0"/>
          </a:p>
        </p:txBody>
      </p:sp>
    </p:spTree>
    <p:extLst>
      <p:ext uri="{BB962C8B-B14F-4D97-AF65-F5344CB8AC3E}">
        <p14:creationId xmlns:p14="http://schemas.microsoft.com/office/powerpoint/2010/main" val="2112969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MS PGothic" charset="0"/>
              </a:rPr>
              <a:t>(5 min) Cultural Shifts in Leadership </a:t>
            </a:r>
          </a:p>
          <a:p>
            <a:r>
              <a:rPr lang="en-US">
                <a:ea typeface="MS PGothic" charset="0"/>
              </a:rPr>
              <a:t> </a:t>
            </a:r>
          </a:p>
          <a:p>
            <a:r>
              <a:rPr lang="en-US">
                <a:ea typeface="MS PGothic" charset="0"/>
              </a:rPr>
              <a:t>We think that white anti-racist organizing requires that we move away from competitive, individualist thinking, and instead support as many people as we can to be effective change agents, working in accountable relationships with people of color-led organizations. These shifts in organizing culture help create more sustainable and vibrant movements to win transformative change.</a:t>
            </a:r>
          </a:p>
          <a:p>
            <a:r>
              <a:rPr lang="en-US">
                <a:ea typeface="MS PGothic" charset="0"/>
              </a:rPr>
              <a:t> </a:t>
            </a:r>
          </a:p>
          <a:p>
            <a:r>
              <a:rPr lang="en-US">
                <a:ea typeface="MS PGothic" charset="0"/>
              </a:rPr>
              <a:t>The tendencies in the “Shift From” column produce individuals whose primary concern is being the quickest to critique everything—a practice often encouraged within higher education that fosters distancing or dismissal of people or practices. This practice tends to feed ego, not justice.</a:t>
            </a:r>
          </a:p>
          <a:p>
            <a:r>
              <a:rPr lang="en-US">
                <a:ea typeface="MS PGothic" charset="0"/>
              </a:rPr>
              <a:t> </a:t>
            </a:r>
          </a:p>
          <a:p>
            <a:r>
              <a:rPr lang="en-US">
                <a:ea typeface="MS PGothic" charset="0"/>
              </a:rPr>
              <a:t>We cultivate the “Shift Towards” qualities in order to become bold, grounded leaders who look for opportunities, seek growth for themselves and their communities, and are committed to building the leadership of more people.</a:t>
            </a:r>
          </a:p>
          <a:p>
            <a:endParaRPr lang="en-US">
              <a:ea typeface="MS PGothic" charset="0"/>
            </a:endParaRP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15923" indent="-274623">
              <a:defRPr sz="2400">
                <a:solidFill>
                  <a:schemeClr val="tx1"/>
                </a:solidFill>
                <a:latin typeface="Arial" charset="0"/>
                <a:ea typeface="MS PGothic" charset="0"/>
                <a:cs typeface="MS PGothic" charset="0"/>
              </a:defRPr>
            </a:lvl2pPr>
            <a:lvl3pPr marL="1101664" indent="-219063">
              <a:defRPr sz="2400">
                <a:solidFill>
                  <a:schemeClr val="tx1"/>
                </a:solidFill>
                <a:latin typeface="Arial" charset="0"/>
                <a:ea typeface="MS PGothic" charset="0"/>
                <a:cs typeface="MS PGothic" charset="0"/>
              </a:defRPr>
            </a:lvl3pPr>
            <a:lvl4pPr marL="1541378" indent="-219063">
              <a:defRPr sz="2400">
                <a:solidFill>
                  <a:schemeClr val="tx1"/>
                </a:solidFill>
                <a:latin typeface="Arial" charset="0"/>
                <a:ea typeface="MS PGothic" charset="0"/>
                <a:cs typeface="MS PGothic" charset="0"/>
              </a:defRPr>
            </a:lvl4pPr>
            <a:lvl5pPr marL="1982678" indent="-219063">
              <a:defRPr sz="2400">
                <a:solidFill>
                  <a:schemeClr val="tx1"/>
                </a:solidFill>
                <a:latin typeface="Arial" charset="0"/>
                <a:ea typeface="MS PGothic" charset="0"/>
                <a:cs typeface="MS PGothic" charset="0"/>
              </a:defRPr>
            </a:lvl5pPr>
            <a:lvl6pPr marL="2439853" indent="-219063" eaLnBrk="0" fontAlgn="base" hangingPunct="0">
              <a:spcBef>
                <a:spcPct val="0"/>
              </a:spcBef>
              <a:spcAft>
                <a:spcPct val="0"/>
              </a:spcAft>
              <a:defRPr sz="2400">
                <a:solidFill>
                  <a:schemeClr val="tx1"/>
                </a:solidFill>
                <a:latin typeface="Arial" charset="0"/>
                <a:ea typeface="MS PGothic" charset="0"/>
                <a:cs typeface="MS PGothic" charset="0"/>
              </a:defRPr>
            </a:lvl6pPr>
            <a:lvl7pPr marL="2897028" indent="-219063" eaLnBrk="0" fontAlgn="base" hangingPunct="0">
              <a:spcBef>
                <a:spcPct val="0"/>
              </a:spcBef>
              <a:spcAft>
                <a:spcPct val="0"/>
              </a:spcAft>
              <a:defRPr sz="2400">
                <a:solidFill>
                  <a:schemeClr val="tx1"/>
                </a:solidFill>
                <a:latin typeface="Arial" charset="0"/>
                <a:ea typeface="MS PGothic" charset="0"/>
                <a:cs typeface="MS PGothic" charset="0"/>
              </a:defRPr>
            </a:lvl7pPr>
            <a:lvl8pPr marL="3354203" indent="-219063" eaLnBrk="0" fontAlgn="base" hangingPunct="0">
              <a:spcBef>
                <a:spcPct val="0"/>
              </a:spcBef>
              <a:spcAft>
                <a:spcPct val="0"/>
              </a:spcAft>
              <a:defRPr sz="2400">
                <a:solidFill>
                  <a:schemeClr val="tx1"/>
                </a:solidFill>
                <a:latin typeface="Arial" charset="0"/>
                <a:ea typeface="MS PGothic" charset="0"/>
                <a:cs typeface="MS PGothic" charset="0"/>
              </a:defRPr>
            </a:lvl8pPr>
            <a:lvl9pPr marL="3811377" indent="-219063"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565E730-B920-7B4E-88B5-A046AEAC9F83}" type="slidenum">
              <a:rPr lang="en-US" sz="1300"/>
              <a:pPr/>
              <a:t>7</a:t>
            </a:fld>
            <a:endParaRPr lang="en-US" sz="1300"/>
          </a:p>
        </p:txBody>
      </p:sp>
      <p:sp>
        <p:nvSpPr>
          <p:cNvPr id="20485" name="Date Placeholder 1"/>
          <p:cNvSpPr>
            <a:spLocks noGrp="1"/>
          </p:cNvSpPr>
          <p:nvPr>
            <p:ph type="dt" sz="quarter"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09" indent="-285734">
              <a:defRPr sz="2400">
                <a:solidFill>
                  <a:schemeClr val="tx1"/>
                </a:solidFill>
                <a:latin typeface="Arial" charset="0"/>
                <a:ea typeface="MS PGothic" charset="0"/>
                <a:cs typeface="MS PGothic" charset="0"/>
              </a:defRPr>
            </a:lvl2pPr>
            <a:lvl3pPr marL="1142937" indent="-228587">
              <a:defRPr sz="2400">
                <a:solidFill>
                  <a:schemeClr val="tx1"/>
                </a:solidFill>
                <a:latin typeface="Arial" charset="0"/>
                <a:ea typeface="MS PGothic" charset="0"/>
                <a:cs typeface="MS PGothic" charset="0"/>
              </a:defRPr>
            </a:lvl3pPr>
            <a:lvl4pPr marL="1600111" indent="-228587">
              <a:defRPr sz="2400">
                <a:solidFill>
                  <a:schemeClr val="tx1"/>
                </a:solidFill>
                <a:latin typeface="Arial" charset="0"/>
                <a:ea typeface="MS PGothic" charset="0"/>
                <a:cs typeface="MS PGothic" charset="0"/>
              </a:defRPr>
            </a:lvl4pPr>
            <a:lvl5pPr marL="2057287" indent="-228587">
              <a:defRPr sz="2400">
                <a:solidFill>
                  <a:schemeClr val="tx1"/>
                </a:solidFill>
                <a:latin typeface="Arial" charset="0"/>
                <a:ea typeface="MS PGothic" charset="0"/>
                <a:cs typeface="MS PGothic" charset="0"/>
              </a:defRPr>
            </a:lvl5pPr>
            <a:lvl6pPr marL="2514461" indent="-228587" eaLnBrk="0" fontAlgn="base" hangingPunct="0">
              <a:spcBef>
                <a:spcPct val="0"/>
              </a:spcBef>
              <a:spcAft>
                <a:spcPct val="0"/>
              </a:spcAft>
              <a:defRPr sz="2400">
                <a:solidFill>
                  <a:schemeClr val="tx1"/>
                </a:solidFill>
                <a:latin typeface="Arial" charset="0"/>
                <a:ea typeface="MS PGothic" charset="0"/>
                <a:cs typeface="MS PGothic" charset="0"/>
              </a:defRPr>
            </a:lvl6pPr>
            <a:lvl7pPr marL="2971635" indent="-228587" eaLnBrk="0" fontAlgn="base" hangingPunct="0">
              <a:spcBef>
                <a:spcPct val="0"/>
              </a:spcBef>
              <a:spcAft>
                <a:spcPct val="0"/>
              </a:spcAft>
              <a:defRPr sz="2400">
                <a:solidFill>
                  <a:schemeClr val="tx1"/>
                </a:solidFill>
                <a:latin typeface="Arial" charset="0"/>
                <a:ea typeface="MS PGothic" charset="0"/>
                <a:cs typeface="MS PGothic" charset="0"/>
              </a:defRPr>
            </a:lvl7pPr>
            <a:lvl8pPr marL="3428811" indent="-228587" eaLnBrk="0" fontAlgn="base" hangingPunct="0">
              <a:spcBef>
                <a:spcPct val="0"/>
              </a:spcBef>
              <a:spcAft>
                <a:spcPct val="0"/>
              </a:spcAft>
              <a:defRPr sz="2400">
                <a:solidFill>
                  <a:schemeClr val="tx1"/>
                </a:solidFill>
                <a:latin typeface="Arial" charset="0"/>
                <a:ea typeface="MS PGothic" charset="0"/>
                <a:cs typeface="MS PGothic" charset="0"/>
              </a:defRPr>
            </a:lvl8pPr>
            <a:lvl9pPr marL="3885985" indent="-228587"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300"/>
              <a:t>11/7/2014</a:t>
            </a:r>
          </a:p>
        </p:txBody>
      </p:sp>
    </p:spTree>
    <p:extLst>
      <p:ext uri="{BB962C8B-B14F-4D97-AF65-F5344CB8AC3E}">
        <p14:creationId xmlns:p14="http://schemas.microsoft.com/office/powerpoint/2010/main" val="242405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2C3D-ACD6-457F-B55E-6544F6995BC6}" type="slidenum">
              <a:rPr lang="en-US" smtClean="0"/>
              <a:t>8</a:t>
            </a:fld>
            <a:endParaRPr lang="en-US"/>
          </a:p>
        </p:txBody>
      </p:sp>
    </p:spTree>
    <p:extLst>
      <p:ext uri="{BB962C8B-B14F-4D97-AF65-F5344CB8AC3E}">
        <p14:creationId xmlns:p14="http://schemas.microsoft.com/office/powerpoint/2010/main" val="173173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F2C3D-ACD6-457F-B55E-6544F6995BC6}" type="slidenum">
              <a:rPr lang="en-US" smtClean="0"/>
              <a:t>9</a:t>
            </a:fld>
            <a:endParaRPr lang="en-US"/>
          </a:p>
        </p:txBody>
      </p:sp>
    </p:spTree>
    <p:extLst>
      <p:ext uri="{BB962C8B-B14F-4D97-AF65-F5344CB8AC3E}">
        <p14:creationId xmlns:p14="http://schemas.microsoft.com/office/powerpoint/2010/main" val="310319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BD30D4-45EB-481F-BF33-E744649195F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1F356-B84F-446C-AB45-EA22AA2B309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920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BD30D4-45EB-481F-BF33-E744649195F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1F356-B84F-446C-AB45-EA22AA2B3094}" type="slidenum">
              <a:rPr lang="en-US" smtClean="0"/>
              <a:t>‹#›</a:t>
            </a:fld>
            <a:endParaRPr lang="en-US"/>
          </a:p>
        </p:txBody>
      </p:sp>
    </p:spTree>
    <p:extLst>
      <p:ext uri="{BB962C8B-B14F-4D97-AF65-F5344CB8AC3E}">
        <p14:creationId xmlns:p14="http://schemas.microsoft.com/office/powerpoint/2010/main" val="49493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BD30D4-45EB-481F-BF33-E744649195F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1F356-B84F-446C-AB45-EA22AA2B3094}" type="slidenum">
              <a:rPr lang="en-US" smtClean="0"/>
              <a:t>‹#›</a:t>
            </a:fld>
            <a:endParaRPr lang="en-US"/>
          </a:p>
        </p:txBody>
      </p:sp>
    </p:spTree>
    <p:extLst>
      <p:ext uri="{BB962C8B-B14F-4D97-AF65-F5344CB8AC3E}">
        <p14:creationId xmlns:p14="http://schemas.microsoft.com/office/powerpoint/2010/main" val="2600090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09600" y="1600201"/>
            <a:ext cx="1097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a:lstStyle>
            <a:lvl1pPr>
              <a:defRPr>
                <a:latin typeface="Arial" charset="0"/>
                <a:ea typeface="ＭＳ Ｐゴシック" charset="-128"/>
              </a:defRPr>
            </a:lvl1pPr>
          </a:lstStyle>
          <a:p>
            <a:pPr>
              <a:defRPr/>
            </a:pPr>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a:defRPr>
                <a:latin typeface="Arial" charset="0"/>
                <a:ea typeface="ＭＳ Ｐゴシック" charset="-128"/>
              </a:defRPr>
            </a:lvl1pPr>
          </a:lstStyle>
          <a:p>
            <a:pPr>
              <a:defRPr/>
            </a:pPr>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23F98BE-FB27-4DE4-8FA9-DF3CE0B3D0C8}" type="slidenum">
              <a:rPr lang="en-US" altLang="en-US"/>
              <a:pPr>
                <a:defRPr/>
              </a:pPr>
              <a:t>‹#›</a:t>
            </a:fld>
            <a:endParaRPr lang="en-US" altLang="en-US"/>
          </a:p>
        </p:txBody>
      </p:sp>
    </p:spTree>
    <p:extLst>
      <p:ext uri="{BB962C8B-B14F-4D97-AF65-F5344CB8AC3E}">
        <p14:creationId xmlns:p14="http://schemas.microsoft.com/office/powerpoint/2010/main" val="45459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BD30D4-45EB-481F-BF33-E744649195F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1F356-B84F-446C-AB45-EA22AA2B3094}" type="slidenum">
              <a:rPr lang="en-US" smtClean="0"/>
              <a:t>‹#›</a:t>
            </a:fld>
            <a:endParaRPr lang="en-US"/>
          </a:p>
        </p:txBody>
      </p:sp>
    </p:spTree>
    <p:extLst>
      <p:ext uri="{BB962C8B-B14F-4D97-AF65-F5344CB8AC3E}">
        <p14:creationId xmlns:p14="http://schemas.microsoft.com/office/powerpoint/2010/main" val="282557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BD30D4-45EB-481F-BF33-E744649195F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1F356-B84F-446C-AB45-EA22AA2B309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638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BD30D4-45EB-481F-BF33-E744649195F7}"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1F356-B84F-446C-AB45-EA22AA2B3094}" type="slidenum">
              <a:rPr lang="en-US" smtClean="0"/>
              <a:t>‹#›</a:t>
            </a:fld>
            <a:endParaRPr lang="en-US"/>
          </a:p>
        </p:txBody>
      </p:sp>
    </p:spTree>
    <p:extLst>
      <p:ext uri="{BB962C8B-B14F-4D97-AF65-F5344CB8AC3E}">
        <p14:creationId xmlns:p14="http://schemas.microsoft.com/office/powerpoint/2010/main" val="57225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BD30D4-45EB-481F-BF33-E744649195F7}"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1F356-B84F-446C-AB45-EA22AA2B3094}" type="slidenum">
              <a:rPr lang="en-US" smtClean="0"/>
              <a:t>‹#›</a:t>
            </a:fld>
            <a:endParaRPr lang="en-US"/>
          </a:p>
        </p:txBody>
      </p:sp>
    </p:spTree>
    <p:extLst>
      <p:ext uri="{BB962C8B-B14F-4D97-AF65-F5344CB8AC3E}">
        <p14:creationId xmlns:p14="http://schemas.microsoft.com/office/powerpoint/2010/main" val="414475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BD30D4-45EB-481F-BF33-E744649195F7}"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1F356-B84F-446C-AB45-EA22AA2B3094}" type="slidenum">
              <a:rPr lang="en-US" smtClean="0"/>
              <a:t>‹#›</a:t>
            </a:fld>
            <a:endParaRPr lang="en-US"/>
          </a:p>
        </p:txBody>
      </p:sp>
    </p:spTree>
    <p:extLst>
      <p:ext uri="{BB962C8B-B14F-4D97-AF65-F5344CB8AC3E}">
        <p14:creationId xmlns:p14="http://schemas.microsoft.com/office/powerpoint/2010/main" val="139167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BD30D4-45EB-481F-BF33-E744649195F7}" type="datetimeFigureOut">
              <a:rPr lang="en-US" smtClean="0"/>
              <a:t>3/23/2017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ED1F356-B84F-446C-AB45-EA22AA2B3094}" type="slidenum">
              <a:rPr lang="en-US" smtClean="0"/>
              <a:t>‹#›</a:t>
            </a:fld>
            <a:endParaRPr lang="en-US"/>
          </a:p>
        </p:txBody>
      </p:sp>
    </p:spTree>
    <p:extLst>
      <p:ext uri="{BB962C8B-B14F-4D97-AF65-F5344CB8AC3E}">
        <p14:creationId xmlns:p14="http://schemas.microsoft.com/office/powerpoint/2010/main" val="180106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BD30D4-45EB-481F-BF33-E744649195F7}" type="datetimeFigureOut">
              <a:rPr lang="en-US" smtClean="0"/>
              <a:t>3/23/2017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ED1F356-B84F-446C-AB45-EA22AA2B3094}" type="slidenum">
              <a:rPr lang="en-US" smtClean="0"/>
              <a:t>‹#›</a:t>
            </a:fld>
            <a:endParaRPr lang="en-US"/>
          </a:p>
        </p:txBody>
      </p:sp>
    </p:spTree>
    <p:extLst>
      <p:ext uri="{BB962C8B-B14F-4D97-AF65-F5344CB8AC3E}">
        <p14:creationId xmlns:p14="http://schemas.microsoft.com/office/powerpoint/2010/main" val="310276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BD30D4-45EB-481F-BF33-E744649195F7}"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1F356-B84F-446C-AB45-EA22AA2B3094}" type="slidenum">
              <a:rPr lang="en-US" smtClean="0"/>
              <a:t>‹#›</a:t>
            </a:fld>
            <a:endParaRPr lang="en-US"/>
          </a:p>
        </p:txBody>
      </p:sp>
    </p:spTree>
    <p:extLst>
      <p:ext uri="{BB962C8B-B14F-4D97-AF65-F5344CB8AC3E}">
        <p14:creationId xmlns:p14="http://schemas.microsoft.com/office/powerpoint/2010/main" val="25563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BD30D4-45EB-481F-BF33-E744649195F7}" type="datetimeFigureOut">
              <a:rPr lang="en-US" smtClean="0"/>
              <a:t>3/23/2017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ED1F356-B84F-446C-AB45-EA22AA2B309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8241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jpeg"/><Relationship Id="rId7"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solidFill>
                  <a:schemeClr val="accent2">
                    <a:lumMod val="75000"/>
                  </a:schemeClr>
                </a:solidFill>
              </a:rPr>
              <a:t>Strengths Based Leadership</a:t>
            </a:r>
            <a:endParaRPr lang="en-US" sz="6600" dirty="0">
              <a:solidFill>
                <a:schemeClr val="accent2">
                  <a:lumMod val="75000"/>
                </a:schemeClr>
              </a:solidFill>
            </a:endParaRPr>
          </a:p>
        </p:txBody>
      </p:sp>
      <p:sp>
        <p:nvSpPr>
          <p:cNvPr id="3" name="Subtitle 2"/>
          <p:cNvSpPr>
            <a:spLocks noGrp="1"/>
          </p:cNvSpPr>
          <p:nvPr>
            <p:ph type="subTitle" idx="1"/>
          </p:nvPr>
        </p:nvSpPr>
        <p:spPr/>
        <p:txBody>
          <a:bodyPr/>
          <a:lstStyle/>
          <a:p>
            <a:r>
              <a:rPr lang="en-US" dirty="0" err="1" smtClean="0"/>
              <a:t>CompassPoint</a:t>
            </a:r>
            <a:r>
              <a:rPr lang="en-US" dirty="0" smtClean="0"/>
              <a:t> public workshop</a:t>
            </a:r>
          </a:p>
          <a:p>
            <a:r>
              <a:rPr lang="en-US" dirty="0" smtClean="0"/>
              <a:t>March 24,</a:t>
            </a:r>
            <a:r>
              <a:rPr lang="en-US" dirty="0" smtClean="0"/>
              <a:t> 2017</a:t>
            </a:r>
            <a:endParaRPr lang="en-US" dirty="0"/>
          </a:p>
        </p:txBody>
      </p:sp>
      <p:pic>
        <p:nvPicPr>
          <p:cNvPr id="1030" name="Picture 6" descr="Image result for tal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670" y="901090"/>
            <a:ext cx="8789772" cy="2929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86766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 of Leadership Strength</a:t>
            </a:r>
            <a:br>
              <a:rPr lang="en-US" dirty="0" smtClean="0"/>
            </a:b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184708806"/>
              </p:ext>
            </p:extLst>
          </p:nvPr>
        </p:nvGraphicFramePr>
        <p:xfrm>
          <a:off x="1930400" y="1835420"/>
          <a:ext cx="7823200" cy="3657600"/>
        </p:xfrm>
        <a:graphic>
          <a:graphicData uri="http://schemas.openxmlformats.org/drawingml/2006/table">
            <a:tbl>
              <a:tblPr firstRow="1" bandRow="1">
                <a:tableStyleId>{69CF1AB2-1976-4502-BF36-3FF5EA218861}</a:tableStyleId>
              </a:tblPr>
              <a:tblGrid>
                <a:gridCol w="3911600"/>
                <a:gridCol w="3911600"/>
              </a:tblGrid>
              <a:tr h="1828800">
                <a:tc>
                  <a:txBody>
                    <a:bodyPr/>
                    <a:lstStyle/>
                    <a:p>
                      <a:pPr algn="ctr"/>
                      <a:r>
                        <a:rPr lang="en-US" dirty="0" smtClean="0"/>
                        <a:t>Executing</a:t>
                      </a:r>
                      <a:endParaRPr lang="en-US" dirty="0"/>
                    </a:p>
                  </a:txBody>
                  <a:tcPr marL="121920" marR="121920" anchor="ct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Relationship Building</a:t>
                      </a:r>
                    </a:p>
                  </a:txBody>
                  <a:tcPr marL="121920" marR="121920" anchor="ctr">
                    <a:solidFill>
                      <a:srgbClr val="B2B189"/>
                    </a:solidFill>
                  </a:tcPr>
                </a:tc>
              </a:tr>
              <a:tr h="1828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Strategic Thinking</a:t>
                      </a:r>
                      <a:endParaRPr lang="en-US" b="1" dirty="0"/>
                    </a:p>
                  </a:txBody>
                  <a:tcPr marL="121920" marR="121920" anchor="ctr">
                    <a:solidFill>
                      <a:schemeClr val="accent1">
                        <a:lumMod val="60000"/>
                        <a:lumOff val="40000"/>
                      </a:schemeClr>
                    </a:solidFill>
                  </a:tcPr>
                </a:tc>
                <a:tc>
                  <a:txBody>
                    <a:bodyPr/>
                    <a:lstStyle/>
                    <a:p>
                      <a:pPr algn="ctr"/>
                      <a:r>
                        <a:rPr lang="en-US" b="1" dirty="0" smtClean="0"/>
                        <a:t>Influencing</a:t>
                      </a:r>
                      <a:endParaRPr lang="en-US" b="1" dirty="0"/>
                    </a:p>
                  </a:txBody>
                  <a:tcPr marL="121920" marR="121920" anchor="ctr">
                    <a:solidFill>
                      <a:schemeClr val="accent2">
                        <a:lumMod val="60000"/>
                        <a:lumOff val="40000"/>
                      </a:schemeClr>
                    </a:solidFill>
                  </a:tcPr>
                </a:tc>
              </a:tr>
            </a:tbl>
          </a:graphicData>
        </a:graphic>
      </p:graphicFrame>
      <p:grpSp>
        <p:nvGrpSpPr>
          <p:cNvPr id="13" name="Group 12"/>
          <p:cNvGrpSpPr/>
          <p:nvPr/>
        </p:nvGrpSpPr>
        <p:grpSpPr>
          <a:xfrm>
            <a:off x="101600" y="3429001"/>
            <a:ext cx="11582400" cy="830997"/>
            <a:chOff x="0" y="3429000"/>
            <a:chExt cx="8686800" cy="830997"/>
          </a:xfrm>
        </p:grpSpPr>
        <p:cxnSp>
          <p:nvCxnSpPr>
            <p:cNvPr id="6" name="Straight Arrow Connector 5"/>
            <p:cNvCxnSpPr/>
            <p:nvPr/>
          </p:nvCxnSpPr>
          <p:spPr>
            <a:xfrm>
              <a:off x="1219200" y="3733800"/>
              <a:ext cx="6172200" cy="1588"/>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3429000"/>
              <a:ext cx="1295400" cy="830997"/>
            </a:xfrm>
            <a:prstGeom prst="rect">
              <a:avLst/>
            </a:prstGeom>
            <a:noFill/>
          </p:spPr>
          <p:txBody>
            <a:bodyPr wrap="square" rtlCol="0">
              <a:spAutoFit/>
            </a:bodyPr>
            <a:lstStyle/>
            <a:p>
              <a:pPr algn="ctr"/>
              <a:r>
                <a:rPr lang="en-US" sz="2400" dirty="0" smtClean="0"/>
                <a:t>Task-Oriented</a:t>
              </a:r>
              <a:endParaRPr lang="en-US" sz="2400" dirty="0"/>
            </a:p>
          </p:txBody>
        </p:sp>
        <p:sp>
          <p:nvSpPr>
            <p:cNvPr id="8" name="TextBox 7"/>
            <p:cNvSpPr txBox="1"/>
            <p:nvPr/>
          </p:nvSpPr>
          <p:spPr>
            <a:xfrm>
              <a:off x="7391400" y="3429000"/>
              <a:ext cx="1295400" cy="830997"/>
            </a:xfrm>
            <a:prstGeom prst="rect">
              <a:avLst/>
            </a:prstGeom>
            <a:noFill/>
          </p:spPr>
          <p:txBody>
            <a:bodyPr wrap="square" rtlCol="0">
              <a:spAutoFit/>
            </a:bodyPr>
            <a:lstStyle/>
            <a:p>
              <a:pPr algn="ctr"/>
              <a:r>
                <a:rPr lang="en-US" sz="2400" dirty="0" smtClean="0"/>
                <a:t>People-Oriented</a:t>
              </a:r>
              <a:endParaRPr lang="en-US" sz="2400" dirty="0"/>
            </a:p>
          </p:txBody>
        </p:sp>
      </p:grpSp>
      <p:grpSp>
        <p:nvGrpSpPr>
          <p:cNvPr id="14" name="Group 13"/>
          <p:cNvGrpSpPr/>
          <p:nvPr/>
        </p:nvGrpSpPr>
        <p:grpSpPr>
          <a:xfrm>
            <a:off x="4267200" y="1302021"/>
            <a:ext cx="3251200" cy="4805065"/>
            <a:chOff x="3124200" y="1371600"/>
            <a:chExt cx="2438400" cy="4805065"/>
          </a:xfrm>
        </p:grpSpPr>
        <p:cxnSp>
          <p:nvCxnSpPr>
            <p:cNvPr id="10" name="Straight Arrow Connector 9"/>
            <p:cNvCxnSpPr/>
            <p:nvPr/>
          </p:nvCxnSpPr>
          <p:spPr>
            <a:xfrm rot="5400000">
              <a:off x="2407789" y="3733800"/>
              <a:ext cx="3810000" cy="1588"/>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24200" y="5715000"/>
              <a:ext cx="2438400" cy="461665"/>
            </a:xfrm>
            <a:prstGeom prst="rect">
              <a:avLst/>
            </a:prstGeom>
            <a:noFill/>
          </p:spPr>
          <p:txBody>
            <a:bodyPr wrap="square" rtlCol="0">
              <a:spAutoFit/>
            </a:bodyPr>
            <a:lstStyle/>
            <a:p>
              <a:pPr algn="ctr"/>
              <a:r>
                <a:rPr lang="en-US" sz="2400" dirty="0" smtClean="0"/>
                <a:t>Future-Oriented</a:t>
              </a:r>
              <a:endParaRPr lang="en-US" sz="2400" dirty="0"/>
            </a:p>
          </p:txBody>
        </p:sp>
        <p:sp>
          <p:nvSpPr>
            <p:cNvPr id="12" name="TextBox 11"/>
            <p:cNvSpPr txBox="1"/>
            <p:nvPr/>
          </p:nvSpPr>
          <p:spPr>
            <a:xfrm>
              <a:off x="3124200" y="1371600"/>
              <a:ext cx="2438400" cy="461665"/>
            </a:xfrm>
            <a:prstGeom prst="rect">
              <a:avLst/>
            </a:prstGeom>
            <a:noFill/>
          </p:spPr>
          <p:txBody>
            <a:bodyPr wrap="square" rtlCol="0">
              <a:spAutoFit/>
            </a:bodyPr>
            <a:lstStyle/>
            <a:p>
              <a:pPr algn="ctr"/>
              <a:r>
                <a:rPr lang="en-US" sz="2400" dirty="0" smtClean="0"/>
                <a:t>Present-Oriented</a:t>
              </a:r>
              <a:endParaRPr lang="en-US" sz="2400" dirty="0"/>
            </a:p>
          </p:txBody>
        </p:sp>
      </p:grpSp>
    </p:spTree>
    <p:extLst>
      <p:ext uri="{BB962C8B-B14F-4D97-AF65-F5344CB8AC3E}">
        <p14:creationId xmlns:p14="http://schemas.microsoft.com/office/powerpoint/2010/main" val="273873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6285" y="346210"/>
            <a:ext cx="8608996" cy="4637562"/>
          </a:xfrm>
        </p:spPr>
        <p:txBody>
          <a:bodyPr anchor="ctr" anchorCtr="0">
            <a:normAutofit/>
          </a:bodyPr>
          <a:lstStyle/>
          <a:p>
            <a:pPr algn="ctr"/>
            <a:r>
              <a:rPr lang="en-US" sz="2800" b="0" cap="none" dirty="0" smtClean="0"/>
              <a:t>“A leader needs to know </a:t>
            </a:r>
            <a:r>
              <a:rPr lang="en-US" sz="2800" dirty="0" smtClean="0"/>
              <a:t>their</a:t>
            </a:r>
            <a:r>
              <a:rPr lang="en-US" sz="2800" b="0" cap="none" dirty="0" smtClean="0"/>
              <a:t> strengths as a carpenter knows </a:t>
            </a:r>
            <a:r>
              <a:rPr lang="en-US" sz="2800" dirty="0" smtClean="0"/>
              <a:t>their </a:t>
            </a:r>
            <a:r>
              <a:rPr lang="en-US" sz="2800" b="0" cap="none" dirty="0" smtClean="0"/>
              <a:t>tools, or as a physician knows the instruments at her disposal.  What great leaders have in common is that each truly knows </a:t>
            </a:r>
            <a:r>
              <a:rPr lang="en-US" sz="2800" dirty="0" smtClean="0"/>
              <a:t>thei</a:t>
            </a:r>
            <a:r>
              <a:rPr lang="en-US" sz="2800" b="0" cap="none" dirty="0" smtClean="0"/>
              <a:t>r strengths – and can call on the right strength at the right time.  This explains why there is no definitive list of characteristics that describes all leaders.”</a:t>
            </a:r>
            <a:endParaRPr lang="en-US" sz="2800" b="0" cap="none" dirty="0"/>
          </a:p>
        </p:txBody>
      </p:sp>
      <p:sp>
        <p:nvSpPr>
          <p:cNvPr id="5" name="Subtitle 4"/>
          <p:cNvSpPr>
            <a:spLocks noGrp="1"/>
          </p:cNvSpPr>
          <p:nvPr>
            <p:ph type="subTitle" idx="1"/>
          </p:nvPr>
        </p:nvSpPr>
        <p:spPr>
          <a:xfrm>
            <a:off x="1134848" y="4229485"/>
            <a:ext cx="10058400" cy="1143000"/>
          </a:xfrm>
        </p:spPr>
        <p:txBody>
          <a:bodyPr>
            <a:normAutofit fontScale="85000" lnSpcReduction="20000"/>
          </a:bodyPr>
          <a:lstStyle/>
          <a:p>
            <a:endParaRPr lang="en-US" b="0" dirty="0" smtClean="0"/>
          </a:p>
          <a:p>
            <a:pPr marL="342900" indent="-342900" algn="ctr">
              <a:buFontTx/>
              <a:buChar char="-"/>
            </a:pPr>
            <a:r>
              <a:rPr lang="en-US" b="0" dirty="0" smtClean="0"/>
              <a:t>Donald O. Clifton, Gallup Researcher </a:t>
            </a:r>
          </a:p>
          <a:p>
            <a:pPr marL="342900" indent="-342900" algn="ctr">
              <a:buFontTx/>
              <a:buChar char="-"/>
            </a:pPr>
            <a:r>
              <a:rPr lang="en-US" b="0" dirty="0" smtClean="0"/>
              <a:t>and </a:t>
            </a:r>
            <a:r>
              <a:rPr lang="en-US" dirty="0" smtClean="0"/>
              <a:t>Founder </a:t>
            </a:r>
            <a:r>
              <a:rPr lang="en-US" b="0" dirty="0" smtClean="0"/>
              <a:t>of Strengths Psychology</a:t>
            </a:r>
            <a:endParaRPr lang="en-US" b="0" dirty="0"/>
          </a:p>
        </p:txBody>
      </p:sp>
    </p:spTree>
    <p:extLst>
      <p:ext uri="{BB962C8B-B14F-4D97-AF65-F5344CB8AC3E}">
        <p14:creationId xmlns:p14="http://schemas.microsoft.com/office/powerpoint/2010/main" val="360054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Key Findings from 50 Years of Gallup Research </a:t>
            </a:r>
            <a:br>
              <a:rPr lang="en-US" sz="3600" dirty="0" smtClean="0"/>
            </a:br>
            <a:r>
              <a:rPr lang="en-US" sz="3600" dirty="0" smtClean="0"/>
              <a:t>(</a:t>
            </a:r>
            <a:r>
              <a:rPr lang="en-US" sz="3600" dirty="0" err="1" smtClean="0"/>
              <a:t>Rath</a:t>
            </a:r>
            <a:r>
              <a:rPr lang="en-US" sz="3600" dirty="0" smtClean="0"/>
              <a:t> &amp; Conchie, 2008)</a:t>
            </a:r>
            <a:endParaRPr lang="en-US" sz="3600" dirty="0"/>
          </a:p>
        </p:txBody>
      </p:sp>
      <p:sp>
        <p:nvSpPr>
          <p:cNvPr id="3" name="Content Placeholder 2"/>
          <p:cNvSpPr>
            <a:spLocks noGrp="1"/>
          </p:cNvSpPr>
          <p:nvPr>
            <p:ph sz="quarter" idx="1"/>
          </p:nvPr>
        </p:nvSpPr>
        <p:spPr/>
        <p:txBody>
          <a:bodyPr/>
          <a:lstStyle/>
          <a:p>
            <a:pPr marL="0" indent="0" algn="ctr">
              <a:buNone/>
            </a:pPr>
            <a:r>
              <a:rPr lang="en-US" i="1" dirty="0" smtClean="0"/>
              <a:t>“All too often, leaders are blind to the obvious when it comes to something of critical importance to them – their own personality.”</a:t>
            </a:r>
          </a:p>
          <a:p>
            <a:pPr marL="1956032" lvl="8" indent="0">
              <a:buFontTx/>
              <a:buChar char="-"/>
            </a:pPr>
            <a:r>
              <a:rPr lang="en-US" sz="1800" dirty="0" smtClean="0"/>
              <a:t>				</a:t>
            </a:r>
            <a:r>
              <a:rPr lang="en-US" sz="1800" dirty="0" err="1" smtClean="0"/>
              <a:t>Rath</a:t>
            </a:r>
            <a:r>
              <a:rPr lang="en-US" sz="1800" dirty="0" smtClean="0"/>
              <a:t> &amp; Conchie, 2008, p. 11</a:t>
            </a:r>
          </a:p>
          <a:p>
            <a:pPr marL="457200" indent="-457200">
              <a:spcBef>
                <a:spcPts val="1800"/>
              </a:spcBef>
              <a:buNone/>
            </a:pPr>
            <a:r>
              <a:rPr lang="en-US" dirty="0" smtClean="0"/>
              <a:t>The most effective leaders:</a:t>
            </a:r>
          </a:p>
          <a:p>
            <a:pPr marL="457200" indent="-457200">
              <a:buFont typeface="+mj-lt"/>
              <a:buAutoNum type="arabicPeriod"/>
            </a:pPr>
            <a:r>
              <a:rPr lang="en-US" dirty="0" smtClean="0"/>
              <a:t>Are always investing in strengths</a:t>
            </a:r>
          </a:p>
          <a:p>
            <a:pPr marL="457200" indent="-457200">
              <a:buFont typeface="+mj-lt"/>
              <a:buAutoNum type="arabicPeriod"/>
            </a:pPr>
            <a:r>
              <a:rPr lang="en-US" dirty="0" smtClean="0"/>
              <a:t>Surround themselves with the right people and then maximize their team</a:t>
            </a:r>
          </a:p>
          <a:p>
            <a:pPr marL="457200" indent="-457200">
              <a:buFont typeface="+mj-lt"/>
              <a:buAutoNum type="arabicPeriod"/>
            </a:pPr>
            <a:r>
              <a:rPr lang="en-US" dirty="0" smtClean="0"/>
              <a:t>Understand their followers needs</a:t>
            </a:r>
            <a:endParaRPr lang="en-US" dirty="0"/>
          </a:p>
        </p:txBody>
      </p:sp>
    </p:spTree>
    <p:extLst>
      <p:ext uri="{BB962C8B-B14F-4D97-AF65-F5344CB8AC3E}">
        <p14:creationId xmlns:p14="http://schemas.microsoft.com/office/powerpoint/2010/main" val="3278111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2468587" y="511933"/>
            <a:ext cx="7923098" cy="1036637"/>
          </a:xfrm>
        </p:spPr>
        <p:txBody>
          <a:bodyPr/>
          <a:lstStyle/>
          <a:p>
            <a:pPr eaLnBrk="1" hangingPunct="1"/>
            <a:r>
              <a:rPr lang="en-US" sz="3600" b="0" dirty="0">
                <a:solidFill>
                  <a:srgbClr val="C00000"/>
                </a:solidFill>
                <a:latin typeface="Century Gothic" charset="0"/>
                <a:cs typeface="Arial" charset="0"/>
              </a:rPr>
              <a:t>Focusing on Talents &amp; Strengths</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77" y="1785360"/>
            <a:ext cx="5873452" cy="4471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Box 3"/>
          <p:cNvSpPr txBox="1">
            <a:spLocks noChangeArrowheads="1"/>
          </p:cNvSpPr>
          <p:nvPr/>
        </p:nvSpPr>
        <p:spPr bwMode="auto">
          <a:xfrm>
            <a:off x="1940844" y="2836493"/>
            <a:ext cx="351265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dirty="0">
                <a:latin typeface="Century Gothic" charset="0"/>
              </a:rPr>
              <a:t>Confidence</a:t>
            </a:r>
          </a:p>
          <a:p>
            <a:r>
              <a:rPr lang="en-US" dirty="0">
                <a:latin typeface="Century Gothic" charset="0"/>
              </a:rPr>
              <a:t>Engagement in work</a:t>
            </a:r>
          </a:p>
          <a:p>
            <a:r>
              <a:rPr lang="en-US" dirty="0">
                <a:latin typeface="Century Gothic" charset="0"/>
              </a:rPr>
              <a:t>Productivity</a:t>
            </a:r>
          </a:p>
          <a:p>
            <a:r>
              <a:rPr lang="en-US" dirty="0">
                <a:latin typeface="Century Gothic" charset="0"/>
              </a:rPr>
              <a:t>Individual growth</a:t>
            </a:r>
          </a:p>
          <a:p>
            <a:r>
              <a:rPr lang="en-US" dirty="0">
                <a:latin typeface="Century Gothic" charset="0"/>
              </a:rPr>
              <a:t>Career satisfaction</a:t>
            </a:r>
          </a:p>
          <a:p>
            <a:r>
              <a:rPr lang="en-US" dirty="0">
                <a:latin typeface="Century Gothic" charset="0"/>
              </a:rPr>
              <a:t>Staff retention</a:t>
            </a:r>
          </a:p>
          <a:p>
            <a:r>
              <a:rPr lang="en-US" dirty="0">
                <a:latin typeface="Century Gothic" charset="0"/>
              </a:rPr>
              <a:t>Organizational growth</a:t>
            </a:r>
          </a:p>
          <a:p>
            <a:endParaRPr lang="en-US" dirty="0">
              <a:latin typeface="Century Gothic" charset="0"/>
            </a:endParaRPr>
          </a:p>
        </p:txBody>
      </p:sp>
    </p:spTree>
    <p:extLst>
      <p:ext uri="{BB962C8B-B14F-4D97-AF65-F5344CB8AC3E}">
        <p14:creationId xmlns:p14="http://schemas.microsoft.com/office/powerpoint/2010/main" val="1828251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614764" y="457575"/>
            <a:ext cx="10972800" cy="1036637"/>
          </a:xfrm>
        </p:spPr>
        <p:txBody>
          <a:bodyPr/>
          <a:lstStyle/>
          <a:p>
            <a:pPr eaLnBrk="1" hangingPunct="1"/>
            <a:r>
              <a:rPr lang="en-US" b="0" dirty="0" smtClean="0">
                <a:solidFill>
                  <a:srgbClr val="C00000"/>
                </a:solidFill>
                <a:latin typeface="Century Gothic" charset="0"/>
                <a:cs typeface="Arial" charset="0"/>
              </a:rPr>
              <a:t>What </a:t>
            </a:r>
            <a:r>
              <a:rPr lang="en-US" b="0" dirty="0">
                <a:solidFill>
                  <a:srgbClr val="C00000"/>
                </a:solidFill>
                <a:latin typeface="Century Gothic" charset="0"/>
                <a:cs typeface="Arial" charset="0"/>
              </a:rPr>
              <a:t>is a Strength? </a:t>
            </a:r>
          </a:p>
        </p:txBody>
      </p:sp>
      <p:sp>
        <p:nvSpPr>
          <p:cNvPr id="5" name="Content Placeholder 1"/>
          <p:cNvSpPr>
            <a:spLocks noGrp="1"/>
          </p:cNvSpPr>
          <p:nvPr>
            <p:ph sz="half" idx="4294967295"/>
          </p:nvPr>
        </p:nvSpPr>
        <p:spPr>
          <a:xfrm>
            <a:off x="1009766" y="1652386"/>
            <a:ext cx="5305890" cy="4525963"/>
          </a:xfrm>
        </p:spPr>
        <p:txBody>
          <a:bodyPr>
            <a:normAutofit/>
          </a:bodyPr>
          <a:lstStyle/>
          <a:p>
            <a:pPr marL="0" indent="0">
              <a:buFont typeface="Arial" charset="0"/>
              <a:buNone/>
            </a:pPr>
            <a:r>
              <a:rPr lang="en-US" sz="2400" dirty="0">
                <a:solidFill>
                  <a:srgbClr val="000000"/>
                </a:solidFill>
                <a:latin typeface="Century Gothic"/>
                <a:cs typeface="Century Gothic"/>
              </a:rPr>
              <a:t>A strength is composed of:</a:t>
            </a:r>
          </a:p>
          <a:p>
            <a:pPr marL="0" indent="0">
              <a:buNone/>
            </a:pPr>
            <a:r>
              <a:rPr lang="en-US" sz="2400" u="sng" dirty="0">
                <a:solidFill>
                  <a:srgbClr val="000000"/>
                </a:solidFill>
                <a:latin typeface="Century Gothic"/>
                <a:cs typeface="Century Gothic"/>
              </a:rPr>
              <a:t>Talents</a:t>
            </a:r>
            <a:r>
              <a:rPr lang="en-US" sz="2400" dirty="0">
                <a:solidFill>
                  <a:srgbClr val="000000"/>
                </a:solidFill>
                <a:latin typeface="Century Gothic"/>
                <a:cs typeface="Century Gothic"/>
              </a:rPr>
              <a:t> – how we naturally think, feel, and behave. </a:t>
            </a:r>
            <a:endParaRPr lang="en-US" sz="2400" dirty="0" smtClean="0">
              <a:solidFill>
                <a:srgbClr val="000000"/>
              </a:solidFill>
              <a:latin typeface="Century Gothic"/>
              <a:cs typeface="Century Gothic"/>
            </a:endParaRPr>
          </a:p>
          <a:p>
            <a:pPr marL="0" indent="0">
              <a:buNone/>
            </a:pPr>
            <a:endParaRPr lang="en-US" sz="2400" u="sng" dirty="0" smtClean="0">
              <a:solidFill>
                <a:srgbClr val="000000"/>
              </a:solidFill>
              <a:latin typeface="Century Gothic"/>
              <a:cs typeface="Century Gothic"/>
            </a:endParaRPr>
          </a:p>
          <a:p>
            <a:pPr marL="0" indent="0">
              <a:buNone/>
            </a:pPr>
            <a:r>
              <a:rPr lang="en-US" sz="2400" u="sng" dirty="0">
                <a:solidFill>
                  <a:srgbClr val="000000"/>
                </a:solidFill>
                <a:latin typeface="Century Gothic"/>
                <a:cs typeface="Century Gothic"/>
              </a:rPr>
              <a:t>Knowledge</a:t>
            </a:r>
            <a:r>
              <a:rPr lang="en-US" sz="2400" dirty="0">
                <a:solidFill>
                  <a:srgbClr val="000000"/>
                </a:solidFill>
                <a:latin typeface="Century Gothic"/>
                <a:cs typeface="Century Gothic"/>
              </a:rPr>
              <a:t> – what you know, does not naturally exist</a:t>
            </a:r>
            <a:r>
              <a:rPr lang="en-US" sz="2400" dirty="0" smtClean="0">
                <a:solidFill>
                  <a:srgbClr val="000000"/>
                </a:solidFill>
                <a:latin typeface="Century Gothic"/>
                <a:cs typeface="Century Gothic"/>
              </a:rPr>
              <a:t>;</a:t>
            </a:r>
            <a:endParaRPr lang="en-US" sz="2400" u="sng" dirty="0" smtClean="0">
              <a:solidFill>
                <a:srgbClr val="000000"/>
              </a:solidFill>
              <a:latin typeface="Century Gothic"/>
              <a:cs typeface="Century Gothic"/>
            </a:endParaRPr>
          </a:p>
          <a:p>
            <a:pPr marL="0" indent="0">
              <a:buNone/>
            </a:pPr>
            <a:endParaRPr lang="en-US" sz="2400" u="sng" dirty="0" smtClean="0">
              <a:solidFill>
                <a:srgbClr val="000000"/>
              </a:solidFill>
              <a:latin typeface="Century Gothic"/>
              <a:cs typeface="Century Gothic"/>
            </a:endParaRPr>
          </a:p>
          <a:p>
            <a:pPr marL="0" indent="0">
              <a:buNone/>
            </a:pPr>
            <a:r>
              <a:rPr lang="en-US" sz="2400" u="sng" dirty="0" smtClean="0">
                <a:solidFill>
                  <a:srgbClr val="000000"/>
                </a:solidFill>
                <a:latin typeface="Century Gothic"/>
                <a:cs typeface="Century Gothic"/>
              </a:rPr>
              <a:t>Skills</a:t>
            </a:r>
            <a:r>
              <a:rPr lang="en-US" sz="2400" dirty="0" smtClean="0">
                <a:solidFill>
                  <a:srgbClr val="000000"/>
                </a:solidFill>
                <a:latin typeface="Century Gothic"/>
                <a:cs typeface="Century Gothic"/>
              </a:rPr>
              <a:t> </a:t>
            </a:r>
            <a:r>
              <a:rPr lang="en-US" sz="2400" dirty="0">
                <a:solidFill>
                  <a:srgbClr val="000000"/>
                </a:solidFill>
                <a:latin typeface="Century Gothic"/>
                <a:cs typeface="Century Gothic"/>
              </a:rPr>
              <a:t>– abilities, do not naturally exist within us</a:t>
            </a:r>
            <a:r>
              <a:rPr lang="en-US" sz="2400" dirty="0" smtClean="0">
                <a:solidFill>
                  <a:srgbClr val="000000"/>
                </a:solidFill>
                <a:latin typeface="Century Gothic"/>
                <a:cs typeface="Century Gothic"/>
              </a:rPr>
              <a:t>;</a:t>
            </a:r>
            <a:endParaRPr lang="en-US" sz="2400" dirty="0">
              <a:solidFill>
                <a:srgbClr val="000000"/>
              </a:solidFill>
              <a:latin typeface="Century Gothic"/>
              <a:cs typeface="Century Gothic"/>
            </a:endParaRPr>
          </a:p>
          <a:p>
            <a:pPr marL="0" indent="0"/>
            <a:endParaRPr lang="en-US" sz="2400" dirty="0">
              <a:solidFill>
                <a:srgbClr val="000000"/>
              </a:solidFill>
              <a:latin typeface="Century Gothic"/>
              <a:cs typeface="Century Gothic"/>
            </a:endParaRPr>
          </a:p>
        </p:txBody>
      </p:sp>
      <p:sp>
        <p:nvSpPr>
          <p:cNvPr id="4" name="Rectangle 3"/>
          <p:cNvSpPr/>
          <p:nvPr/>
        </p:nvSpPr>
        <p:spPr>
          <a:xfrm>
            <a:off x="6698423" y="2549191"/>
            <a:ext cx="4693246" cy="1754327"/>
          </a:xfrm>
          <a:prstGeom prst="rect">
            <a:avLst/>
          </a:prstGeom>
          <a:solidFill>
            <a:srgbClr val="008000"/>
          </a:solidFill>
        </p:spPr>
        <p:txBody>
          <a:bodyPr wrap="square">
            <a:spAutoFit/>
          </a:bodyPr>
          <a:lstStyle/>
          <a:p>
            <a:pPr algn="ctr"/>
            <a:r>
              <a:rPr lang="en-US" sz="3600" b="1" dirty="0" smtClean="0">
                <a:solidFill>
                  <a:schemeClr val="bg1"/>
                </a:solidFill>
                <a:latin typeface="Century Gothic"/>
                <a:cs typeface="Century Gothic"/>
              </a:rPr>
              <a:t>Talent </a:t>
            </a:r>
            <a:r>
              <a:rPr lang="en-US" sz="3600" b="1" dirty="0">
                <a:solidFill>
                  <a:schemeClr val="bg1"/>
                </a:solidFill>
                <a:latin typeface="Century Gothic"/>
                <a:cs typeface="Century Gothic"/>
              </a:rPr>
              <a:t>x </a:t>
            </a:r>
            <a:endParaRPr lang="en-US" sz="3600" b="1" dirty="0" smtClean="0">
              <a:solidFill>
                <a:schemeClr val="bg1"/>
              </a:solidFill>
              <a:latin typeface="Century Gothic"/>
              <a:cs typeface="Century Gothic"/>
            </a:endParaRPr>
          </a:p>
          <a:p>
            <a:pPr algn="ctr"/>
            <a:r>
              <a:rPr lang="en-US" sz="3600" b="1" dirty="0" smtClean="0">
                <a:solidFill>
                  <a:schemeClr val="bg1"/>
                </a:solidFill>
                <a:latin typeface="Century Gothic"/>
                <a:cs typeface="Century Gothic"/>
              </a:rPr>
              <a:t>(</a:t>
            </a:r>
            <a:r>
              <a:rPr lang="en-US" sz="3600" b="1" dirty="0">
                <a:solidFill>
                  <a:schemeClr val="bg1"/>
                </a:solidFill>
                <a:latin typeface="Century Gothic"/>
                <a:cs typeface="Century Gothic"/>
              </a:rPr>
              <a:t>Knowledge + Skill) = Strength</a:t>
            </a:r>
          </a:p>
        </p:txBody>
      </p:sp>
    </p:spTree>
    <p:extLst>
      <p:ext uri="{BB962C8B-B14F-4D97-AF65-F5344CB8AC3E}">
        <p14:creationId xmlns:p14="http://schemas.microsoft.com/office/powerpoint/2010/main" val="2713039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579967" y="144464"/>
            <a:ext cx="10972800" cy="1036637"/>
          </a:xfrm>
        </p:spPr>
        <p:txBody>
          <a:bodyPr/>
          <a:lstStyle/>
          <a:p>
            <a:pPr eaLnBrk="1" hangingPunct="1"/>
            <a:r>
              <a:rPr lang="en-US" b="0">
                <a:solidFill>
                  <a:srgbClr val="C00000"/>
                </a:solidFill>
                <a:latin typeface="Century Gothic" charset="0"/>
                <a:cs typeface="Arial" charset="0"/>
              </a:rPr>
              <a:t>Potential Indicators of Natural Talent</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1371600"/>
            <a:ext cx="4876800" cy="467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6" name="TextBox 4"/>
          <p:cNvSpPr txBox="1">
            <a:spLocks noChangeArrowheads="1"/>
          </p:cNvSpPr>
          <p:nvPr/>
        </p:nvSpPr>
        <p:spPr bwMode="auto">
          <a:xfrm>
            <a:off x="904722" y="1756756"/>
            <a:ext cx="5171088" cy="4462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dirty="0">
                <a:latin typeface="Century Gothic" charset="0"/>
              </a:rPr>
              <a:t>Where do you learn quickly?</a:t>
            </a:r>
          </a:p>
          <a:p>
            <a:endParaRPr lang="en-US" dirty="0">
              <a:latin typeface="Century Gothic" charset="0"/>
            </a:endParaRPr>
          </a:p>
          <a:p>
            <a:r>
              <a:rPr lang="en-US" dirty="0">
                <a:latin typeface="Century Gothic" charset="0"/>
              </a:rPr>
              <a:t>When do you lose track of time?</a:t>
            </a:r>
          </a:p>
          <a:p>
            <a:endParaRPr lang="en-US" dirty="0">
              <a:latin typeface="Century Gothic" charset="0"/>
            </a:endParaRPr>
          </a:p>
          <a:p>
            <a:r>
              <a:rPr lang="en-US" dirty="0">
                <a:latin typeface="Century Gothic" charset="0"/>
              </a:rPr>
              <a:t>What comes easy or naturally for you?</a:t>
            </a:r>
          </a:p>
          <a:p>
            <a:endParaRPr lang="en-US" dirty="0">
              <a:latin typeface="Century Gothic" charset="0"/>
            </a:endParaRPr>
          </a:p>
          <a:p>
            <a:r>
              <a:rPr lang="en-US" dirty="0">
                <a:latin typeface="Century Gothic" charset="0"/>
              </a:rPr>
              <a:t>When you were a child, what did you love to do?</a:t>
            </a:r>
          </a:p>
          <a:p>
            <a:endParaRPr lang="en-US" i="1" dirty="0">
              <a:latin typeface="Century Gothic" charset="0"/>
            </a:endParaRPr>
          </a:p>
          <a:p>
            <a:endParaRPr lang="en-US" i="1" dirty="0">
              <a:latin typeface="Century Gothic" charset="0"/>
            </a:endParaRPr>
          </a:p>
          <a:p>
            <a:endParaRPr lang="en-US" sz="2000" dirty="0">
              <a:latin typeface="Century Gothic" charset="0"/>
            </a:endParaRPr>
          </a:p>
        </p:txBody>
      </p:sp>
    </p:spTree>
    <p:extLst>
      <p:ext uri="{BB962C8B-B14F-4D97-AF65-F5344CB8AC3E}">
        <p14:creationId xmlns:p14="http://schemas.microsoft.com/office/powerpoint/2010/main" val="552322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304801"/>
            <a:ext cx="10972800" cy="1069975"/>
          </a:xfrm>
        </p:spPr>
        <p:txBody>
          <a:bodyPr/>
          <a:lstStyle/>
          <a:p>
            <a:r>
              <a:rPr lang="en-US">
                <a:latin typeface="Century Gothic" charset="0"/>
                <a:cs typeface="Arial" charset="0"/>
              </a:rPr>
              <a:t>Curiosity </a:t>
            </a:r>
            <a:r>
              <a:rPr lang="en-US">
                <a:solidFill>
                  <a:srgbClr val="C00000"/>
                </a:solidFill>
                <a:latin typeface="Century Gothic" charset="0"/>
                <a:cs typeface="Arial" charset="0"/>
              </a:rPr>
              <a:t>Interview</a:t>
            </a:r>
            <a:r>
              <a:rPr lang="en-US">
                <a:latin typeface="Century Gothic" charset="0"/>
                <a:cs typeface="Arial" charset="0"/>
              </a:rPr>
              <a:t> </a:t>
            </a:r>
          </a:p>
        </p:txBody>
      </p:sp>
      <p:sp>
        <p:nvSpPr>
          <p:cNvPr id="5" name="TextBox 4"/>
          <p:cNvSpPr txBox="1"/>
          <p:nvPr/>
        </p:nvSpPr>
        <p:spPr>
          <a:xfrm>
            <a:off x="812800" y="1905000"/>
            <a:ext cx="9652000" cy="4524315"/>
          </a:xfrm>
          <a:prstGeom prst="rect">
            <a:avLst/>
          </a:prstGeom>
          <a:noFill/>
        </p:spPr>
        <p:txBody>
          <a:bodyPr>
            <a:spAutoFit/>
          </a:bodyPr>
          <a:lstStyle>
            <a:lvl1pPr marL="457200" indent="-45720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buFont typeface="Century Gothic B " charset="0"/>
              <a:buAutoNum type="arabicPeriod"/>
            </a:pPr>
            <a:r>
              <a:rPr lang="en-US" dirty="0">
                <a:solidFill>
                  <a:srgbClr val="646B86"/>
                </a:solidFill>
                <a:latin typeface="Century Gothic"/>
                <a:cs typeface="Century Gothic"/>
              </a:rPr>
              <a:t>Since childhood, what have </a:t>
            </a:r>
            <a:r>
              <a:rPr lang="en-US" u="sng" dirty="0">
                <a:solidFill>
                  <a:srgbClr val="646B86"/>
                </a:solidFill>
                <a:latin typeface="Century Gothic"/>
                <a:cs typeface="Century Gothic"/>
              </a:rPr>
              <a:t>you always loved </a:t>
            </a:r>
            <a:r>
              <a:rPr lang="en-US" dirty="0">
                <a:solidFill>
                  <a:srgbClr val="646B86"/>
                </a:solidFill>
                <a:latin typeface="Century Gothic"/>
                <a:cs typeface="Century Gothic"/>
              </a:rPr>
              <a:t>doing? </a:t>
            </a:r>
          </a:p>
          <a:p>
            <a:pPr eaLnBrk="1" hangingPunct="1">
              <a:buFont typeface="Century Gothic B " charset="0"/>
              <a:buAutoNum type="arabicPeriod"/>
            </a:pPr>
            <a:endParaRPr lang="en-US" dirty="0">
              <a:solidFill>
                <a:srgbClr val="646B86"/>
              </a:solidFill>
              <a:latin typeface="Century Gothic"/>
              <a:cs typeface="Century Gothic"/>
            </a:endParaRPr>
          </a:p>
          <a:p>
            <a:pPr eaLnBrk="1" hangingPunct="1">
              <a:buFont typeface="Century Gothic B " charset="0"/>
              <a:buAutoNum type="arabicPeriod"/>
            </a:pPr>
            <a:r>
              <a:rPr lang="en-US" dirty="0">
                <a:solidFill>
                  <a:srgbClr val="646B86"/>
                </a:solidFill>
                <a:latin typeface="Century Gothic"/>
                <a:cs typeface="Century Gothic"/>
              </a:rPr>
              <a:t>Tomorrow </a:t>
            </a:r>
            <a:r>
              <a:rPr lang="en-US" u="sng" dirty="0">
                <a:solidFill>
                  <a:srgbClr val="646B86"/>
                </a:solidFill>
                <a:latin typeface="Century Gothic"/>
                <a:cs typeface="Century Gothic"/>
              </a:rPr>
              <a:t>at work </a:t>
            </a:r>
            <a:r>
              <a:rPr lang="en-US" dirty="0">
                <a:solidFill>
                  <a:srgbClr val="646B86"/>
                </a:solidFill>
                <a:latin typeface="Century Gothic"/>
                <a:cs typeface="Century Gothic"/>
              </a:rPr>
              <a:t>if you could spend time on anything you wanted, what would it be? </a:t>
            </a:r>
          </a:p>
          <a:p>
            <a:pPr eaLnBrk="1" hangingPunct="1">
              <a:buFont typeface="Century Gothic B " charset="0"/>
              <a:buAutoNum type="arabicPeriod"/>
            </a:pPr>
            <a:endParaRPr lang="en-US" dirty="0">
              <a:solidFill>
                <a:srgbClr val="646B86"/>
              </a:solidFill>
              <a:latin typeface="Century Gothic"/>
              <a:cs typeface="Century Gothic"/>
            </a:endParaRPr>
          </a:p>
          <a:p>
            <a:pPr eaLnBrk="1" hangingPunct="1">
              <a:buFont typeface="Century Gothic B " charset="0"/>
              <a:buAutoNum type="arabicPeriod"/>
            </a:pPr>
            <a:r>
              <a:rPr lang="en-US" dirty="0">
                <a:solidFill>
                  <a:srgbClr val="646B86"/>
                </a:solidFill>
                <a:latin typeface="Century Gothic"/>
                <a:cs typeface="Century Gothic"/>
              </a:rPr>
              <a:t>What was a </a:t>
            </a:r>
            <a:r>
              <a:rPr lang="en-US" u="sng" dirty="0">
                <a:solidFill>
                  <a:srgbClr val="646B86"/>
                </a:solidFill>
                <a:latin typeface="Century Gothic"/>
                <a:cs typeface="Century Gothic"/>
              </a:rPr>
              <a:t>peak experience </a:t>
            </a:r>
            <a:r>
              <a:rPr lang="en-US" dirty="0">
                <a:solidFill>
                  <a:srgbClr val="646B86"/>
                </a:solidFill>
                <a:latin typeface="Century Gothic"/>
                <a:cs typeface="Century Gothic"/>
              </a:rPr>
              <a:t>when you felt that you were at your best or most engaged</a:t>
            </a:r>
            <a:r>
              <a:rPr lang="en-US" dirty="0" smtClean="0">
                <a:solidFill>
                  <a:srgbClr val="646B86"/>
                </a:solidFill>
                <a:latin typeface="Century Gothic"/>
                <a:cs typeface="Century Gothic"/>
              </a:rPr>
              <a:t>?</a:t>
            </a:r>
            <a:endParaRPr lang="en-US" dirty="0">
              <a:solidFill>
                <a:srgbClr val="646B86"/>
              </a:solidFill>
              <a:latin typeface="Century Gothic"/>
              <a:cs typeface="Century Gothic"/>
            </a:endParaRPr>
          </a:p>
          <a:p>
            <a:pPr eaLnBrk="1" hangingPunct="1"/>
            <a:endParaRPr lang="en-US" dirty="0">
              <a:solidFill>
                <a:srgbClr val="CC3300"/>
              </a:solidFill>
              <a:latin typeface="Century Gothic"/>
              <a:cs typeface="Century Gothic"/>
            </a:endParaRPr>
          </a:p>
          <a:p>
            <a:pPr algn="ctr" eaLnBrk="1" hangingPunct="1"/>
            <a:r>
              <a:rPr lang="en-US" dirty="0">
                <a:solidFill>
                  <a:srgbClr val="CC3300"/>
                </a:solidFill>
                <a:latin typeface="Century Gothic"/>
                <a:cs typeface="Century Gothic"/>
              </a:rPr>
              <a:t>Write down any qualities, values, or talents you notice in your partner</a:t>
            </a:r>
            <a:r>
              <a:rPr lang="ja-JP" altLang="en-US" dirty="0">
                <a:solidFill>
                  <a:srgbClr val="CC3300"/>
                </a:solidFill>
                <a:latin typeface="Century Gothic"/>
                <a:cs typeface="Century Gothic"/>
              </a:rPr>
              <a:t>’</a:t>
            </a:r>
            <a:r>
              <a:rPr lang="en-US" dirty="0">
                <a:solidFill>
                  <a:srgbClr val="CC3300"/>
                </a:solidFill>
                <a:latin typeface="Century Gothic"/>
                <a:cs typeface="Century Gothic"/>
              </a:rPr>
              <a:t>s answers</a:t>
            </a:r>
            <a:r>
              <a:rPr lang="en-US" dirty="0" smtClean="0">
                <a:solidFill>
                  <a:srgbClr val="CC3300"/>
                </a:solidFill>
                <a:latin typeface="Century Gothic"/>
                <a:cs typeface="Century Gothic"/>
              </a:rPr>
              <a:t>.</a:t>
            </a:r>
          </a:p>
          <a:p>
            <a:pPr algn="ctr" eaLnBrk="1" hangingPunct="1"/>
            <a:endParaRPr lang="en-US" dirty="0">
              <a:solidFill>
                <a:srgbClr val="CC3300"/>
              </a:solidFill>
              <a:latin typeface="Century Gothic"/>
              <a:cs typeface="Century Gothic"/>
            </a:endParaRPr>
          </a:p>
          <a:p>
            <a:pPr algn="ctr" eaLnBrk="1" hangingPunct="1"/>
            <a:endParaRPr lang="en-US" dirty="0">
              <a:solidFill>
                <a:srgbClr val="CC3300"/>
              </a:solidFill>
              <a:latin typeface="Century Gothic"/>
              <a:cs typeface="Century Gothic"/>
            </a:endParaRPr>
          </a:p>
        </p:txBody>
      </p:sp>
    </p:spTree>
    <p:extLst>
      <p:ext uri="{BB962C8B-B14F-4D97-AF65-F5344CB8AC3E}">
        <p14:creationId xmlns:p14="http://schemas.microsoft.com/office/powerpoint/2010/main" val="2004581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09600" y="304801"/>
            <a:ext cx="10972800" cy="1069975"/>
          </a:xfrm>
        </p:spPr>
        <p:txBody>
          <a:bodyPr/>
          <a:lstStyle/>
          <a:p>
            <a:r>
              <a:rPr lang="en-US" dirty="0">
                <a:latin typeface="Century Gothic" charset="0"/>
                <a:cs typeface="Arial" charset="0"/>
              </a:rPr>
              <a:t>Curiosity </a:t>
            </a:r>
            <a:r>
              <a:rPr lang="en-US" dirty="0">
                <a:solidFill>
                  <a:srgbClr val="C00000"/>
                </a:solidFill>
                <a:latin typeface="Century Gothic" charset="0"/>
                <a:cs typeface="Arial" charset="0"/>
              </a:rPr>
              <a:t>Interview (</a:t>
            </a:r>
            <a:r>
              <a:rPr lang="en-US" dirty="0" err="1" smtClean="0">
                <a:solidFill>
                  <a:srgbClr val="C00000"/>
                </a:solidFill>
                <a:latin typeface="Century Gothic" charset="0"/>
                <a:cs typeface="Arial" charset="0"/>
              </a:rPr>
              <a:t>con’t</a:t>
            </a:r>
            <a:r>
              <a:rPr lang="en-US" dirty="0" smtClean="0">
                <a:solidFill>
                  <a:srgbClr val="C00000"/>
                </a:solidFill>
                <a:latin typeface="Century Gothic" charset="0"/>
                <a:cs typeface="Arial" charset="0"/>
              </a:rPr>
              <a:t>)</a:t>
            </a:r>
            <a:r>
              <a:rPr lang="en-US" dirty="0" smtClean="0">
                <a:latin typeface="Century Gothic" charset="0"/>
                <a:cs typeface="Arial" charset="0"/>
              </a:rPr>
              <a:t> </a:t>
            </a:r>
            <a:endParaRPr lang="en-US" dirty="0">
              <a:latin typeface="Century Gothic" charset="0"/>
              <a:cs typeface="Arial" charset="0"/>
            </a:endParaRPr>
          </a:p>
        </p:txBody>
      </p:sp>
      <p:sp>
        <p:nvSpPr>
          <p:cNvPr id="5" name="TextBox 4"/>
          <p:cNvSpPr txBox="1"/>
          <p:nvPr/>
        </p:nvSpPr>
        <p:spPr>
          <a:xfrm>
            <a:off x="812800" y="1905000"/>
            <a:ext cx="9652000" cy="3970318"/>
          </a:xfrm>
          <a:prstGeom prst="rect">
            <a:avLst/>
          </a:prstGeom>
          <a:noFill/>
        </p:spPr>
        <p:txBody>
          <a:bodyPr>
            <a:spAutoFit/>
          </a:bodyPr>
          <a:lstStyle/>
          <a:p>
            <a:pPr eaLnBrk="1" fontAlgn="auto" hangingPunct="1">
              <a:spcBef>
                <a:spcPts val="0"/>
              </a:spcBef>
              <a:spcAft>
                <a:spcPts val="0"/>
              </a:spcAft>
              <a:defRPr/>
            </a:pPr>
            <a:r>
              <a:rPr lang="en-US" sz="2800" dirty="0">
                <a:solidFill>
                  <a:schemeClr val="accent2"/>
                </a:solidFill>
                <a:latin typeface="Century Gothic"/>
                <a:cs typeface="Century Gothic"/>
              </a:rPr>
              <a:t>Pair up with your same partner from the curiosity interview:</a:t>
            </a:r>
          </a:p>
          <a:p>
            <a:pPr marL="457200" indent="-457200" eaLnBrk="1" fontAlgn="auto" hangingPunct="1">
              <a:spcBef>
                <a:spcPts val="0"/>
              </a:spcBef>
              <a:spcAft>
                <a:spcPts val="0"/>
              </a:spcAft>
              <a:buFont typeface="+mj-lt"/>
              <a:buAutoNum type="arabicPeriod"/>
              <a:defRPr/>
            </a:pPr>
            <a:endParaRPr lang="en-US" sz="2800" dirty="0" smtClean="0">
              <a:solidFill>
                <a:srgbClr val="6182B1"/>
              </a:solidFill>
            </a:endParaRPr>
          </a:p>
          <a:p>
            <a:pPr marL="342900" indent="-342900">
              <a:buFont typeface="+mj-lt"/>
              <a:buAutoNum type="arabicPeriod"/>
            </a:pPr>
            <a:r>
              <a:rPr lang="en-US" sz="2800" dirty="0">
                <a:solidFill>
                  <a:srgbClr val="6182B1"/>
                </a:solidFill>
              </a:rPr>
              <a:t>What was affirmed?</a:t>
            </a:r>
          </a:p>
          <a:p>
            <a:pPr marL="342900" lvl="0" indent="-342900">
              <a:buFont typeface="+mj-lt"/>
              <a:buAutoNum type="arabicPeriod"/>
            </a:pPr>
            <a:r>
              <a:rPr lang="en-US" sz="2800" dirty="0" smtClean="0">
                <a:solidFill>
                  <a:srgbClr val="6182B1"/>
                </a:solidFill>
              </a:rPr>
              <a:t>What </a:t>
            </a:r>
            <a:r>
              <a:rPr lang="en-US" sz="2800" dirty="0">
                <a:solidFill>
                  <a:srgbClr val="6182B1"/>
                </a:solidFill>
              </a:rPr>
              <a:t>surprised you?</a:t>
            </a:r>
          </a:p>
          <a:p>
            <a:pPr marL="342900" lvl="0" indent="-342900">
              <a:buFont typeface="+mj-lt"/>
              <a:buAutoNum type="arabicPeriod"/>
            </a:pPr>
            <a:r>
              <a:rPr lang="en-US" sz="2800" dirty="0" smtClean="0">
                <a:solidFill>
                  <a:srgbClr val="6182B1"/>
                </a:solidFill>
              </a:rPr>
              <a:t>How </a:t>
            </a:r>
            <a:r>
              <a:rPr lang="en-US" sz="2800" dirty="0">
                <a:solidFill>
                  <a:srgbClr val="6182B1"/>
                </a:solidFill>
              </a:rPr>
              <a:t>did it feel?</a:t>
            </a:r>
          </a:p>
          <a:p>
            <a:pPr marL="342900" indent="-342900">
              <a:buFont typeface="+mj-lt"/>
              <a:buAutoNum type="arabicPeriod"/>
            </a:pPr>
            <a:r>
              <a:rPr lang="en-US" sz="2800" dirty="0">
                <a:solidFill>
                  <a:srgbClr val="6182B1"/>
                </a:solidFill>
              </a:rPr>
              <a:t>What did you learn about yourself in this activity?</a:t>
            </a:r>
          </a:p>
          <a:p>
            <a:pPr marL="342900" lvl="0" indent="-342900">
              <a:buFont typeface="+mj-lt"/>
              <a:buAutoNum type="arabicPeriod"/>
            </a:pPr>
            <a:r>
              <a:rPr lang="en-US" sz="2800" dirty="0" smtClean="0">
                <a:solidFill>
                  <a:srgbClr val="6182B1"/>
                </a:solidFill>
              </a:rPr>
              <a:t>Briefly </a:t>
            </a:r>
            <a:r>
              <a:rPr lang="en-US" sz="2800" dirty="0">
                <a:solidFill>
                  <a:srgbClr val="6182B1"/>
                </a:solidFill>
              </a:rPr>
              <a:t>explain your 5 talents from </a:t>
            </a:r>
            <a:r>
              <a:rPr lang="en-US" sz="2800" dirty="0" err="1">
                <a:solidFill>
                  <a:srgbClr val="6182B1"/>
                </a:solidFill>
              </a:rPr>
              <a:t>StrengthsFinder</a:t>
            </a:r>
            <a:r>
              <a:rPr lang="en-US" sz="2800" dirty="0">
                <a:solidFill>
                  <a:srgbClr val="6182B1"/>
                </a:solidFill>
              </a:rPr>
              <a:t>.  Did these show up in your story?  If so, where and how?</a:t>
            </a:r>
          </a:p>
        </p:txBody>
      </p:sp>
    </p:spTree>
    <p:extLst>
      <p:ext uri="{BB962C8B-B14F-4D97-AF65-F5344CB8AC3E}">
        <p14:creationId xmlns:p14="http://schemas.microsoft.com/office/powerpoint/2010/main" val="326534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287" y="0"/>
            <a:ext cx="10058400" cy="1450757"/>
          </a:xfrm>
        </p:spPr>
        <p:txBody>
          <a:bodyPr>
            <a:normAutofit/>
          </a:bodyPr>
          <a:lstStyle/>
          <a:p>
            <a:pPr algn="ctr"/>
            <a:r>
              <a:rPr lang="en-US" sz="3600" b="1" dirty="0" err="1" smtClean="0">
                <a:solidFill>
                  <a:srgbClr val="9B2D1F"/>
                </a:solidFill>
                <a:latin typeface="Century Gothic"/>
                <a:cs typeface="Century Gothic"/>
              </a:rPr>
              <a:t>StrengthsFinder</a:t>
            </a:r>
            <a:r>
              <a:rPr lang="en-US" sz="3600" b="1" dirty="0" smtClean="0">
                <a:solidFill>
                  <a:srgbClr val="9B2D1F"/>
                </a:solidFill>
                <a:latin typeface="Century Gothic"/>
                <a:cs typeface="Century Gothic"/>
              </a:rPr>
              <a:t> Assessment</a:t>
            </a:r>
            <a:endParaRPr lang="en-US" sz="3600" b="1" dirty="0">
              <a:solidFill>
                <a:srgbClr val="9B2D1F"/>
              </a:solidFill>
              <a:latin typeface="Century Gothic"/>
              <a:cs typeface="Century Gothic"/>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030609889"/>
              </p:ext>
            </p:extLst>
          </p:nvPr>
        </p:nvGraphicFramePr>
        <p:xfrm>
          <a:off x="2543175" y="1765300"/>
          <a:ext cx="7999413" cy="4749800"/>
        </p:xfrm>
        <a:graphic>
          <a:graphicData uri="http://schemas.openxmlformats.org/presentationml/2006/ole">
            <mc:AlternateContent xmlns:mc="http://schemas.openxmlformats.org/markup-compatibility/2006">
              <mc:Choice xmlns:v="urn:schemas-microsoft-com:vml" Requires="v">
                <p:oleObj spid="_x0000_s61471" name="Document" r:id="rId4" imgW="6096000" imgH="4749800" progId="Word.Document.12">
                  <p:embed/>
                </p:oleObj>
              </mc:Choice>
              <mc:Fallback>
                <p:oleObj name="Document" r:id="rId4" imgW="6096000" imgH="4749800" progId="Word.Document.12">
                  <p:embed/>
                  <p:pic>
                    <p:nvPicPr>
                      <p:cNvPr id="0" name=""/>
                      <p:cNvPicPr/>
                      <p:nvPr/>
                    </p:nvPicPr>
                    <p:blipFill>
                      <a:blip r:embed="rId5"/>
                      <a:stretch>
                        <a:fillRect/>
                      </a:stretch>
                    </p:blipFill>
                    <p:spPr>
                      <a:xfrm>
                        <a:off x="2543175" y="1765300"/>
                        <a:ext cx="7999413" cy="4749800"/>
                      </a:xfrm>
                      <a:prstGeom prst="rect">
                        <a:avLst/>
                      </a:prstGeom>
                    </p:spPr>
                  </p:pic>
                </p:oleObj>
              </mc:Fallback>
            </mc:AlternateContent>
          </a:graphicData>
        </a:graphic>
      </p:graphicFrame>
    </p:spTree>
    <p:extLst>
      <p:ext uri="{BB962C8B-B14F-4D97-AF65-F5344CB8AC3E}">
        <p14:creationId xmlns:p14="http://schemas.microsoft.com/office/powerpoint/2010/main" val="2002595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chemeClr val="accent2"/>
                </a:solidFill>
                <a:latin typeface="Century Gothic"/>
                <a:cs typeface="Century Gothic"/>
              </a:rPr>
              <a:t>Wrestle with your results . . .</a:t>
            </a:r>
            <a:endParaRPr lang="en-US" sz="3600" b="1" dirty="0">
              <a:solidFill>
                <a:schemeClr val="accent2"/>
              </a:solidFill>
              <a:latin typeface="Century Gothic"/>
              <a:cs typeface="Century Gothic"/>
            </a:endParaRPr>
          </a:p>
        </p:txBody>
      </p:sp>
      <p:pic>
        <p:nvPicPr>
          <p:cNvPr id="3" name="Picture 2"/>
          <p:cNvPicPr>
            <a:picLocks noChangeAspect="1"/>
          </p:cNvPicPr>
          <p:nvPr/>
        </p:nvPicPr>
        <p:blipFill>
          <a:blip r:embed="rId3"/>
          <a:stretch>
            <a:fillRect/>
          </a:stretch>
        </p:blipFill>
        <p:spPr>
          <a:xfrm>
            <a:off x="1677034" y="1948245"/>
            <a:ext cx="4703487" cy="3426826"/>
          </a:xfrm>
          <a:prstGeom prst="rect">
            <a:avLst/>
          </a:prstGeom>
        </p:spPr>
      </p:pic>
      <p:sp>
        <p:nvSpPr>
          <p:cNvPr id="5" name="Rectangle 4"/>
          <p:cNvSpPr/>
          <p:nvPr/>
        </p:nvSpPr>
        <p:spPr>
          <a:xfrm>
            <a:off x="6785417" y="2170468"/>
            <a:ext cx="4610602" cy="3416320"/>
          </a:xfrm>
          <a:prstGeom prst="rect">
            <a:avLst/>
          </a:prstGeom>
        </p:spPr>
        <p:txBody>
          <a:bodyPr wrap="square">
            <a:spAutoFit/>
          </a:bodyPr>
          <a:lstStyle/>
          <a:p>
            <a:pPr marL="285750" indent="-285750">
              <a:buFont typeface="Arial"/>
              <a:buChar char="•"/>
            </a:pPr>
            <a:r>
              <a:rPr lang="en-US" dirty="0" smtClean="0">
                <a:latin typeface="Century Gothic"/>
                <a:cs typeface="Century Gothic"/>
              </a:rPr>
              <a:t>Read </a:t>
            </a:r>
            <a:r>
              <a:rPr lang="en-US" dirty="0">
                <a:latin typeface="Century Gothic"/>
                <a:cs typeface="Century Gothic"/>
              </a:rPr>
              <a:t>and underline what resonates</a:t>
            </a:r>
            <a:endParaRPr lang="en-US" sz="1600" dirty="0">
              <a:latin typeface="Century Gothic"/>
              <a:cs typeface="Century Gothic"/>
            </a:endParaRPr>
          </a:p>
          <a:p>
            <a:pPr marL="285750" indent="-285750">
              <a:buFont typeface="Arial"/>
              <a:buChar char="•"/>
            </a:pPr>
            <a:r>
              <a:rPr lang="en-US" dirty="0">
                <a:latin typeface="Century Gothic"/>
                <a:cs typeface="Century Gothic"/>
              </a:rPr>
              <a:t>Cross out what </a:t>
            </a:r>
            <a:r>
              <a:rPr lang="en-US" dirty="0" smtClean="0">
                <a:latin typeface="Century Gothic"/>
                <a:cs typeface="Century Gothic"/>
              </a:rPr>
              <a:t>doesn’t</a:t>
            </a:r>
          </a:p>
          <a:p>
            <a:pPr marL="285750" indent="-285750">
              <a:buFont typeface="Arial"/>
              <a:buChar char="•"/>
            </a:pPr>
            <a:r>
              <a:rPr lang="en-US" dirty="0">
                <a:latin typeface="Century Gothic"/>
                <a:cs typeface="Century Gothic"/>
              </a:rPr>
              <a:t>C</a:t>
            </a:r>
            <a:r>
              <a:rPr lang="en-US" dirty="0" smtClean="0">
                <a:latin typeface="Century Gothic"/>
                <a:cs typeface="Century Gothic"/>
              </a:rPr>
              <a:t>hange words if you want, make it feel right </a:t>
            </a:r>
            <a:endParaRPr lang="en-US" sz="1600" dirty="0">
              <a:latin typeface="Century Gothic"/>
              <a:cs typeface="Century Gothic"/>
            </a:endParaRPr>
          </a:p>
          <a:p>
            <a:pPr marL="285750" indent="-285750">
              <a:buFont typeface="Arial"/>
              <a:buChar char="•"/>
            </a:pPr>
            <a:r>
              <a:rPr lang="en-US" dirty="0">
                <a:latin typeface="Century Gothic"/>
                <a:cs typeface="Century Gothic"/>
              </a:rPr>
              <a:t>Be open to </a:t>
            </a:r>
            <a:r>
              <a:rPr lang="en-US" dirty="0" smtClean="0">
                <a:latin typeface="Century Gothic"/>
                <a:cs typeface="Century Gothic"/>
              </a:rPr>
              <a:t>surprises and watch </a:t>
            </a:r>
            <a:r>
              <a:rPr lang="en-US" dirty="0">
                <a:latin typeface="Century Gothic"/>
                <a:cs typeface="Century Gothic"/>
              </a:rPr>
              <a:t>out for the inner critic</a:t>
            </a:r>
            <a:endParaRPr lang="en-US" sz="1600" dirty="0">
              <a:latin typeface="Century Gothic"/>
              <a:cs typeface="Century Gothic"/>
            </a:endParaRPr>
          </a:p>
          <a:p>
            <a:pPr marL="285750" lvl="0" indent="-285750">
              <a:buFont typeface="Arial"/>
              <a:buChar char="•"/>
            </a:pPr>
            <a:r>
              <a:rPr lang="en-US" dirty="0">
                <a:solidFill>
                  <a:srgbClr val="9B2D1F"/>
                </a:solidFill>
                <a:latin typeface="Century Gothic"/>
                <a:cs typeface="Century Gothic"/>
              </a:rPr>
              <a:t>Land in a </a:t>
            </a:r>
            <a:r>
              <a:rPr lang="en-US" dirty="0" smtClean="0">
                <a:solidFill>
                  <a:srgbClr val="9B2D1F"/>
                </a:solidFill>
                <a:latin typeface="Century Gothic"/>
                <a:cs typeface="Century Gothic"/>
              </a:rPr>
              <a:t>picture </a:t>
            </a:r>
            <a:r>
              <a:rPr lang="en-US" dirty="0">
                <a:solidFill>
                  <a:srgbClr val="9B2D1F"/>
                </a:solidFill>
                <a:latin typeface="Century Gothic"/>
                <a:cs typeface="Century Gothic"/>
              </a:rPr>
              <a:t>of your 5 </a:t>
            </a:r>
            <a:r>
              <a:rPr lang="en-US" dirty="0" smtClean="0">
                <a:solidFill>
                  <a:srgbClr val="9B2D1F"/>
                </a:solidFill>
                <a:latin typeface="Century Gothic"/>
                <a:cs typeface="Century Gothic"/>
              </a:rPr>
              <a:t>themes that explores </a:t>
            </a:r>
            <a:r>
              <a:rPr lang="en-US" dirty="0">
                <a:solidFill>
                  <a:srgbClr val="9B2D1F"/>
                </a:solidFill>
                <a:latin typeface="Century Gothic"/>
                <a:cs typeface="Century Gothic"/>
              </a:rPr>
              <a:t>the </a:t>
            </a:r>
            <a:r>
              <a:rPr lang="en-US" dirty="0" smtClean="0">
                <a:solidFill>
                  <a:srgbClr val="9B2D1F"/>
                </a:solidFill>
                <a:latin typeface="Century Gothic"/>
                <a:cs typeface="Century Gothic"/>
              </a:rPr>
              <a:t>interconnections</a:t>
            </a:r>
            <a:r>
              <a:rPr lang="en-US" dirty="0">
                <a:solidFill>
                  <a:srgbClr val="9B2D1F"/>
                </a:solidFill>
                <a:latin typeface="Century Gothic"/>
                <a:cs typeface="Century Gothic"/>
              </a:rPr>
              <a:t> </a:t>
            </a:r>
            <a:r>
              <a:rPr lang="en-US" dirty="0" smtClean="0">
                <a:solidFill>
                  <a:srgbClr val="9B2D1F"/>
                </a:solidFill>
                <a:latin typeface="Century Gothic"/>
                <a:cs typeface="Century Gothic"/>
              </a:rPr>
              <a:t>between themes </a:t>
            </a:r>
          </a:p>
          <a:p>
            <a:pPr marL="285750" lvl="0" indent="-285750">
              <a:buFont typeface="Arial"/>
              <a:buChar char="•"/>
            </a:pPr>
            <a:r>
              <a:rPr lang="en-US" dirty="0">
                <a:solidFill>
                  <a:srgbClr val="9B2D1F"/>
                </a:solidFill>
                <a:latin typeface="Century Gothic"/>
                <a:cs typeface="Century Gothic"/>
              </a:rPr>
              <a:t>A</a:t>
            </a:r>
            <a:r>
              <a:rPr lang="en-US" dirty="0" smtClean="0">
                <a:solidFill>
                  <a:srgbClr val="9B2D1F"/>
                </a:solidFill>
                <a:latin typeface="Century Gothic"/>
                <a:cs typeface="Century Gothic"/>
              </a:rPr>
              <a:t>nd one </a:t>
            </a:r>
            <a:r>
              <a:rPr lang="en-US" dirty="0">
                <a:solidFill>
                  <a:srgbClr val="9B2D1F"/>
                </a:solidFill>
                <a:latin typeface="Century Gothic"/>
                <a:cs typeface="Century Gothic"/>
              </a:rPr>
              <a:t>phrase that capture the overall feel of </a:t>
            </a:r>
            <a:r>
              <a:rPr lang="en-US" dirty="0" smtClean="0">
                <a:solidFill>
                  <a:srgbClr val="9B2D1F"/>
                </a:solidFill>
                <a:latin typeface="Century Gothic"/>
                <a:cs typeface="Century Gothic"/>
              </a:rPr>
              <a:t>your talents </a:t>
            </a:r>
            <a:r>
              <a:rPr lang="en-US" dirty="0">
                <a:solidFill>
                  <a:srgbClr val="9B2D1F"/>
                </a:solidFill>
                <a:latin typeface="Century Gothic"/>
                <a:cs typeface="Century Gothic"/>
              </a:rPr>
              <a:t>in your </a:t>
            </a:r>
            <a:r>
              <a:rPr lang="en-US" dirty="0" smtClean="0">
                <a:solidFill>
                  <a:srgbClr val="9B2D1F"/>
                </a:solidFill>
                <a:latin typeface="Century Gothic"/>
                <a:cs typeface="Century Gothic"/>
              </a:rPr>
              <a:t>own words</a:t>
            </a:r>
            <a:endParaRPr lang="en-US" sz="1600" dirty="0">
              <a:solidFill>
                <a:srgbClr val="9B2D1F"/>
              </a:solidFill>
              <a:latin typeface="Century Gothic"/>
              <a:cs typeface="Century Gothic"/>
            </a:endParaRPr>
          </a:p>
        </p:txBody>
      </p:sp>
    </p:spTree>
    <p:extLst>
      <p:ext uri="{BB962C8B-B14F-4D97-AF65-F5344CB8AC3E}">
        <p14:creationId xmlns:p14="http://schemas.microsoft.com/office/powerpoint/2010/main" val="1009321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82130" y="684686"/>
            <a:ext cx="8229600" cy="841375"/>
          </a:xfrm>
        </p:spPr>
        <p:txBody>
          <a:bodyPr/>
          <a:lstStyle/>
          <a:p>
            <a:r>
              <a:rPr lang="en-US" altLang="en-US" dirty="0" smtClean="0">
                <a:solidFill>
                  <a:srgbClr val="C00000"/>
                </a:solidFill>
                <a:latin typeface="Century Gothic" panose="020B0502020202020204" pitchFamily="34" charset="0"/>
              </a:rPr>
              <a:t>Session Objectives</a:t>
            </a:r>
          </a:p>
        </p:txBody>
      </p:sp>
      <p:sp>
        <p:nvSpPr>
          <p:cNvPr id="3075" name="Content Placeholder 2"/>
          <p:cNvSpPr>
            <a:spLocks noGrp="1"/>
          </p:cNvSpPr>
          <p:nvPr>
            <p:ph sz="half" idx="2"/>
          </p:nvPr>
        </p:nvSpPr>
        <p:spPr>
          <a:xfrm>
            <a:off x="1293340" y="1832921"/>
            <a:ext cx="4291914" cy="3464010"/>
          </a:xfrm>
        </p:spPr>
        <p:txBody>
          <a:bodyPr>
            <a:normAutofit/>
          </a:bodyPr>
          <a:lstStyle/>
          <a:p>
            <a:pPr marL="0" indent="0">
              <a:buNone/>
              <a:defRPr/>
            </a:pPr>
            <a:r>
              <a:rPr lang="en-US" sz="1600" dirty="0">
                <a:latin typeface="Century Gothic" pitchFamily="34" charset="0"/>
                <a:cs typeface="Calibri" pitchFamily="34" charset="0"/>
              </a:rPr>
              <a:t>Understand how to utilize strengths-based leadership principles and practices to further develop in the following domains:</a:t>
            </a:r>
          </a:p>
          <a:p>
            <a:pPr eaLnBrk="1" hangingPunct="1">
              <a:buFont typeface="Arial" charset="0"/>
              <a:buChar char="•"/>
              <a:defRPr/>
            </a:pPr>
            <a:r>
              <a:rPr lang="en-US" sz="1600" b="1" dirty="0">
                <a:latin typeface="Century Gothic" pitchFamily="34" charset="0"/>
                <a:cs typeface="Calibri" pitchFamily="34" charset="0"/>
              </a:rPr>
              <a:t>Leading self </a:t>
            </a:r>
            <a:r>
              <a:rPr lang="en-US" sz="1600" dirty="0">
                <a:latin typeface="Century Gothic" pitchFamily="34" charset="0"/>
                <a:cs typeface="Calibri" pitchFamily="34" charset="0"/>
              </a:rPr>
              <a:t>– understand and become more aware of your personal strengths</a:t>
            </a:r>
          </a:p>
          <a:p>
            <a:pPr eaLnBrk="1" hangingPunct="1">
              <a:buFont typeface="Arial" charset="0"/>
              <a:buChar char="•"/>
              <a:defRPr/>
            </a:pPr>
            <a:r>
              <a:rPr lang="en-US" sz="1600" b="1" dirty="0">
                <a:latin typeface="Century Gothic" pitchFamily="34" charset="0"/>
                <a:cs typeface="Calibri" pitchFamily="34" charset="0"/>
              </a:rPr>
              <a:t>Leading with others </a:t>
            </a:r>
            <a:r>
              <a:rPr lang="en-US" sz="1600" dirty="0">
                <a:latin typeface="Century Gothic" pitchFamily="34" charset="0"/>
                <a:cs typeface="Calibri" pitchFamily="34" charset="0"/>
              </a:rPr>
              <a:t>- create awareness of the strengths of others, enhance interpersonal relationships, supervision and teams</a:t>
            </a:r>
          </a:p>
          <a:p>
            <a:pPr eaLnBrk="1" hangingPunct="1">
              <a:buFont typeface="Arial" charset="0"/>
              <a:buChar char="•"/>
              <a:defRPr/>
            </a:pPr>
            <a:r>
              <a:rPr lang="en-US" sz="1600" b="1" dirty="0">
                <a:latin typeface="Century Gothic" pitchFamily="34" charset="0"/>
                <a:cs typeface="Calibri" pitchFamily="34" charset="0"/>
              </a:rPr>
              <a:t>Leading the organization </a:t>
            </a:r>
            <a:r>
              <a:rPr lang="en-US" sz="1600" dirty="0">
                <a:latin typeface="Century Gothic" pitchFamily="34" charset="0"/>
                <a:cs typeface="Calibri" pitchFamily="34" charset="0"/>
              </a:rPr>
              <a:t>- discuss the skills, systems, and cultural dimensions needed in a strengths-based organization</a:t>
            </a:r>
          </a:p>
        </p:txBody>
      </p:sp>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05345"/>
            <a:ext cx="4718050" cy="390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2567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4" y="15876"/>
            <a:ext cx="12187767" cy="684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8716648" y="4062563"/>
            <a:ext cx="3162178" cy="2308324"/>
          </a:xfrm>
          <a:prstGeom prst="rect">
            <a:avLst/>
          </a:prstGeom>
        </p:spPr>
        <p:txBody>
          <a:bodyPr wrap="square">
            <a:spAutoFit/>
          </a:bodyPr>
          <a:lstStyle/>
          <a:p>
            <a:pPr algn="ctr"/>
            <a:r>
              <a:rPr lang="en-US" sz="3600" b="1" dirty="0" smtClean="0">
                <a:solidFill>
                  <a:schemeClr val="bg1"/>
                </a:solidFill>
                <a:latin typeface="Century Gothic"/>
                <a:cs typeface="Century Gothic"/>
              </a:rPr>
              <a:t>Talent </a:t>
            </a:r>
            <a:r>
              <a:rPr lang="en-US" sz="3600" b="1" dirty="0">
                <a:solidFill>
                  <a:schemeClr val="bg1"/>
                </a:solidFill>
                <a:latin typeface="Century Gothic"/>
                <a:cs typeface="Century Gothic"/>
              </a:rPr>
              <a:t>x (Knowledge + Skill) = Strength</a:t>
            </a:r>
          </a:p>
        </p:txBody>
      </p:sp>
    </p:spTree>
    <p:extLst>
      <p:ext uri="{BB962C8B-B14F-4D97-AF65-F5344CB8AC3E}">
        <p14:creationId xmlns:p14="http://schemas.microsoft.com/office/powerpoint/2010/main" val="107733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579967" y="144464"/>
            <a:ext cx="10972800" cy="1036637"/>
          </a:xfrm>
        </p:spPr>
        <p:txBody>
          <a:bodyPr/>
          <a:lstStyle/>
          <a:p>
            <a:pPr eaLnBrk="1" hangingPunct="1"/>
            <a:r>
              <a:rPr lang="en-US" b="0">
                <a:solidFill>
                  <a:srgbClr val="C00000"/>
                </a:solidFill>
                <a:latin typeface="Century Gothic" charset="0"/>
                <a:cs typeface="Arial" charset="0"/>
              </a:rPr>
              <a:t>What is a strength? </a:t>
            </a:r>
          </a:p>
        </p:txBody>
      </p:sp>
      <p:pic>
        <p:nvPicPr>
          <p:cNvPr id="45059" name="Picture 2" descr="http://paintingdb.com/art/xl/10/9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304800"/>
            <a:ext cx="5232400" cy="592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88393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farm5.staticflickr.com/4021/4308930222_b34eaf77b9_o_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1"/>
            <a:ext cx="9279467"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9510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he Broken Column, 1944 by Frida Kah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1" y="228601"/>
            <a:ext cx="6066367" cy="604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85257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a:xfrm>
            <a:off x="579967" y="144464"/>
            <a:ext cx="10972800" cy="1036637"/>
          </a:xfrm>
        </p:spPr>
        <p:txBody>
          <a:bodyPr/>
          <a:lstStyle/>
          <a:p>
            <a:pPr eaLnBrk="1" hangingPunct="1"/>
            <a:r>
              <a:rPr lang="en-US">
                <a:latin typeface="Century Gothic B " charset="0"/>
                <a:cs typeface="Arial" charset="0"/>
              </a:rPr>
              <a:t>Weakness?</a:t>
            </a:r>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558" y="522624"/>
            <a:ext cx="6628829"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692" y="2486429"/>
            <a:ext cx="5080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88450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ppt_x"/>
                                          </p:val>
                                        </p:tav>
                                        <p:tav tm="100000">
                                          <p:val>
                                            <p:strVal val="#ppt_x"/>
                                          </p:val>
                                        </p:tav>
                                      </p:tavLst>
                                    </p:anim>
                                    <p:anim calcmode="lin" valueType="num">
                                      <p:cBhvr additive="base">
                                        <p:cTn id="1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579967" y="144464"/>
            <a:ext cx="10972800" cy="1379537"/>
          </a:xfrm>
        </p:spPr>
        <p:txBody>
          <a:bodyPr/>
          <a:lstStyle/>
          <a:p>
            <a:pPr eaLnBrk="1" hangingPunct="1"/>
            <a:r>
              <a:rPr lang="en-US" sz="3600" b="0">
                <a:solidFill>
                  <a:srgbClr val="C00000"/>
                </a:solidFill>
                <a:latin typeface="Century Gothic" charset="0"/>
                <a:cs typeface="Arial" charset="0"/>
              </a:rPr>
              <a:t>Strategies for Managing for Weakness</a:t>
            </a:r>
          </a:p>
        </p:txBody>
      </p:sp>
      <p:sp>
        <p:nvSpPr>
          <p:cNvPr id="57347" name="Rectangle 3"/>
          <p:cNvSpPr>
            <a:spLocks noGrp="1"/>
          </p:cNvSpPr>
          <p:nvPr>
            <p:ph type="body" idx="1"/>
          </p:nvPr>
        </p:nvSpPr>
        <p:spPr>
          <a:xfrm>
            <a:off x="1200496" y="1981200"/>
            <a:ext cx="9873903" cy="3657600"/>
          </a:xfrm>
        </p:spPr>
        <p:txBody>
          <a:bodyPr/>
          <a:lstStyle/>
          <a:p>
            <a:pPr>
              <a:buFont typeface="Arial" charset="0"/>
              <a:buNone/>
            </a:pPr>
            <a:endParaRPr lang="en-US" sz="2400" dirty="0">
              <a:solidFill>
                <a:schemeClr val="tx1"/>
              </a:solidFill>
              <a:latin typeface="Century Gothic" charset="0"/>
              <a:cs typeface="Arial" charset="0"/>
            </a:endParaRPr>
          </a:p>
          <a:p>
            <a:r>
              <a:rPr lang="en-US" sz="2400" dirty="0">
                <a:solidFill>
                  <a:schemeClr val="tx1"/>
                </a:solidFill>
                <a:latin typeface="Century Gothic" charset="0"/>
                <a:cs typeface="Arial" charset="0"/>
              </a:rPr>
              <a:t>Get good enough; reach a baseline of acceptable performance</a:t>
            </a:r>
          </a:p>
          <a:p>
            <a:r>
              <a:rPr lang="en-US" sz="2400" dirty="0">
                <a:solidFill>
                  <a:schemeClr val="tx1"/>
                </a:solidFill>
                <a:latin typeface="Century Gothic" charset="0"/>
                <a:cs typeface="Arial" charset="0"/>
              </a:rPr>
              <a:t>Get a support system or partner</a:t>
            </a:r>
          </a:p>
          <a:p>
            <a:r>
              <a:rPr lang="en-US" sz="2400" dirty="0">
                <a:solidFill>
                  <a:schemeClr val="tx1"/>
                </a:solidFill>
                <a:latin typeface="Century Gothic" charset="0"/>
                <a:cs typeface="Arial" charset="0"/>
              </a:rPr>
              <a:t>Maximize a strength to compensate and overshadow</a:t>
            </a:r>
          </a:p>
          <a:p>
            <a:pPr>
              <a:buFont typeface="Arial" charset="0"/>
              <a:buNone/>
            </a:pPr>
            <a:endParaRPr lang="en-US" sz="1800" b="1" dirty="0">
              <a:solidFill>
                <a:srgbClr val="0070C0"/>
              </a:solidFill>
              <a:latin typeface="Century Gothic" charset="0"/>
              <a:cs typeface="Arial" charset="0"/>
            </a:endParaRPr>
          </a:p>
          <a:p>
            <a:pPr>
              <a:buFont typeface="Arial" charset="0"/>
              <a:buNone/>
            </a:pPr>
            <a:endParaRPr lang="en-US" sz="1800" b="1" dirty="0">
              <a:solidFill>
                <a:srgbClr val="0070C0"/>
              </a:solidFill>
              <a:latin typeface="Century Gothic" charset="0"/>
              <a:cs typeface="Arial" charset="0"/>
            </a:endParaRPr>
          </a:p>
          <a:p>
            <a:pPr eaLnBrk="1" hangingPunct="1">
              <a:lnSpc>
                <a:spcPct val="80000"/>
              </a:lnSpc>
              <a:buFont typeface="Arial" charset="0"/>
              <a:buNone/>
            </a:pPr>
            <a:endParaRPr lang="en-US" sz="1800" dirty="0">
              <a:solidFill>
                <a:srgbClr val="0070C0"/>
              </a:solidFill>
              <a:latin typeface="Century Gothic" charset="0"/>
              <a:cs typeface="Arial"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904" y="3886200"/>
            <a:ext cx="2741629"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0393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1217894" y="214045"/>
            <a:ext cx="10717639" cy="1379537"/>
          </a:xfrm>
        </p:spPr>
        <p:txBody>
          <a:bodyPr/>
          <a:lstStyle/>
          <a:p>
            <a:pPr eaLnBrk="1" hangingPunct="1"/>
            <a:r>
              <a:rPr lang="en-US" sz="3600" b="0" dirty="0">
                <a:solidFill>
                  <a:srgbClr val="C00000"/>
                </a:solidFill>
                <a:latin typeface="Century Gothic" charset="0"/>
                <a:cs typeface="Arial" charset="0"/>
              </a:rPr>
              <a:t>Supervisor Conversation</a:t>
            </a:r>
          </a:p>
        </p:txBody>
      </p:sp>
      <p:sp>
        <p:nvSpPr>
          <p:cNvPr id="43011" name="Rectangle 3"/>
          <p:cNvSpPr>
            <a:spLocks noGrp="1"/>
          </p:cNvSpPr>
          <p:nvPr>
            <p:ph type="body" idx="1"/>
          </p:nvPr>
        </p:nvSpPr>
        <p:spPr>
          <a:xfrm>
            <a:off x="1357083" y="1981200"/>
            <a:ext cx="10100084" cy="3657600"/>
          </a:xfrm>
        </p:spPr>
        <p:txBody>
          <a:bodyPr/>
          <a:lstStyle/>
          <a:p>
            <a:pPr marL="0" indent="0">
              <a:buFont typeface="Arial" charset="0"/>
              <a:buNone/>
            </a:pPr>
            <a:r>
              <a:rPr lang="en-US" i="1" dirty="0">
                <a:solidFill>
                  <a:srgbClr val="000000"/>
                </a:solidFill>
                <a:latin typeface="Century Gothic B " charset="0"/>
                <a:cs typeface="Arial" charset="0"/>
              </a:rPr>
              <a:t>When you are the speaker: Answer the following questions. If you were your partner</a:t>
            </a:r>
            <a:r>
              <a:rPr lang="ja-JP" altLang="en-US" i="1" dirty="0">
                <a:solidFill>
                  <a:srgbClr val="000000"/>
                </a:solidFill>
                <a:latin typeface="Century Gothic B " charset="0"/>
                <a:cs typeface="Arial" charset="0"/>
              </a:rPr>
              <a:t>’</a:t>
            </a:r>
            <a:r>
              <a:rPr lang="en-US" i="1" dirty="0">
                <a:solidFill>
                  <a:srgbClr val="000000"/>
                </a:solidFill>
                <a:latin typeface="Century Gothic B " charset="0"/>
                <a:cs typeface="Arial" charset="0"/>
              </a:rPr>
              <a:t>s supervisee:</a:t>
            </a:r>
            <a:endParaRPr lang="en-US" dirty="0">
              <a:solidFill>
                <a:srgbClr val="000000"/>
              </a:solidFill>
              <a:latin typeface="Century Gothic B " charset="0"/>
              <a:cs typeface="Arial" charset="0"/>
            </a:endParaRPr>
          </a:p>
          <a:p>
            <a:pPr marL="0" indent="0"/>
            <a:r>
              <a:rPr lang="en-US" i="1" dirty="0">
                <a:solidFill>
                  <a:srgbClr val="000000"/>
                </a:solidFill>
                <a:latin typeface="Century Gothic B " charset="0"/>
                <a:cs typeface="Arial" charset="0"/>
              </a:rPr>
              <a:t>How might you want them to </a:t>
            </a:r>
            <a:endParaRPr lang="en-US" dirty="0">
              <a:solidFill>
                <a:srgbClr val="000000"/>
              </a:solidFill>
              <a:latin typeface="Century Gothic B " charset="0"/>
              <a:cs typeface="Arial" charset="0"/>
            </a:endParaRPr>
          </a:p>
          <a:p>
            <a:pPr lvl="2"/>
            <a:r>
              <a:rPr lang="en-US" sz="2000" i="1" dirty="0">
                <a:solidFill>
                  <a:srgbClr val="000000"/>
                </a:solidFill>
                <a:latin typeface="Century Gothic B " charset="0"/>
                <a:ea typeface="Arial" charset="0"/>
                <a:cs typeface="Arial" charset="0"/>
              </a:rPr>
              <a:t>Better communicate with you?</a:t>
            </a:r>
            <a:endParaRPr lang="en-US" sz="2000" dirty="0">
              <a:solidFill>
                <a:srgbClr val="000000"/>
              </a:solidFill>
              <a:latin typeface="Century Gothic B " charset="0"/>
              <a:ea typeface="Arial" charset="0"/>
              <a:cs typeface="Arial" charset="0"/>
            </a:endParaRPr>
          </a:p>
          <a:p>
            <a:pPr lvl="2"/>
            <a:r>
              <a:rPr lang="en-US" sz="2000" i="1" dirty="0">
                <a:solidFill>
                  <a:srgbClr val="000000"/>
                </a:solidFill>
                <a:latin typeface="Century Gothic B " charset="0"/>
                <a:ea typeface="Arial" charset="0"/>
                <a:cs typeface="Arial" charset="0"/>
              </a:rPr>
              <a:t>Build a strong relationship?</a:t>
            </a:r>
            <a:endParaRPr lang="en-US" sz="2000" dirty="0">
              <a:solidFill>
                <a:srgbClr val="000000"/>
              </a:solidFill>
              <a:latin typeface="Century Gothic B " charset="0"/>
              <a:ea typeface="Arial" charset="0"/>
              <a:cs typeface="Arial" charset="0"/>
            </a:endParaRPr>
          </a:p>
          <a:p>
            <a:pPr lvl="2"/>
            <a:r>
              <a:rPr lang="en-US" sz="2000" i="1" dirty="0">
                <a:solidFill>
                  <a:srgbClr val="000000"/>
                </a:solidFill>
                <a:latin typeface="Century Gothic B " charset="0"/>
                <a:ea typeface="Arial" charset="0"/>
                <a:cs typeface="Arial" charset="0"/>
              </a:rPr>
              <a:t>Understand your motivation?</a:t>
            </a:r>
            <a:endParaRPr lang="en-US" sz="2000" dirty="0">
              <a:solidFill>
                <a:srgbClr val="000000"/>
              </a:solidFill>
              <a:latin typeface="Century Gothic B " charset="0"/>
              <a:ea typeface="Arial" charset="0"/>
              <a:cs typeface="Arial" charset="0"/>
            </a:endParaRPr>
          </a:p>
          <a:p>
            <a:pPr lvl="2"/>
            <a:r>
              <a:rPr lang="en-US" sz="2000" i="1" dirty="0">
                <a:solidFill>
                  <a:srgbClr val="000000"/>
                </a:solidFill>
                <a:latin typeface="Century Gothic B " charset="0"/>
                <a:ea typeface="Arial" charset="0"/>
                <a:cs typeface="Arial" charset="0"/>
              </a:rPr>
              <a:t>Approach your professional development?</a:t>
            </a:r>
            <a:endParaRPr lang="en-US" sz="2000" dirty="0">
              <a:solidFill>
                <a:srgbClr val="000000"/>
              </a:solidFill>
              <a:latin typeface="Century Gothic B " charset="0"/>
              <a:ea typeface="Arial" charset="0"/>
              <a:cs typeface="Arial" charset="0"/>
            </a:endParaRPr>
          </a:p>
          <a:p>
            <a:pPr lvl="2"/>
            <a:r>
              <a:rPr lang="en-US" sz="2000" i="1" dirty="0">
                <a:solidFill>
                  <a:srgbClr val="000000"/>
                </a:solidFill>
                <a:latin typeface="Century Gothic B " charset="0"/>
                <a:ea typeface="Arial" charset="0"/>
                <a:cs typeface="Arial" charset="0"/>
              </a:rPr>
              <a:t>Recognize your accomplishments?</a:t>
            </a:r>
            <a:endParaRPr lang="en-US" sz="2000" dirty="0">
              <a:solidFill>
                <a:srgbClr val="000000"/>
              </a:solidFill>
              <a:latin typeface="Century Gothic B " charset="0"/>
              <a:ea typeface="Arial" charset="0"/>
              <a:cs typeface="Arial" charset="0"/>
            </a:endParaRPr>
          </a:p>
          <a:p>
            <a:pPr lvl="2"/>
            <a:r>
              <a:rPr lang="en-US" sz="2000" i="1" dirty="0">
                <a:solidFill>
                  <a:srgbClr val="000000"/>
                </a:solidFill>
                <a:latin typeface="Century Gothic B " charset="0"/>
                <a:ea typeface="Arial" charset="0"/>
                <a:cs typeface="Arial" charset="0"/>
              </a:rPr>
              <a:t>Discuss how to manage for weakness?</a:t>
            </a:r>
            <a:endParaRPr lang="en-US" sz="2000" dirty="0">
              <a:solidFill>
                <a:srgbClr val="000000"/>
              </a:solidFill>
              <a:latin typeface="Century Gothic B " charset="0"/>
              <a:ea typeface="Arial" charset="0"/>
              <a:cs typeface="Arial" charset="0"/>
            </a:endParaRPr>
          </a:p>
          <a:p>
            <a:pPr marL="0" indent="0">
              <a:buFont typeface="Arial" charset="0"/>
              <a:buNone/>
            </a:pPr>
            <a:endParaRPr lang="en-US" b="1" dirty="0">
              <a:solidFill>
                <a:srgbClr val="0070C0"/>
              </a:solidFill>
              <a:latin typeface="Century Gothic" charset="0"/>
              <a:cs typeface="Arial" charset="0"/>
            </a:endParaRPr>
          </a:p>
          <a:p>
            <a:pPr marL="0" indent="0">
              <a:buFont typeface="Arial" charset="0"/>
              <a:buNone/>
            </a:pPr>
            <a:endParaRPr lang="en-US" sz="1800" b="1" dirty="0">
              <a:solidFill>
                <a:srgbClr val="0070C0"/>
              </a:solidFill>
              <a:latin typeface="Century Gothic" charset="0"/>
              <a:cs typeface="Arial" charset="0"/>
            </a:endParaRPr>
          </a:p>
          <a:p>
            <a:pPr marL="0" indent="0" eaLnBrk="1" hangingPunct="1">
              <a:lnSpc>
                <a:spcPct val="80000"/>
              </a:lnSpc>
              <a:buFont typeface="Arial" charset="0"/>
              <a:buNone/>
            </a:pPr>
            <a:endParaRPr lang="en-US" sz="1800" dirty="0">
              <a:solidFill>
                <a:srgbClr val="0070C0"/>
              </a:solidFill>
              <a:latin typeface="Century Gothic" charset="0"/>
              <a:cs typeface="Arial" charset="0"/>
            </a:endParaRPr>
          </a:p>
        </p:txBody>
      </p:sp>
    </p:spTree>
    <p:extLst>
      <p:ext uri="{BB962C8B-B14F-4D97-AF65-F5344CB8AC3E}">
        <p14:creationId xmlns:p14="http://schemas.microsoft.com/office/powerpoint/2010/main" val="90073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 Domain</a:t>
            </a:r>
            <a:endParaRPr lang="en-US" dirty="0"/>
          </a:p>
        </p:txBody>
      </p:sp>
      <p:sp>
        <p:nvSpPr>
          <p:cNvPr id="5" name="Content Placeholder 4"/>
          <p:cNvSpPr>
            <a:spLocks noGrp="1"/>
          </p:cNvSpPr>
          <p:nvPr>
            <p:ph sz="quarter" idx="1"/>
          </p:nvPr>
        </p:nvSpPr>
        <p:spPr/>
        <p:txBody>
          <a:bodyPr/>
          <a:lstStyle/>
          <a:p>
            <a:pPr>
              <a:spcBef>
                <a:spcPts val="1200"/>
              </a:spcBef>
              <a:spcAft>
                <a:spcPts val="1200"/>
              </a:spcAft>
            </a:pPr>
            <a:endParaRPr lang="en-US" dirty="0" smtClean="0"/>
          </a:p>
          <a:p>
            <a:pPr>
              <a:spcBef>
                <a:spcPts val="1200"/>
              </a:spcBef>
              <a:spcAft>
                <a:spcPts val="1200"/>
              </a:spcAft>
            </a:pPr>
            <a:endParaRPr lang="en-US" dirty="0"/>
          </a:p>
          <a:p>
            <a:pPr>
              <a:spcBef>
                <a:spcPts val="1200"/>
              </a:spcBef>
              <a:spcAft>
                <a:spcPts val="1200"/>
              </a:spcAft>
            </a:pPr>
            <a:r>
              <a:rPr lang="en-US" dirty="0" smtClean="0"/>
              <a:t>Know how to make things happen</a:t>
            </a:r>
          </a:p>
          <a:p>
            <a:pPr>
              <a:spcBef>
                <a:spcPts val="1200"/>
              </a:spcBef>
              <a:spcAft>
                <a:spcPts val="1200"/>
              </a:spcAft>
            </a:pPr>
            <a:r>
              <a:rPr lang="en-US" dirty="0" smtClean="0"/>
              <a:t>Have ability to “catch” an idea and make it happen</a:t>
            </a:r>
            <a:endParaRPr lang="en-US" dirty="0"/>
          </a:p>
        </p:txBody>
      </p:sp>
      <p:pic>
        <p:nvPicPr>
          <p:cNvPr id="6" name="Picture 5" descr="Image result for beaver building"/>
          <p:cNvPicPr/>
          <p:nvPr/>
        </p:nvPicPr>
        <p:blipFill rotWithShape="1">
          <a:blip r:embed="rId3">
            <a:extLst>
              <a:ext uri="{28A0092B-C50C-407E-A947-70E740481C1C}">
                <a14:useLocalDpi xmlns:a14="http://schemas.microsoft.com/office/drawing/2010/main" val="0"/>
              </a:ext>
            </a:extLst>
          </a:blip>
          <a:srcRect b="3818"/>
          <a:stretch/>
        </p:blipFill>
        <p:spPr bwMode="auto">
          <a:xfrm>
            <a:off x="5828494" y="1896059"/>
            <a:ext cx="5376138" cy="396607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687744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Building Domain</a:t>
            </a:r>
            <a:endParaRPr lang="en-US" dirty="0"/>
          </a:p>
        </p:txBody>
      </p:sp>
      <p:sp>
        <p:nvSpPr>
          <p:cNvPr id="8" name="Content Placeholder 7"/>
          <p:cNvSpPr>
            <a:spLocks noGrp="1"/>
          </p:cNvSpPr>
          <p:nvPr>
            <p:ph sz="quarter" idx="2"/>
          </p:nvPr>
        </p:nvSpPr>
        <p:spPr>
          <a:xfrm>
            <a:off x="6774672" y="1758760"/>
            <a:ext cx="4937760" cy="4023360"/>
          </a:xfrm>
        </p:spPr>
        <p:txBody>
          <a:bodyPr/>
          <a:lstStyle/>
          <a:p>
            <a:pPr>
              <a:spcBef>
                <a:spcPts val="1200"/>
              </a:spcBef>
              <a:spcAft>
                <a:spcPts val="1200"/>
              </a:spcAft>
            </a:pPr>
            <a:endParaRPr lang="en-US" dirty="0" smtClean="0"/>
          </a:p>
          <a:p>
            <a:pPr marL="0" indent="0">
              <a:spcBef>
                <a:spcPts val="1200"/>
              </a:spcBef>
              <a:spcAft>
                <a:spcPts val="1200"/>
              </a:spcAft>
              <a:buNone/>
            </a:pPr>
            <a:endParaRPr lang="en-US" dirty="0" smtClean="0"/>
          </a:p>
          <a:p>
            <a:pPr marL="0" indent="0">
              <a:spcBef>
                <a:spcPts val="1200"/>
              </a:spcBef>
              <a:spcAft>
                <a:spcPts val="1200"/>
              </a:spcAft>
              <a:buNone/>
            </a:pPr>
            <a:r>
              <a:rPr lang="en-US" dirty="0" smtClean="0"/>
              <a:t>Provide essential glue that holds the team together</a:t>
            </a:r>
          </a:p>
          <a:p>
            <a:pPr marL="0" indent="0">
              <a:spcBef>
                <a:spcPts val="1200"/>
              </a:spcBef>
              <a:spcAft>
                <a:spcPts val="1200"/>
              </a:spcAft>
              <a:buNone/>
            </a:pPr>
            <a:r>
              <a:rPr lang="en-US" dirty="0" smtClean="0"/>
              <a:t>Create groups and organizations that are much greater than the sum of their parts</a:t>
            </a:r>
          </a:p>
          <a:p>
            <a:endParaRPr lang="en-US" dirty="0"/>
          </a:p>
        </p:txBody>
      </p:sp>
      <p:pic>
        <p:nvPicPr>
          <p:cNvPr id="6" name="Picture 5" descr="http://image.naldzgraphics.net/2012/07/21-ElephantsLove.jpg"/>
          <p:cNvPicPr/>
          <p:nvPr/>
        </p:nvPicPr>
        <p:blipFill rotWithShape="1">
          <a:blip r:embed="rId3">
            <a:extLst>
              <a:ext uri="{28A0092B-C50C-407E-A947-70E740481C1C}">
                <a14:useLocalDpi xmlns:a14="http://schemas.microsoft.com/office/drawing/2010/main" val="0"/>
              </a:ext>
            </a:extLst>
          </a:blip>
          <a:srcRect l="17369" t="12748" r="15074" b="7111"/>
          <a:stretch/>
        </p:blipFill>
        <p:spPr bwMode="auto">
          <a:xfrm>
            <a:off x="1148300" y="1896061"/>
            <a:ext cx="5358740" cy="386170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820390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Thinking Domain</a:t>
            </a:r>
            <a:endParaRPr lang="en-US" dirty="0"/>
          </a:p>
        </p:txBody>
      </p:sp>
      <p:sp>
        <p:nvSpPr>
          <p:cNvPr id="3" name="Content Placeholder 2"/>
          <p:cNvSpPr>
            <a:spLocks noGrp="1"/>
          </p:cNvSpPr>
          <p:nvPr>
            <p:ph sz="quarter" idx="1"/>
          </p:nvPr>
        </p:nvSpPr>
        <p:spPr/>
        <p:txBody>
          <a:bodyPr/>
          <a:lstStyle/>
          <a:p>
            <a:pPr>
              <a:spcBef>
                <a:spcPts val="1200"/>
              </a:spcBef>
              <a:spcAft>
                <a:spcPts val="1200"/>
              </a:spcAft>
            </a:pPr>
            <a:endParaRPr lang="en-US" dirty="0" smtClean="0"/>
          </a:p>
          <a:p>
            <a:pPr>
              <a:spcBef>
                <a:spcPts val="1200"/>
              </a:spcBef>
              <a:spcAft>
                <a:spcPts val="1200"/>
              </a:spcAft>
            </a:pPr>
            <a:endParaRPr lang="en-US" dirty="0"/>
          </a:p>
          <a:p>
            <a:pPr marL="0" indent="0">
              <a:spcBef>
                <a:spcPts val="1200"/>
              </a:spcBef>
              <a:spcAft>
                <a:spcPts val="1200"/>
              </a:spcAft>
              <a:buNone/>
            </a:pPr>
            <a:r>
              <a:rPr lang="en-US" dirty="0" smtClean="0"/>
              <a:t>Keep us all focused on what </a:t>
            </a:r>
            <a:r>
              <a:rPr lang="en-US" i="1" dirty="0" smtClean="0"/>
              <a:t>could be</a:t>
            </a:r>
          </a:p>
          <a:p>
            <a:pPr>
              <a:spcBef>
                <a:spcPts val="1200"/>
              </a:spcBef>
              <a:spcAft>
                <a:spcPts val="1200"/>
              </a:spcAft>
            </a:pPr>
            <a:r>
              <a:rPr lang="en-US" dirty="0" smtClean="0"/>
              <a:t>Constantly absorbing and analyzing information and helping the team make </a:t>
            </a:r>
            <a:r>
              <a:rPr lang="en-US" dirty="0"/>
              <a:t> </a:t>
            </a:r>
            <a:r>
              <a:rPr lang="en-US" dirty="0" smtClean="0"/>
              <a:t> better decisions</a:t>
            </a:r>
            <a:endParaRPr lang="en-US" dirty="0"/>
          </a:p>
        </p:txBody>
      </p:sp>
      <p:pic>
        <p:nvPicPr>
          <p:cNvPr id="62466" name="Picture 2" descr="Image result for google images ea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038" y="2013413"/>
            <a:ext cx="5900801" cy="368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31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1960" y="801928"/>
            <a:ext cx="10972800" cy="841375"/>
          </a:xfrm>
        </p:spPr>
        <p:txBody>
          <a:bodyPr/>
          <a:lstStyle/>
          <a:p>
            <a:r>
              <a:rPr lang="en-US" dirty="0" smtClean="0">
                <a:solidFill>
                  <a:srgbClr val="9B2D1F"/>
                </a:solidFill>
                <a:latin typeface="Century Gothic" charset="0"/>
                <a:cs typeface="Arial" charset="0"/>
              </a:rPr>
              <a:t>Group Agreements</a:t>
            </a:r>
            <a:endParaRPr lang="en-US" dirty="0">
              <a:solidFill>
                <a:srgbClr val="9B2D1F"/>
              </a:solidFill>
              <a:latin typeface="Century Gothic" charset="0"/>
              <a:cs typeface="Arial" charset="0"/>
            </a:endParaRPr>
          </a:p>
        </p:txBody>
      </p:sp>
      <p:sp>
        <p:nvSpPr>
          <p:cNvPr id="13315" name="Content Placeholder 2"/>
          <p:cNvSpPr>
            <a:spLocks noGrp="1"/>
          </p:cNvSpPr>
          <p:nvPr>
            <p:ph sz="half" idx="2"/>
          </p:nvPr>
        </p:nvSpPr>
        <p:spPr>
          <a:xfrm>
            <a:off x="1217463" y="1833936"/>
            <a:ext cx="10362620" cy="4525963"/>
          </a:xfrm>
        </p:spPr>
        <p:txBody>
          <a:bodyPr/>
          <a:lstStyle/>
          <a:p>
            <a:pPr marL="342900" indent="-342900">
              <a:buFont typeface="+mj-lt"/>
              <a:buAutoNum type="arabicPeriod"/>
              <a:defRPr/>
            </a:pPr>
            <a:r>
              <a:rPr lang="en-US" altLang="en-US" dirty="0" smtClean="0">
                <a:latin typeface="Century Gothic B " pitchFamily="-28" charset="0"/>
                <a:ea typeface="+mn-ea"/>
                <a:cs typeface="Arial" panose="020B0604020202020204" pitchFamily="34" charset="0"/>
              </a:rPr>
              <a:t>Be fully present</a:t>
            </a:r>
          </a:p>
          <a:p>
            <a:pPr marL="342900" indent="-342900">
              <a:buFont typeface="+mj-lt"/>
              <a:buAutoNum type="arabicPeriod"/>
              <a:defRPr/>
            </a:pPr>
            <a:r>
              <a:rPr lang="en-US" altLang="en-US" dirty="0" smtClean="0">
                <a:latin typeface="Century Gothic B " pitchFamily="-28" charset="0"/>
                <a:cs typeface="Arial" panose="020B0604020202020204" pitchFamily="34" charset="0"/>
              </a:rPr>
              <a:t>Stretch out of your comfort zone</a:t>
            </a:r>
            <a:endParaRPr lang="en-US" altLang="en-US" dirty="0" smtClean="0">
              <a:latin typeface="Century Gothic B " pitchFamily="-28" charset="0"/>
              <a:ea typeface="+mn-ea"/>
              <a:cs typeface="Arial" panose="020B0604020202020204" pitchFamily="34" charset="0"/>
            </a:endParaRPr>
          </a:p>
          <a:p>
            <a:pPr marL="342900" indent="-342900">
              <a:buFont typeface="+mj-lt"/>
              <a:buAutoNum type="arabicPeriod"/>
              <a:defRPr/>
            </a:pPr>
            <a:r>
              <a:rPr lang="en-US" altLang="en-US" dirty="0" smtClean="0">
                <a:latin typeface="Century Gothic B " pitchFamily="-28" charset="0"/>
                <a:ea typeface="+mn-ea"/>
                <a:cs typeface="Arial" panose="020B0604020202020204" pitchFamily="34" charset="0"/>
              </a:rPr>
              <a:t>Step up</a:t>
            </a:r>
            <a:r>
              <a:rPr lang="en-US" altLang="en-US" dirty="0" smtClean="0">
                <a:latin typeface="Century Gothic B " pitchFamily="-28" charset="0"/>
                <a:cs typeface="Arial" panose="020B0604020202020204" pitchFamily="34" charset="0"/>
              </a:rPr>
              <a:t>, step </a:t>
            </a:r>
            <a:r>
              <a:rPr lang="en-US" altLang="en-US" dirty="0">
                <a:latin typeface="Century Gothic B " pitchFamily="-28" charset="0"/>
                <a:cs typeface="Arial" panose="020B0604020202020204" pitchFamily="34" charset="0"/>
              </a:rPr>
              <a:t>b</a:t>
            </a:r>
            <a:r>
              <a:rPr lang="en-US" altLang="en-US" dirty="0" smtClean="0">
                <a:latin typeface="Century Gothic B " pitchFamily="-28" charset="0"/>
                <a:cs typeface="Arial" panose="020B0604020202020204" pitchFamily="34" charset="0"/>
              </a:rPr>
              <a:t>ack</a:t>
            </a:r>
            <a:endParaRPr lang="en-US" altLang="en-US" dirty="0" smtClean="0">
              <a:latin typeface="Century Gothic B " pitchFamily="-28" charset="0"/>
              <a:ea typeface="+mn-ea"/>
              <a:cs typeface="Arial" panose="020B0604020202020204" pitchFamily="34" charset="0"/>
            </a:endParaRPr>
          </a:p>
          <a:p>
            <a:pPr marL="342900" indent="-342900">
              <a:buFont typeface="+mj-lt"/>
              <a:buAutoNum type="arabicPeriod"/>
              <a:defRPr/>
            </a:pPr>
            <a:r>
              <a:rPr lang="en-US" altLang="en-US" dirty="0" smtClean="0">
                <a:latin typeface="Century Gothic B " pitchFamily="-28" charset="0"/>
                <a:cs typeface="Arial" panose="020B0604020202020204" pitchFamily="34" charset="0"/>
              </a:rPr>
              <a:t>Find your own voice</a:t>
            </a:r>
            <a:endParaRPr lang="en-US" altLang="en-US" dirty="0">
              <a:latin typeface="Century Gothic B " pitchFamily="-28" charset="0"/>
              <a:cs typeface="Arial" panose="020B0604020202020204" pitchFamily="34" charset="0"/>
            </a:endParaRPr>
          </a:p>
          <a:p>
            <a:pPr marL="342900" indent="-342900">
              <a:buFont typeface="+mj-lt"/>
              <a:buAutoNum type="arabicPeriod"/>
              <a:defRPr/>
            </a:pPr>
            <a:r>
              <a:rPr lang="en-US" altLang="en-US" dirty="0" smtClean="0">
                <a:latin typeface="Century Gothic B " pitchFamily="-28" charset="0"/>
                <a:ea typeface="+mn-ea"/>
                <a:cs typeface="Arial" panose="020B0604020202020204" pitchFamily="34" charset="0"/>
              </a:rPr>
              <a:t>Observe confidentiality </a:t>
            </a:r>
          </a:p>
          <a:p>
            <a:pPr marL="342900" indent="-342900">
              <a:buFont typeface="+mj-lt"/>
              <a:buAutoNum type="arabicPeriod"/>
              <a:defRPr/>
            </a:pPr>
            <a:r>
              <a:rPr lang="en-US" altLang="en-US" dirty="0" smtClean="0">
                <a:latin typeface="Century Gothic B " pitchFamily="-28" charset="0"/>
                <a:cs typeface="Arial" panose="020B0604020202020204" pitchFamily="34" charset="0"/>
              </a:rPr>
              <a:t>Bring heart, not just mind</a:t>
            </a:r>
            <a:endParaRPr lang="en-US" altLang="en-US" dirty="0" smtClean="0">
              <a:latin typeface="Century Gothic B " pitchFamily="-28" charset="0"/>
              <a:ea typeface="+mn-ea"/>
              <a:cs typeface="Arial" panose="020B0604020202020204" pitchFamily="34" charset="0"/>
            </a:endParaRPr>
          </a:p>
          <a:p>
            <a:pPr marL="0" indent="0">
              <a:buFont typeface="Arial" panose="020B0604020202020204" pitchFamily="34" charset="0"/>
              <a:buNone/>
              <a:defRPr/>
            </a:pPr>
            <a:endParaRPr lang="en-US" altLang="en-US" sz="1600" dirty="0" smtClean="0">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46936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Influencing Domain</a:t>
            </a:r>
            <a:endParaRPr lang="en-US" dirty="0"/>
          </a:p>
        </p:txBody>
      </p:sp>
      <p:sp>
        <p:nvSpPr>
          <p:cNvPr id="8" name="Content Placeholder 7"/>
          <p:cNvSpPr>
            <a:spLocks noGrp="1"/>
          </p:cNvSpPr>
          <p:nvPr>
            <p:ph sz="quarter" idx="2"/>
          </p:nvPr>
        </p:nvSpPr>
        <p:spPr>
          <a:xfrm>
            <a:off x="6687679" y="1897920"/>
            <a:ext cx="4499558" cy="4023360"/>
          </a:xfrm>
        </p:spPr>
        <p:txBody>
          <a:bodyPr/>
          <a:lstStyle/>
          <a:p>
            <a:pPr>
              <a:spcBef>
                <a:spcPts val="1200"/>
              </a:spcBef>
              <a:spcAft>
                <a:spcPts val="1200"/>
              </a:spcAft>
            </a:pPr>
            <a:endParaRPr lang="en-US" dirty="0" smtClean="0"/>
          </a:p>
          <a:p>
            <a:pPr>
              <a:spcBef>
                <a:spcPts val="1200"/>
              </a:spcBef>
              <a:spcAft>
                <a:spcPts val="1200"/>
              </a:spcAft>
            </a:pPr>
            <a:endParaRPr lang="en-US" dirty="0"/>
          </a:p>
          <a:p>
            <a:pPr>
              <a:spcBef>
                <a:spcPts val="1200"/>
              </a:spcBef>
              <a:spcAft>
                <a:spcPts val="1200"/>
              </a:spcAft>
            </a:pPr>
            <a:r>
              <a:rPr lang="en-US" dirty="0" smtClean="0"/>
              <a:t>Help the team reach a broader audience</a:t>
            </a:r>
          </a:p>
          <a:p>
            <a:pPr>
              <a:spcBef>
                <a:spcPts val="1200"/>
              </a:spcBef>
              <a:spcAft>
                <a:spcPts val="1200"/>
              </a:spcAft>
            </a:pPr>
            <a:r>
              <a:rPr lang="en-US" dirty="0" smtClean="0"/>
              <a:t>Take charge, speak up, and make sure the group is heard</a:t>
            </a:r>
          </a:p>
          <a:p>
            <a:endParaRPr lang="en-US" dirty="0"/>
          </a:p>
        </p:txBody>
      </p:sp>
      <p:pic>
        <p:nvPicPr>
          <p:cNvPr id="6" name="Picture 5" descr="Image result for bee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699" y="2017825"/>
            <a:ext cx="5376137" cy="3548591"/>
          </a:xfrm>
          <a:prstGeom prst="rect">
            <a:avLst/>
          </a:prstGeom>
          <a:noFill/>
          <a:ln>
            <a:noFill/>
          </a:ln>
        </p:spPr>
      </p:pic>
    </p:spTree>
    <p:extLst>
      <p:ext uri="{BB962C8B-B14F-4D97-AF65-F5344CB8AC3E}">
        <p14:creationId xmlns:p14="http://schemas.microsoft.com/office/powerpoint/2010/main" val="675031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4294967295"/>
          </p:nvPr>
        </p:nvPicPr>
        <p:blipFill>
          <a:blip r:embed="rId3" cstate="screen"/>
          <a:srcRect/>
          <a:stretch>
            <a:fillRect/>
          </a:stretch>
        </p:blipFill>
        <p:spPr bwMode="auto">
          <a:xfrm>
            <a:off x="3015333" y="356050"/>
            <a:ext cx="6031888" cy="5767033"/>
          </a:xfrm>
          <a:prstGeom prst="rect">
            <a:avLst/>
          </a:prstGeom>
          <a:noFill/>
          <a:ln w="9525">
            <a:noFill/>
            <a:miter lim="800000"/>
            <a:headEnd/>
            <a:tailEnd/>
          </a:ln>
        </p:spPr>
      </p:pic>
    </p:spTree>
    <p:extLst>
      <p:ext uri="{BB962C8B-B14F-4D97-AF65-F5344CB8AC3E}">
        <p14:creationId xmlns:p14="http://schemas.microsoft.com/office/powerpoint/2010/main" val="3194061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79967" y="144464"/>
            <a:ext cx="10972800" cy="1036637"/>
          </a:xfrm>
        </p:spPr>
        <p:txBody>
          <a:bodyPr/>
          <a:lstStyle/>
          <a:p>
            <a:r>
              <a:rPr lang="en-US" sz="2800" b="0" dirty="0">
                <a:solidFill>
                  <a:srgbClr val="D40A33"/>
                </a:solidFill>
                <a:latin typeface="Century Gothic B " charset="0"/>
                <a:cs typeface="Arial" charset="0"/>
              </a:rPr>
              <a:t>Team Strengths</a:t>
            </a:r>
          </a:p>
        </p:txBody>
      </p:sp>
      <p:sp>
        <p:nvSpPr>
          <p:cNvPr id="6" name="TextBox 5"/>
          <p:cNvSpPr txBox="1"/>
          <p:nvPr/>
        </p:nvSpPr>
        <p:spPr>
          <a:xfrm>
            <a:off x="609601" y="5772150"/>
            <a:ext cx="7166620" cy="400110"/>
          </a:xfrm>
          <a:prstGeom prst="rect">
            <a:avLst/>
          </a:prstGeom>
          <a:noFill/>
        </p:spPr>
        <p:txBody>
          <a:bodyPr wrap="none">
            <a:spAutoFit/>
          </a:bodyPr>
          <a:lstStyle/>
          <a:p>
            <a:pPr>
              <a:defRPr/>
            </a:pPr>
            <a:r>
              <a:rPr lang="en-US" sz="2000" i="1" dirty="0">
                <a:solidFill>
                  <a:schemeClr val="tx1">
                    <a:lumMod val="50000"/>
                    <a:lumOff val="50000"/>
                  </a:schemeClr>
                </a:solidFill>
                <a:latin typeface="+mn-lt"/>
                <a:ea typeface="ＭＳ Ｐゴシック" charset="-128"/>
                <a:cs typeface="+mn-cs"/>
              </a:rPr>
              <a:t>While no one individual is ideally well rounded, the best teams are</a:t>
            </a:r>
            <a:r>
              <a:rPr lang="en-US" sz="2000" i="1" dirty="0">
                <a:solidFill>
                  <a:schemeClr val="tx2"/>
                </a:solidFill>
                <a:latin typeface="+mn-lt"/>
                <a:ea typeface="ＭＳ Ｐゴシック" charset="-128"/>
                <a:cs typeface="+mn-cs"/>
              </a:rPr>
              <a:t>. </a:t>
            </a:r>
          </a:p>
        </p:txBody>
      </p:sp>
      <p:sp>
        <p:nvSpPr>
          <p:cNvPr id="61444" name="Rectangle 3"/>
          <p:cNvSpPr>
            <a:spLocks noChangeArrowheads="1"/>
          </p:cNvSpPr>
          <p:nvPr/>
        </p:nvSpPr>
        <p:spPr bwMode="auto">
          <a:xfrm>
            <a:off x="1320800" y="1339334"/>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graphicFrame>
        <p:nvGraphicFramePr>
          <p:cNvPr id="45059" name="Table 45058"/>
          <p:cNvGraphicFramePr>
            <a:graphicFrameLocks noGrp="1"/>
          </p:cNvGraphicFramePr>
          <p:nvPr>
            <p:extLst>
              <p:ext uri="{D42A27DB-BD31-4B8C-83A1-F6EECF244321}">
                <p14:modId xmlns:p14="http://schemas.microsoft.com/office/powerpoint/2010/main" val="1357180651"/>
              </p:ext>
            </p:extLst>
          </p:nvPr>
        </p:nvGraphicFramePr>
        <p:xfrm>
          <a:off x="730251" y="1363664"/>
          <a:ext cx="4682068" cy="1927860"/>
        </p:xfrm>
        <a:graphic>
          <a:graphicData uri="http://schemas.openxmlformats.org/drawingml/2006/table">
            <a:tbl>
              <a:tblPr/>
              <a:tblGrid>
                <a:gridCol w="1447800"/>
                <a:gridCol w="808567"/>
                <a:gridCol w="808567"/>
                <a:gridCol w="808567"/>
                <a:gridCol w="808567"/>
              </a:tblGrid>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charset="0"/>
                          <a:ea typeface="MS PGothic" charset="0"/>
                          <a:cs typeface="Times New Roman" charset="0"/>
                        </a:rPr>
                        <a:t>EXECUTING</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Calibri" charset="0"/>
                          <a:cs typeface="Times New Roman" charset="0"/>
                        </a:rPr>
                        <a:t>sujin</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charset="0"/>
                          <a:ea typeface="MS PGothic" charset="0"/>
                          <a:cs typeface="Times New Roman" charset="0"/>
                        </a:rPr>
                        <a:t>Lupe</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Calibri" charset="0"/>
                          <a:cs typeface="Times New Roman" charset="0"/>
                        </a:rPr>
                        <a:t>Kad</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Times New Roman" charset="0"/>
                        </a:rPr>
                        <a:t>Maro</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Achiever</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charset="0"/>
                          <a:ea typeface="MS PGothic" charset="0"/>
                          <a:cs typeface="Times New Roman" charset="0"/>
                        </a:rPr>
                        <a:t>Arranger</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charset="0"/>
                          <a:ea typeface="MS PGothic" charset="0"/>
                          <a:cs typeface="Times New Roman" charset="0"/>
                        </a:rPr>
                        <a:t>Belief</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Consistency</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Deliberative</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Discipline</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Focus</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Responsibility</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Restorative</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lnTlToBr>
                      <a:noFill/>
                    </a:lnTlToBr>
                    <a:lnBlToTr>
                      <a:noFill/>
                    </a:lnBlToTr>
                    <a:solidFill>
                      <a:srgbClr val="A7BFDE"/>
                    </a:solidFill>
                  </a:tcPr>
                </a:tc>
              </a:tr>
            </a:tbl>
          </a:graphicData>
        </a:graphic>
      </p:graphicFrame>
      <p:graphicFrame>
        <p:nvGraphicFramePr>
          <p:cNvPr id="45062" name="Table 45061"/>
          <p:cNvGraphicFramePr>
            <a:graphicFrameLocks noGrp="1"/>
          </p:cNvGraphicFramePr>
          <p:nvPr>
            <p:extLst>
              <p:ext uri="{D42A27DB-BD31-4B8C-83A1-F6EECF244321}">
                <p14:modId xmlns:p14="http://schemas.microsoft.com/office/powerpoint/2010/main" val="4435918"/>
              </p:ext>
            </p:extLst>
          </p:nvPr>
        </p:nvGraphicFramePr>
        <p:xfrm>
          <a:off x="783166" y="3739936"/>
          <a:ext cx="4682068" cy="1735074"/>
        </p:xfrm>
        <a:graphic>
          <a:graphicData uri="http://schemas.openxmlformats.org/drawingml/2006/table">
            <a:tbl>
              <a:tblPr/>
              <a:tblGrid>
                <a:gridCol w="1447800"/>
                <a:gridCol w="808567"/>
                <a:gridCol w="808567"/>
                <a:gridCol w="808567"/>
                <a:gridCol w="808567"/>
              </a:tblGrid>
              <a:tr h="1152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charset="0"/>
                          <a:ea typeface="MS PGothic" charset="0"/>
                          <a:cs typeface="Times New Roman" charset="0"/>
                        </a:rPr>
                        <a:t>INFLUENCING</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Calibri" charset="0"/>
                          <a:cs typeface="Times New Roman" charset="0"/>
                        </a:rPr>
                        <a:t>sujin</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Times New Roman" charset="0"/>
                        </a:rPr>
                        <a:t>Lupe</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Times New Roman" charset="0"/>
                        </a:rPr>
                        <a:t>Kad</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Times New Roman" charset="0"/>
                        </a:rPr>
                        <a:t>Maro</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Activator</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charset="0"/>
                          <a:ea typeface="MS PGothic" charset="0"/>
                          <a:cs typeface="Times New Roman" charset="0"/>
                        </a:rPr>
                        <a:t>Command</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Communication</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r>
                        <a:rPr kumimoji="0" lang="en-US" sz="1100" b="0" i="0" u="none" strike="noStrike" cap="none" normalizeH="0" baseline="0" dirty="0" smtClean="0">
                          <a:ln>
                            <a:noFill/>
                          </a:ln>
                          <a:solidFill>
                            <a:srgbClr val="000000"/>
                          </a:solidFill>
                          <a:effectLst/>
                          <a:latin typeface="Cambria" charset="0"/>
                          <a:ea typeface="MS PGothic" charset="0"/>
                          <a:cs typeface="Times New Roman" charset="0"/>
                        </a:rPr>
                        <a:t> </a:t>
                      </a: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Competition</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Maximizer</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r>
                        <a:rPr kumimoji="0" lang="en-US" sz="1100" b="0" i="0" u="none" strike="noStrike" cap="none" normalizeH="0" baseline="0" dirty="0" smtClean="0">
                          <a:ln>
                            <a:noFill/>
                          </a:ln>
                          <a:solidFill>
                            <a:srgbClr val="000000"/>
                          </a:solidFill>
                          <a:effectLst/>
                          <a:latin typeface="Cambria" charset="0"/>
                          <a:ea typeface="MS PGothic" charset="0"/>
                          <a:cs typeface="Times New Roman" charset="0"/>
                        </a:rPr>
                        <a:t> </a:t>
                      </a: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Self-Assurance</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Significance</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Woo</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bl>
          </a:graphicData>
        </a:graphic>
      </p:graphicFrame>
      <p:graphicFrame>
        <p:nvGraphicFramePr>
          <p:cNvPr id="45063" name="Table 45062"/>
          <p:cNvGraphicFramePr>
            <a:graphicFrameLocks noGrp="1"/>
          </p:cNvGraphicFramePr>
          <p:nvPr>
            <p:extLst>
              <p:ext uri="{D42A27DB-BD31-4B8C-83A1-F6EECF244321}">
                <p14:modId xmlns:p14="http://schemas.microsoft.com/office/powerpoint/2010/main" val="2505121031"/>
              </p:ext>
            </p:extLst>
          </p:nvPr>
        </p:nvGraphicFramePr>
        <p:xfrm>
          <a:off x="6400800" y="1363663"/>
          <a:ext cx="4800600" cy="2120837"/>
        </p:xfrm>
        <a:graphic>
          <a:graphicData uri="http://schemas.openxmlformats.org/drawingml/2006/table">
            <a:tbl>
              <a:tblPr/>
              <a:tblGrid>
                <a:gridCol w="1524000"/>
                <a:gridCol w="797984"/>
                <a:gridCol w="800100"/>
                <a:gridCol w="840316"/>
                <a:gridCol w="838200"/>
              </a:tblGrid>
              <a:tr h="38576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charset="0"/>
                          <a:ea typeface="MS PGothic" charset="0"/>
                          <a:cs typeface="Times New Roman" charset="0"/>
                        </a:rPr>
                        <a:t>RELATIONSHIP BUILDING</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Calibri" charset="0"/>
                          <a:cs typeface="Times New Roman" charset="0"/>
                        </a:rPr>
                        <a:t>sujin</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Times New Roman" charset="0"/>
                        </a:rPr>
                        <a:t>Lupe</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Times New Roman" charset="0"/>
                        </a:rPr>
                        <a:t>Kad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Times New Roman" charset="0"/>
                        </a:rPr>
                        <a:t>Maro</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Adaptability</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Developer</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Connectedness</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Empathy</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Harmony</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Includer</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Individualization</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Positivity</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Relator</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bl>
          </a:graphicData>
        </a:graphic>
      </p:graphicFrame>
      <p:graphicFrame>
        <p:nvGraphicFramePr>
          <p:cNvPr id="45064" name="Table 45063"/>
          <p:cNvGraphicFramePr>
            <a:graphicFrameLocks noGrp="1"/>
          </p:cNvGraphicFramePr>
          <p:nvPr>
            <p:extLst>
              <p:ext uri="{D42A27DB-BD31-4B8C-83A1-F6EECF244321}">
                <p14:modId xmlns:p14="http://schemas.microsoft.com/office/powerpoint/2010/main" val="93974281"/>
              </p:ext>
            </p:extLst>
          </p:nvPr>
        </p:nvGraphicFramePr>
        <p:xfrm>
          <a:off x="6352118" y="3656013"/>
          <a:ext cx="4754034" cy="1928051"/>
        </p:xfrm>
        <a:graphic>
          <a:graphicData uri="http://schemas.openxmlformats.org/drawingml/2006/table">
            <a:tbl>
              <a:tblPr/>
              <a:tblGrid>
                <a:gridCol w="1524000"/>
                <a:gridCol w="797983"/>
                <a:gridCol w="800100"/>
                <a:gridCol w="831851"/>
                <a:gridCol w="800100"/>
              </a:tblGrid>
              <a:tr h="38576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Calibri" charset="0"/>
                          <a:ea typeface="MS PGothic" charset="0"/>
                          <a:cs typeface="Times New Roman" charset="0"/>
                        </a:rPr>
                        <a:t>STRATEGIC THINKING</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Calibri" charset="0"/>
                          <a:cs typeface="Times New Roman" charset="0"/>
                        </a:rPr>
                        <a:t>sujin</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Calibri" charset="0"/>
                          <a:ea typeface="MS PGothic" charset="0"/>
                          <a:cs typeface="Times New Roman" charset="0"/>
                        </a:rPr>
                        <a:t>Lupe</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Calibri" charset="0"/>
                          <a:cs typeface="Times New Roman" charset="0"/>
                        </a:rPr>
                        <a:t>Kad</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charset="0"/>
                          <a:ea typeface="MS PGothic" charset="0"/>
                          <a:cs typeface="Times New Roman" charset="0"/>
                        </a:rPr>
                        <a:t>Maro</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DF2F8"/>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Analytical</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Context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Futuristic</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Ideation</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r>
                        <a:rPr kumimoji="0" lang="en-US" sz="1100" b="0" i="0" u="none" strike="noStrike" cap="none" normalizeH="0" baseline="0" dirty="0" smtClean="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Input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dirty="0" smtClean="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Intellection</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 </a:t>
                      </a: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Learner</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r>
                        <a:rPr kumimoji="0" lang="en-US" sz="1100" b="0" i="0" u="none" strike="noStrike" cap="none" normalizeH="0" baseline="0" dirty="0" smtClean="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dirty="0" smtClean="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sym typeface="Wingdings" charset="0"/>
                        </a:rPr>
                        <a:t></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A7BFDE"/>
                    </a:solidFill>
                  </a:tcPr>
                </a:tc>
              </a:tr>
              <a:tr h="19208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000000"/>
                          </a:solidFill>
                          <a:effectLst/>
                          <a:latin typeface="Calibri" charset="0"/>
                          <a:ea typeface="MS PGothic" charset="0"/>
                          <a:cs typeface="Times New Roman" charset="0"/>
                        </a:rPr>
                        <a:t>Strategic</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a:noFill/>
                    </a:lnL>
                    <a:lnR w="12700" cap="flat" cmpd="sng" algn="ctr">
                      <a:solidFill>
                        <a:srgbClr val="4F81BD"/>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defRPr/>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MS PGothic" charset="0"/>
                          <a:cs typeface="Times New Roman" charset="0"/>
                        </a:rPr>
                        <a:t> </a:t>
                      </a:r>
                      <a:endParaRPr kumimoji="0" lang="en-US" sz="1100" b="0" i="0" u="none" strike="noStrike" cap="none" normalizeH="0" baseline="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mbria" charset="0"/>
                          <a:ea typeface="MS PGothic" charset="0"/>
                          <a:cs typeface="Times New Roman" charset="0"/>
                        </a:rPr>
                        <a:t> </a:t>
                      </a:r>
                      <a:endParaRPr kumimoji="0" lang="en-US" sz="1100" b="0" i="0" u="none" strike="noStrike" cap="none" normalizeH="0" baseline="0" dirty="0">
                        <a:ln>
                          <a:noFill/>
                        </a:ln>
                        <a:solidFill>
                          <a:srgbClr val="000000"/>
                        </a:solidFill>
                        <a:effectLst/>
                        <a:latin typeface="Calibri" charset="0"/>
                        <a:ea typeface="Calibri" charset="0"/>
                        <a:cs typeface="Times New Roman" charset="0"/>
                      </a:endParaRPr>
                    </a:p>
                  </a:txBody>
                  <a:tcPr marL="91456" marR="91456"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bl>
          </a:graphicData>
        </a:graphic>
      </p:graphicFrame>
      <p:sp>
        <p:nvSpPr>
          <p:cNvPr id="61701" name="Rectangle 8"/>
          <p:cNvSpPr>
            <a:spLocks noChangeArrowheads="1"/>
          </p:cNvSpPr>
          <p:nvPr/>
        </p:nvSpPr>
        <p:spPr bwMode="auto">
          <a:xfrm>
            <a:off x="7823200" y="3014147"/>
            <a:ext cx="18466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12193758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Human Options &amp; </a:t>
            </a:r>
            <a:r>
              <a:rPr lang="en-US" dirty="0" err="1" smtClean="0"/>
              <a:t>StrongField</a:t>
            </a:r>
            <a:r>
              <a:rPr lang="en-US" dirty="0" smtClean="0"/>
              <a:t> Project</a:t>
            </a:r>
            <a:endParaRPr lang="en-US" dirty="0"/>
          </a:p>
        </p:txBody>
      </p:sp>
      <p:pic>
        <p:nvPicPr>
          <p:cNvPr id="62466" name="Picture 2" descr="Image result for missionassetf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823" y="1885611"/>
            <a:ext cx="6403313" cy="427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760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579967" y="144464"/>
            <a:ext cx="10972800" cy="1036637"/>
          </a:xfrm>
        </p:spPr>
        <p:txBody>
          <a:bodyPr/>
          <a:lstStyle/>
          <a:p>
            <a:pPr eaLnBrk="1" hangingPunct="1"/>
            <a:r>
              <a:rPr lang="en-US" b="0" dirty="0" smtClean="0">
                <a:solidFill>
                  <a:srgbClr val="C00000"/>
                </a:solidFill>
                <a:latin typeface="Century Gothic" charset="0"/>
                <a:cs typeface="Arial" charset="0"/>
              </a:rPr>
              <a:t>Closing Reflections</a:t>
            </a:r>
            <a:endParaRPr lang="en-US" b="0" dirty="0">
              <a:solidFill>
                <a:srgbClr val="C00000"/>
              </a:solidFill>
              <a:latin typeface="Century Gothic" charset="0"/>
              <a:cs typeface="Arial" charset="0"/>
            </a:endParaRPr>
          </a:p>
        </p:txBody>
      </p:sp>
      <p:pic>
        <p:nvPicPr>
          <p:cNvPr id="368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65" y="1356814"/>
            <a:ext cx="6562235" cy="46629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8" name="TextBox 6"/>
          <p:cNvSpPr txBox="1">
            <a:spLocks noChangeArrowheads="1"/>
          </p:cNvSpPr>
          <p:nvPr/>
        </p:nvSpPr>
        <p:spPr bwMode="auto">
          <a:xfrm>
            <a:off x="1119320" y="1861837"/>
            <a:ext cx="3251200" cy="3559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Aft>
                <a:spcPts val="1000"/>
              </a:spcAft>
            </a:pPr>
            <a:r>
              <a:rPr lang="en-US" dirty="0">
                <a:solidFill>
                  <a:srgbClr val="9B2D1F"/>
                </a:solidFill>
                <a:latin typeface="Century Gothic" charset="0"/>
              </a:rPr>
              <a:t>I had to leave home so I could find myself, find my own intrinsic nature buried under the personality that had been imposed on me.</a:t>
            </a:r>
          </a:p>
          <a:p>
            <a:pPr algn="ctr">
              <a:spcBef>
                <a:spcPts val="600"/>
              </a:spcBef>
              <a:spcAft>
                <a:spcPts val="1000"/>
              </a:spcAft>
            </a:pPr>
            <a:r>
              <a:rPr lang="en-US" sz="2000" dirty="0">
                <a:solidFill>
                  <a:srgbClr val="9B2D1F"/>
                </a:solidFill>
                <a:latin typeface="Century Gothic" charset="0"/>
              </a:rPr>
              <a:t>-Gloria </a:t>
            </a:r>
            <a:r>
              <a:rPr lang="en-US" sz="2000" dirty="0" err="1">
                <a:solidFill>
                  <a:srgbClr val="9B2D1F"/>
                </a:solidFill>
                <a:latin typeface="Century Gothic" charset="0"/>
              </a:rPr>
              <a:t>Anzaldua</a:t>
            </a:r>
            <a:endParaRPr lang="en-US" dirty="0">
              <a:solidFill>
                <a:srgbClr val="9B2D1F"/>
              </a:solidFill>
              <a:latin typeface="Century Gothic" charset="0"/>
            </a:endParaRPr>
          </a:p>
        </p:txBody>
      </p:sp>
    </p:spTree>
    <p:extLst>
      <p:ext uri="{BB962C8B-B14F-4D97-AF65-F5344CB8AC3E}">
        <p14:creationId xmlns:p14="http://schemas.microsoft.com/office/powerpoint/2010/main" val="83173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503" y="553266"/>
            <a:ext cx="8229600" cy="1036637"/>
          </a:xfrm>
        </p:spPr>
        <p:txBody>
          <a:bodyPr>
            <a:normAutofit/>
          </a:bodyPr>
          <a:lstStyle/>
          <a:p>
            <a:pPr algn="ctr">
              <a:defRPr/>
            </a:pPr>
            <a:r>
              <a:rPr lang="en-US" altLang="en-US" sz="3600" dirty="0">
                <a:solidFill>
                  <a:srgbClr val="C00000"/>
                </a:solidFill>
                <a:latin typeface="Century Gothic" panose="020B0502020202020204" pitchFamily="34" charset="0"/>
              </a:rPr>
              <a:t>Our Deepest Fear</a:t>
            </a:r>
            <a:r>
              <a:rPr lang="en-US" altLang="en-US" sz="3600" dirty="0">
                <a:solidFill>
                  <a:srgbClr val="FF0000"/>
                </a:solidFill>
                <a:latin typeface="Century Gothic" panose="020B0502020202020204" pitchFamily="34" charset="0"/>
              </a:rPr>
              <a:t/>
            </a:r>
            <a:br>
              <a:rPr lang="en-US" altLang="en-US" sz="3600" dirty="0">
                <a:solidFill>
                  <a:srgbClr val="FF0000"/>
                </a:solidFill>
                <a:latin typeface="Century Gothic" panose="020B0502020202020204" pitchFamily="34" charset="0"/>
              </a:rPr>
            </a:br>
            <a:r>
              <a:rPr lang="en-US" altLang="en-US" sz="1800" dirty="0">
                <a:solidFill>
                  <a:schemeClr val="tx1"/>
                </a:solidFill>
              </a:rPr>
              <a:t>B</a:t>
            </a:r>
            <a:r>
              <a:rPr lang="en-US" sz="1800" dirty="0">
                <a:solidFill>
                  <a:schemeClr val="tx1"/>
                </a:solidFill>
              </a:rPr>
              <a:t>y Marianne Williamson</a:t>
            </a:r>
            <a:r>
              <a:rPr lang="en-US" altLang="en-US" sz="3600" dirty="0">
                <a:solidFill>
                  <a:schemeClr val="tx1"/>
                </a:solidFill>
                <a:latin typeface="Century Gothic" panose="020B0502020202020204" pitchFamily="34" charset="0"/>
              </a:rPr>
              <a:t> </a:t>
            </a:r>
            <a:endParaRPr lang="en-US" sz="3600" dirty="0">
              <a:solidFill>
                <a:schemeClr val="tx1"/>
              </a:solidFill>
            </a:endParaRPr>
          </a:p>
        </p:txBody>
      </p:sp>
      <p:sp>
        <p:nvSpPr>
          <p:cNvPr id="15363" name="Content Placeholder 2"/>
          <p:cNvSpPr>
            <a:spLocks noGrp="1"/>
          </p:cNvSpPr>
          <p:nvPr>
            <p:ph idx="1"/>
          </p:nvPr>
        </p:nvSpPr>
        <p:spPr>
          <a:xfrm>
            <a:off x="3124199" y="1818503"/>
            <a:ext cx="7379043" cy="4144963"/>
          </a:xfrm>
        </p:spPr>
        <p:txBody>
          <a:bodyPr>
            <a:normAutofit lnSpcReduction="10000"/>
          </a:bodyPr>
          <a:lstStyle/>
          <a:p>
            <a:pPr marL="0" indent="0">
              <a:buNone/>
            </a:pPr>
            <a:r>
              <a:rPr lang="en-US" altLang="en-US" dirty="0" smtClean="0">
                <a:latin typeface="Century Gothic B " pitchFamily="-28" charset="0"/>
                <a:cs typeface="Arial" panose="020B0604020202020204" pitchFamily="34" charset="0"/>
              </a:rPr>
              <a:t>Our deepest fear is not that we are inadequate. </a:t>
            </a:r>
            <a:br>
              <a:rPr lang="en-US" altLang="en-US" dirty="0" smtClean="0">
                <a:latin typeface="Century Gothic B " pitchFamily="-28" charset="0"/>
                <a:cs typeface="Arial" panose="020B0604020202020204" pitchFamily="34" charset="0"/>
              </a:rPr>
            </a:br>
            <a:r>
              <a:rPr lang="en-US" altLang="en-US" dirty="0" smtClean="0">
                <a:latin typeface="Century Gothic B " pitchFamily="-28" charset="0"/>
                <a:cs typeface="Arial" panose="020B0604020202020204" pitchFamily="34" charset="0"/>
              </a:rPr>
              <a:t>Our deepest fear is that we are powerful beyond measure. </a:t>
            </a:r>
            <a:br>
              <a:rPr lang="en-US" altLang="en-US" dirty="0" smtClean="0">
                <a:latin typeface="Century Gothic B " pitchFamily="-28" charset="0"/>
                <a:cs typeface="Arial" panose="020B0604020202020204" pitchFamily="34" charset="0"/>
              </a:rPr>
            </a:br>
            <a:r>
              <a:rPr lang="en-US" altLang="en-US" dirty="0" smtClean="0">
                <a:latin typeface="Century Gothic B " pitchFamily="-28" charset="0"/>
                <a:cs typeface="Arial" panose="020B0604020202020204" pitchFamily="34" charset="0"/>
              </a:rPr>
              <a:t>It is our light, not our darkness</a:t>
            </a:r>
            <a:br>
              <a:rPr lang="en-US" altLang="en-US" dirty="0" smtClean="0">
                <a:latin typeface="Century Gothic B " pitchFamily="-28" charset="0"/>
                <a:cs typeface="Arial" panose="020B0604020202020204" pitchFamily="34" charset="0"/>
              </a:rPr>
            </a:br>
            <a:r>
              <a:rPr lang="en-US" altLang="en-US" dirty="0" smtClean="0">
                <a:latin typeface="Century Gothic B " pitchFamily="-28" charset="0"/>
                <a:cs typeface="Arial" panose="020B0604020202020204" pitchFamily="34" charset="0"/>
              </a:rPr>
              <a:t>That most frightens us.</a:t>
            </a:r>
          </a:p>
          <a:p>
            <a:pPr marL="0" indent="0">
              <a:buNone/>
            </a:pPr>
            <a:endParaRPr lang="en-US" altLang="en-US" dirty="0" smtClean="0">
              <a:latin typeface="Century Gothic B " pitchFamily="-28" charset="0"/>
              <a:cs typeface="Arial" panose="020B0604020202020204" pitchFamily="34" charset="0"/>
            </a:endParaRPr>
          </a:p>
          <a:p>
            <a:pPr marL="0" indent="0">
              <a:buNone/>
            </a:pPr>
            <a:r>
              <a:rPr lang="en-US" altLang="en-US" dirty="0" smtClean="0">
                <a:latin typeface="Century Gothic B " pitchFamily="-28" charset="0"/>
                <a:cs typeface="Arial" panose="020B0604020202020204" pitchFamily="34" charset="0"/>
              </a:rPr>
              <a:t>We ask ourselves</a:t>
            </a:r>
            <a:br>
              <a:rPr lang="en-US" altLang="en-US" dirty="0" smtClean="0">
                <a:latin typeface="Century Gothic B " pitchFamily="-28" charset="0"/>
                <a:cs typeface="Arial" panose="020B0604020202020204" pitchFamily="34" charset="0"/>
              </a:rPr>
            </a:br>
            <a:r>
              <a:rPr lang="en-US" altLang="en-US" dirty="0" smtClean="0">
                <a:latin typeface="Century Gothic B " pitchFamily="-28" charset="0"/>
                <a:cs typeface="Arial" panose="020B0604020202020204" pitchFamily="34" charset="0"/>
              </a:rPr>
              <a:t>Who am I to be brilliant, gorgeous, talented, fabulous?</a:t>
            </a:r>
            <a:br>
              <a:rPr lang="en-US" altLang="en-US" dirty="0" smtClean="0">
                <a:latin typeface="Century Gothic B " pitchFamily="-28" charset="0"/>
                <a:cs typeface="Arial" panose="020B0604020202020204" pitchFamily="34" charset="0"/>
              </a:rPr>
            </a:br>
            <a:r>
              <a:rPr lang="en-US" altLang="en-US" dirty="0" smtClean="0">
                <a:latin typeface="Century Gothic B " pitchFamily="-28" charset="0"/>
                <a:cs typeface="Arial" panose="020B0604020202020204" pitchFamily="34" charset="0"/>
              </a:rPr>
              <a:t>Actually, who are you </a:t>
            </a:r>
            <a:r>
              <a:rPr lang="en-US" altLang="en-US" i="1" dirty="0" smtClean="0">
                <a:latin typeface="Century Gothic B " pitchFamily="-28" charset="0"/>
                <a:cs typeface="Arial" panose="020B0604020202020204" pitchFamily="34" charset="0"/>
              </a:rPr>
              <a:t>not</a:t>
            </a:r>
            <a:r>
              <a:rPr lang="en-US" altLang="en-US" dirty="0" smtClean="0">
                <a:latin typeface="Century Gothic B " pitchFamily="-28" charset="0"/>
                <a:cs typeface="Arial" panose="020B0604020202020204" pitchFamily="34" charset="0"/>
              </a:rPr>
              <a:t> to be?  </a:t>
            </a:r>
          </a:p>
          <a:p>
            <a:pPr marL="0" indent="0">
              <a:buNone/>
            </a:pPr>
            <a:endParaRPr lang="en-US" altLang="en-US" dirty="0" smtClean="0">
              <a:latin typeface="Century Gothic B " pitchFamily="-28" charset="0"/>
              <a:cs typeface="Arial" panose="020B0604020202020204" pitchFamily="34" charset="0"/>
            </a:endParaRPr>
          </a:p>
          <a:p>
            <a:pPr marL="0" indent="0">
              <a:buNone/>
            </a:pPr>
            <a:r>
              <a:rPr lang="en-US" altLang="en-US" dirty="0" smtClean="0">
                <a:latin typeface="Century Gothic B " pitchFamily="-28" charset="0"/>
                <a:cs typeface="Arial" panose="020B0604020202020204" pitchFamily="34" charset="0"/>
              </a:rPr>
              <a:t>. . . as we let our own light shine, </a:t>
            </a:r>
            <a:br>
              <a:rPr lang="en-US" altLang="en-US" dirty="0" smtClean="0">
                <a:latin typeface="Century Gothic B " pitchFamily="-28" charset="0"/>
                <a:cs typeface="Arial" panose="020B0604020202020204" pitchFamily="34" charset="0"/>
              </a:rPr>
            </a:br>
            <a:r>
              <a:rPr lang="en-US" altLang="en-US" dirty="0" smtClean="0">
                <a:latin typeface="Century Gothic B " pitchFamily="-28" charset="0"/>
                <a:cs typeface="Arial" panose="020B0604020202020204" pitchFamily="34" charset="0"/>
              </a:rPr>
              <a:t>We unconsciously give other people permission to do the same. </a:t>
            </a:r>
            <a:br>
              <a:rPr lang="en-US" altLang="en-US" dirty="0" smtClean="0">
                <a:latin typeface="Century Gothic B " pitchFamily="-28" charset="0"/>
                <a:cs typeface="Arial" panose="020B0604020202020204" pitchFamily="34" charset="0"/>
              </a:rPr>
            </a:br>
            <a:r>
              <a:rPr lang="en-US" altLang="en-US" dirty="0" smtClean="0">
                <a:latin typeface="Century Gothic B " pitchFamily="-28" charset="0"/>
                <a:cs typeface="Arial" panose="020B0604020202020204" pitchFamily="34" charset="0"/>
              </a:rPr>
              <a:t>As we're liberated from our own fear, </a:t>
            </a:r>
            <a:br>
              <a:rPr lang="en-US" altLang="en-US" dirty="0" smtClean="0">
                <a:latin typeface="Century Gothic B " pitchFamily="-28" charset="0"/>
                <a:cs typeface="Arial" panose="020B0604020202020204" pitchFamily="34" charset="0"/>
              </a:rPr>
            </a:br>
            <a:r>
              <a:rPr lang="en-US" altLang="en-US" dirty="0" smtClean="0">
                <a:latin typeface="Century Gothic B " pitchFamily="-28" charset="0"/>
                <a:cs typeface="Arial" panose="020B0604020202020204" pitchFamily="34" charset="0"/>
              </a:rPr>
              <a:t>Our presence automatically liberates others.</a:t>
            </a:r>
          </a:p>
        </p:txBody>
      </p:sp>
    </p:spTree>
    <p:extLst>
      <p:ext uri="{BB962C8B-B14F-4D97-AF65-F5344CB8AC3E}">
        <p14:creationId xmlns:p14="http://schemas.microsoft.com/office/powerpoint/2010/main" val="3398544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8093" y="2101361"/>
            <a:ext cx="5523433" cy="3352328"/>
          </a:xfrm>
          <a:prstGeom prst="rect">
            <a:avLst/>
          </a:prstGeom>
        </p:spPr>
        <p:txBody>
          <a:bodyPr wrap="square">
            <a:spAutoFit/>
          </a:bodyPr>
          <a:lstStyle/>
          <a:p>
            <a:pPr>
              <a:lnSpc>
                <a:spcPct val="107000"/>
              </a:lnSpc>
            </a:pPr>
            <a:r>
              <a:rPr lang="en-US" i="1" dirty="0" smtClean="0">
                <a:latin typeface="Calibri" panose="020F0502020204030204" pitchFamily="34" charset="0"/>
                <a:ea typeface="Calibri" panose="020F0502020204030204" pitchFamily="34" charset="0"/>
                <a:cs typeface="Times New Roman" panose="02020603050405020304" pitchFamily="18" charset="0"/>
              </a:rPr>
              <a:t>“Treasure </a:t>
            </a:r>
            <a:r>
              <a:rPr lang="en-US" i="1" dirty="0">
                <a:latin typeface="Calibri" panose="020F0502020204030204" pitchFamily="34" charset="0"/>
                <a:ea typeface="Calibri" panose="020F0502020204030204" pitchFamily="34" charset="0"/>
                <a:cs typeface="Times New Roman" panose="02020603050405020304" pitchFamily="18" charset="0"/>
              </a:rPr>
              <a:t>ways of thinking more than the facts you have accumulated. Facts will be presented to you in such a way as to veil the ways of thinking embedded in them. To reveal these hidden ways of thinking, to suggest alternative frameworks, to imagine better ways of living in evolving worlds, to imagine new human relations that are freed from persisting hierarchies, whether they be racial or sexual or geopolitical—this is the work of educated human beings. Education is the practice of freedom</a:t>
            </a:r>
            <a:r>
              <a:rPr lang="en-US" i="1"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—Angela </a:t>
            </a:r>
            <a:r>
              <a:rPr lang="en-US" dirty="0" smtClean="0">
                <a:latin typeface="Calibri" panose="020F0502020204030204" pitchFamily="34" charset="0"/>
                <a:ea typeface="Calibri" panose="020F0502020204030204" pitchFamily="34" charset="0"/>
                <a:cs typeface="Times New Roman" panose="02020603050405020304" pitchFamily="18" charset="0"/>
              </a:rPr>
              <a:t>Davis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2466" name="Picture 2" descr="Image result for angela dav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432" y="1637643"/>
            <a:ext cx="4230169" cy="25381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96967" y="1153682"/>
            <a:ext cx="5539099" cy="646331"/>
          </a:xfrm>
          <a:prstGeom prst="rect">
            <a:avLst/>
          </a:prstGeom>
          <a:noFill/>
        </p:spPr>
        <p:txBody>
          <a:bodyPr wrap="square" rtlCol="0">
            <a:spAutoFit/>
          </a:bodyPr>
          <a:lstStyle/>
          <a:p>
            <a:pPr algn="ctr"/>
            <a:r>
              <a:rPr lang="en-US" sz="3600" b="1" dirty="0" smtClean="0">
                <a:solidFill>
                  <a:schemeClr val="accent2"/>
                </a:solidFill>
                <a:latin typeface="Century Gothic" panose="020B0502020202020204" pitchFamily="34" charset="0"/>
              </a:rPr>
              <a:t>Theory Behind Practice</a:t>
            </a:r>
            <a:endParaRPr lang="en-US" sz="360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4253985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39699"/>
            <a:ext cx="10058400" cy="899917"/>
          </a:xfrm>
        </p:spPr>
        <p:txBody>
          <a:bodyPr>
            <a:normAutofit fontScale="90000"/>
          </a:bodyPr>
          <a:lstStyle/>
          <a:p>
            <a:pPr algn="ctr"/>
            <a:r>
              <a:rPr lang="en-US" sz="4000" b="1" i="1" dirty="0" smtClean="0">
                <a:solidFill>
                  <a:srgbClr val="D34817"/>
                </a:solidFill>
                <a:latin typeface="Century Gothic"/>
                <a:cs typeface="Century Gothic"/>
              </a:rPr>
              <a:t>What Makes a Leader?</a:t>
            </a:r>
            <a:r>
              <a:rPr lang="en-US" sz="4000" i="1" dirty="0" smtClean="0">
                <a:latin typeface="Century Gothic"/>
                <a:cs typeface="Century Gothic"/>
              </a:rPr>
              <a:t/>
            </a:r>
            <a:br>
              <a:rPr lang="en-US" sz="4000" i="1" dirty="0" smtClean="0">
                <a:latin typeface="Century Gothic"/>
                <a:cs typeface="Century Gothic"/>
              </a:rPr>
            </a:br>
            <a:r>
              <a:rPr lang="en-US" sz="2700" dirty="0" smtClean="0">
                <a:latin typeface="Century Gothic"/>
                <a:cs typeface="Century Gothic"/>
              </a:rPr>
              <a:t>History of Leadership Theories </a:t>
            </a:r>
            <a:r>
              <a:rPr lang="en-US" dirty="0" smtClean="0"/>
              <a:t/>
            </a:r>
            <a:br>
              <a:rPr lang="en-US" dirty="0" smtClean="0"/>
            </a:br>
            <a:endParaRPr lang="en-US" dirty="0"/>
          </a:p>
        </p:txBody>
      </p:sp>
      <p:pic>
        <p:nvPicPr>
          <p:cNvPr id="4" name="Picture 4" descr="http://www.notbeinggoverned.com/wp-content/uploads/2015/02/leadership-part-2-leadership-theories-2-6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883" y="1892819"/>
            <a:ext cx="2464847" cy="185056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p:cNvPicPr>
            <a:picLocks noChangeAspect="1" noChangeArrowheads="1"/>
          </p:cNvPicPr>
          <p:nvPr/>
        </p:nvPicPr>
        <p:blipFill>
          <a:blip r:embed="rId4" cstate="screen"/>
          <a:srcRect/>
          <a:stretch>
            <a:fillRect/>
          </a:stretch>
        </p:blipFill>
        <p:spPr bwMode="auto">
          <a:xfrm>
            <a:off x="2977229" y="1888916"/>
            <a:ext cx="2242545" cy="1720777"/>
          </a:xfrm>
          <a:prstGeom prst="rect">
            <a:avLst/>
          </a:prstGeom>
          <a:noFill/>
          <a:ln w="9525">
            <a:noFill/>
            <a:miter lim="800000"/>
            <a:headEnd/>
            <a:tailEnd/>
          </a:ln>
        </p:spPr>
      </p:pic>
      <p:sp>
        <p:nvSpPr>
          <p:cNvPr id="3" name="TextBox 2"/>
          <p:cNvSpPr txBox="1"/>
          <p:nvPr/>
        </p:nvSpPr>
        <p:spPr>
          <a:xfrm>
            <a:off x="2907531" y="3726682"/>
            <a:ext cx="2055324" cy="523220"/>
          </a:xfrm>
          <a:prstGeom prst="rect">
            <a:avLst/>
          </a:prstGeom>
          <a:noFill/>
        </p:spPr>
        <p:txBody>
          <a:bodyPr wrap="square" rtlCol="0">
            <a:spAutoFit/>
          </a:bodyPr>
          <a:lstStyle/>
          <a:p>
            <a:pPr algn="ctr"/>
            <a:r>
              <a:rPr lang="en-US" sz="2800" b="1" dirty="0" smtClean="0">
                <a:solidFill>
                  <a:schemeClr val="accent1"/>
                </a:solidFill>
              </a:rPr>
              <a:t>Trait</a:t>
            </a:r>
            <a:endParaRPr lang="en-US" sz="2800" b="1" dirty="0">
              <a:solidFill>
                <a:schemeClr val="accent1"/>
              </a:solidFill>
            </a:endParaRPr>
          </a:p>
        </p:txBody>
      </p:sp>
      <p:sp>
        <p:nvSpPr>
          <p:cNvPr id="8" name="TextBox 7"/>
          <p:cNvSpPr txBox="1"/>
          <p:nvPr/>
        </p:nvSpPr>
        <p:spPr>
          <a:xfrm>
            <a:off x="417749" y="4161173"/>
            <a:ext cx="2590043" cy="1200329"/>
          </a:xfrm>
          <a:prstGeom prst="rect">
            <a:avLst/>
          </a:prstGeom>
          <a:noFill/>
        </p:spPr>
        <p:txBody>
          <a:bodyPr wrap="square" rtlCol="0">
            <a:spAutoFit/>
          </a:bodyPr>
          <a:lstStyle/>
          <a:p>
            <a:r>
              <a:rPr lang="en-US" dirty="0" smtClean="0"/>
              <a:t>Men destined by birth to lead; no women, few POC, and no other way.</a:t>
            </a:r>
          </a:p>
          <a:p>
            <a:endParaRPr lang="en-US" dirty="0" smtClean="0"/>
          </a:p>
        </p:txBody>
      </p:sp>
      <p:sp>
        <p:nvSpPr>
          <p:cNvPr id="10" name="TextBox 9"/>
          <p:cNvSpPr txBox="1"/>
          <p:nvPr/>
        </p:nvSpPr>
        <p:spPr>
          <a:xfrm>
            <a:off x="2942962" y="4167432"/>
            <a:ext cx="2764397" cy="1200329"/>
          </a:xfrm>
          <a:prstGeom prst="rect">
            <a:avLst/>
          </a:prstGeom>
          <a:noFill/>
        </p:spPr>
        <p:txBody>
          <a:bodyPr wrap="square" rtlCol="0">
            <a:spAutoFit/>
          </a:bodyPr>
          <a:lstStyle/>
          <a:p>
            <a:r>
              <a:rPr lang="en-US" dirty="0" smtClean="0"/>
              <a:t>Identify leadership traits and find people with these.</a:t>
            </a:r>
          </a:p>
          <a:p>
            <a:endParaRPr lang="en-US" dirty="0" smtClean="0"/>
          </a:p>
          <a:p>
            <a:endParaRPr lang="en-US" dirty="0" smtClean="0"/>
          </a:p>
        </p:txBody>
      </p:sp>
      <p:pic>
        <p:nvPicPr>
          <p:cNvPr id="12" name="Picture 11"/>
          <p:cNvPicPr>
            <a:picLocks noChangeAspect="1"/>
          </p:cNvPicPr>
          <p:nvPr/>
        </p:nvPicPr>
        <p:blipFill>
          <a:blip r:embed="rId5"/>
          <a:stretch>
            <a:fillRect/>
          </a:stretch>
        </p:blipFill>
        <p:spPr>
          <a:xfrm>
            <a:off x="5282059" y="1905117"/>
            <a:ext cx="3154632" cy="1678264"/>
          </a:xfrm>
          <a:prstGeom prst="rect">
            <a:avLst/>
          </a:prstGeom>
        </p:spPr>
      </p:pic>
      <p:sp>
        <p:nvSpPr>
          <p:cNvPr id="13" name="TextBox 12"/>
          <p:cNvSpPr txBox="1"/>
          <p:nvPr/>
        </p:nvSpPr>
        <p:spPr>
          <a:xfrm>
            <a:off x="5915322" y="3678537"/>
            <a:ext cx="1737835" cy="523220"/>
          </a:xfrm>
          <a:prstGeom prst="rect">
            <a:avLst/>
          </a:prstGeom>
          <a:noFill/>
        </p:spPr>
        <p:txBody>
          <a:bodyPr wrap="square" rtlCol="0">
            <a:spAutoFit/>
          </a:bodyPr>
          <a:lstStyle/>
          <a:p>
            <a:pPr algn="ctr"/>
            <a:r>
              <a:rPr lang="en-US" sz="2800" b="1" dirty="0" smtClean="0">
                <a:solidFill>
                  <a:schemeClr val="accent1"/>
                </a:solidFill>
              </a:rPr>
              <a:t>Behavior</a:t>
            </a:r>
            <a:endParaRPr lang="en-US" sz="2800" b="1" dirty="0">
              <a:solidFill>
                <a:schemeClr val="accent1"/>
              </a:solidFill>
            </a:endParaRPr>
          </a:p>
        </p:txBody>
      </p:sp>
      <p:sp>
        <p:nvSpPr>
          <p:cNvPr id="14" name="TextBox 13"/>
          <p:cNvSpPr txBox="1"/>
          <p:nvPr/>
        </p:nvSpPr>
        <p:spPr>
          <a:xfrm>
            <a:off x="787379" y="3695250"/>
            <a:ext cx="2055324" cy="523220"/>
          </a:xfrm>
          <a:prstGeom prst="rect">
            <a:avLst/>
          </a:prstGeom>
          <a:noFill/>
        </p:spPr>
        <p:txBody>
          <a:bodyPr wrap="square" rtlCol="0">
            <a:spAutoFit/>
          </a:bodyPr>
          <a:lstStyle/>
          <a:p>
            <a:r>
              <a:rPr lang="en-US" sz="2800" b="1" dirty="0" smtClean="0">
                <a:solidFill>
                  <a:schemeClr val="accent1"/>
                </a:solidFill>
              </a:rPr>
              <a:t>Great Man</a:t>
            </a:r>
            <a:endParaRPr lang="en-US" sz="2800" b="1" dirty="0">
              <a:solidFill>
                <a:schemeClr val="accent1"/>
              </a:solidFill>
            </a:endParaRPr>
          </a:p>
        </p:txBody>
      </p:sp>
      <p:sp>
        <p:nvSpPr>
          <p:cNvPr id="15" name="TextBox 14"/>
          <p:cNvSpPr txBox="1"/>
          <p:nvPr/>
        </p:nvSpPr>
        <p:spPr>
          <a:xfrm>
            <a:off x="5837711" y="4194398"/>
            <a:ext cx="2753124" cy="923330"/>
          </a:xfrm>
          <a:prstGeom prst="rect">
            <a:avLst/>
          </a:prstGeom>
          <a:noFill/>
        </p:spPr>
        <p:txBody>
          <a:bodyPr wrap="square" rtlCol="0">
            <a:spAutoFit/>
          </a:bodyPr>
          <a:lstStyle/>
          <a:p>
            <a:r>
              <a:rPr lang="en-US" dirty="0" smtClean="0"/>
              <a:t>Make leaders by teaching “leader-like” behaviors.</a:t>
            </a:r>
          </a:p>
          <a:p>
            <a:endParaRPr lang="en-US" dirty="0" smtClean="0"/>
          </a:p>
        </p:txBody>
      </p:sp>
      <p:pic>
        <p:nvPicPr>
          <p:cNvPr id="16" name="Picture 15"/>
          <p:cNvPicPr>
            <a:picLocks noChangeAspect="1"/>
          </p:cNvPicPr>
          <p:nvPr/>
        </p:nvPicPr>
        <p:blipFill>
          <a:blip r:embed="rId6"/>
          <a:stretch>
            <a:fillRect/>
          </a:stretch>
        </p:blipFill>
        <p:spPr>
          <a:xfrm>
            <a:off x="8455236" y="1888019"/>
            <a:ext cx="3024502" cy="1723966"/>
          </a:xfrm>
          <a:prstGeom prst="rect">
            <a:avLst/>
          </a:prstGeom>
        </p:spPr>
      </p:pic>
      <p:sp>
        <p:nvSpPr>
          <p:cNvPr id="20" name="TextBox 19"/>
          <p:cNvSpPr txBox="1"/>
          <p:nvPr/>
        </p:nvSpPr>
        <p:spPr>
          <a:xfrm>
            <a:off x="8611656" y="4152593"/>
            <a:ext cx="3053901" cy="923330"/>
          </a:xfrm>
          <a:prstGeom prst="rect">
            <a:avLst/>
          </a:prstGeom>
          <a:noFill/>
        </p:spPr>
        <p:txBody>
          <a:bodyPr wrap="square" rtlCol="0">
            <a:spAutoFit/>
          </a:bodyPr>
          <a:lstStyle/>
          <a:p>
            <a:r>
              <a:rPr lang="en-US" dirty="0" smtClean="0"/>
              <a:t>Match the leadership style to the situation.</a:t>
            </a:r>
          </a:p>
          <a:p>
            <a:endParaRPr lang="en-US" dirty="0" smtClean="0"/>
          </a:p>
        </p:txBody>
      </p:sp>
      <p:sp>
        <p:nvSpPr>
          <p:cNvPr id="21" name="TextBox 20"/>
          <p:cNvSpPr txBox="1"/>
          <p:nvPr/>
        </p:nvSpPr>
        <p:spPr>
          <a:xfrm>
            <a:off x="8824863" y="3680530"/>
            <a:ext cx="2170286" cy="523220"/>
          </a:xfrm>
          <a:prstGeom prst="rect">
            <a:avLst/>
          </a:prstGeom>
          <a:noFill/>
        </p:spPr>
        <p:txBody>
          <a:bodyPr wrap="square" rtlCol="0">
            <a:spAutoFit/>
          </a:bodyPr>
          <a:lstStyle/>
          <a:p>
            <a:pPr algn="ctr"/>
            <a:r>
              <a:rPr lang="en-US" sz="2800" b="1" dirty="0" smtClean="0">
                <a:solidFill>
                  <a:schemeClr val="accent1"/>
                </a:solidFill>
              </a:rPr>
              <a:t>Contingency</a:t>
            </a:r>
            <a:endParaRPr lang="en-US" sz="2800" b="1" dirty="0">
              <a:solidFill>
                <a:schemeClr val="accent1"/>
              </a:solidFill>
            </a:endParaRPr>
          </a:p>
        </p:txBody>
      </p:sp>
      <p:graphicFrame>
        <p:nvGraphicFramePr>
          <p:cNvPr id="19" name="Diagram 18"/>
          <p:cNvGraphicFramePr/>
          <p:nvPr>
            <p:extLst>
              <p:ext uri="{D42A27DB-BD31-4B8C-83A1-F6EECF244321}">
                <p14:modId xmlns:p14="http://schemas.microsoft.com/office/powerpoint/2010/main" val="2021690811"/>
              </p:ext>
            </p:extLst>
          </p:nvPr>
        </p:nvGraphicFramePr>
        <p:xfrm>
          <a:off x="1112952" y="4495401"/>
          <a:ext cx="10233105" cy="26289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584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3" grpId="0"/>
      <p:bldP spid="14" grpId="0"/>
      <p:bldP spid="15"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9596" y="471421"/>
            <a:ext cx="10972800" cy="841375"/>
          </a:xfrm>
        </p:spPr>
        <p:txBody>
          <a:bodyPr>
            <a:normAutofit/>
          </a:bodyPr>
          <a:lstStyle/>
          <a:p>
            <a:pPr algn="ctr"/>
            <a:r>
              <a:rPr lang="en-US" sz="3600" b="1" dirty="0">
                <a:solidFill>
                  <a:schemeClr val="accent2"/>
                </a:solidFill>
                <a:latin typeface="Century Gothic" charset="0"/>
                <a:cs typeface="Arial" charset="0"/>
              </a:rPr>
              <a:t>Culture Shifts in </a:t>
            </a:r>
            <a:r>
              <a:rPr lang="en-US" sz="3600" b="1" dirty="0" smtClean="0">
                <a:solidFill>
                  <a:schemeClr val="accent2"/>
                </a:solidFill>
                <a:latin typeface="Century Gothic" charset="0"/>
                <a:cs typeface="Arial" charset="0"/>
              </a:rPr>
              <a:t>Leadership</a:t>
            </a:r>
            <a:br>
              <a:rPr lang="en-US" sz="3600" b="1" dirty="0" smtClean="0">
                <a:solidFill>
                  <a:schemeClr val="accent2"/>
                </a:solidFill>
                <a:latin typeface="Century Gothic" charset="0"/>
                <a:cs typeface="Arial" charset="0"/>
              </a:rPr>
            </a:br>
            <a:r>
              <a:rPr lang="en-US" sz="1200" dirty="0" smtClean="0">
                <a:solidFill>
                  <a:schemeClr val="accent2"/>
                </a:solidFill>
                <a:latin typeface="Century Gothic" charset="0"/>
                <a:cs typeface="Arial" charset="0"/>
              </a:rPr>
              <a:t>(adapted from Catalyst </a:t>
            </a:r>
            <a:r>
              <a:rPr lang="en-US" sz="1200" dirty="0">
                <a:solidFill>
                  <a:schemeClr val="accent2"/>
                </a:solidFill>
                <a:latin typeface="Century Gothic" charset="0"/>
                <a:cs typeface="Arial" charset="0"/>
              </a:rPr>
              <a:t>Project (http://collectiveliberation.org/culture-shifts-2</a:t>
            </a:r>
            <a:r>
              <a:rPr lang="en-US" sz="1200" dirty="0" smtClean="0">
                <a:solidFill>
                  <a:schemeClr val="accent2"/>
                </a:solidFill>
                <a:latin typeface="Century Gothic" charset="0"/>
                <a:cs typeface="Arial" charset="0"/>
              </a:rPr>
              <a:t>/)</a:t>
            </a:r>
            <a:endParaRPr lang="en-US" sz="3600" b="1" dirty="0">
              <a:solidFill>
                <a:schemeClr val="accent2"/>
              </a:solidFill>
              <a:latin typeface="Century Gothic" charset="0"/>
              <a:cs typeface="Arial" charset="0"/>
            </a:endParaRPr>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811049861"/>
              </p:ext>
            </p:extLst>
          </p:nvPr>
        </p:nvGraphicFramePr>
        <p:xfrm>
          <a:off x="1217894" y="1447800"/>
          <a:ext cx="10108530" cy="3952793"/>
        </p:xfrm>
        <a:graphic>
          <a:graphicData uri="http://schemas.openxmlformats.org/drawingml/2006/table">
            <a:tbl>
              <a:tblPr firstRow="1" firstCol="1" bandRow="1"/>
              <a:tblGrid>
                <a:gridCol w="4140844"/>
                <a:gridCol w="1200497"/>
                <a:gridCol w="4767189"/>
              </a:tblGrid>
              <a:tr h="236482">
                <a:tc>
                  <a:txBody>
                    <a:bodyPr/>
                    <a:lstStyle/>
                    <a:p>
                      <a:pPr marL="0" marR="0">
                        <a:lnSpc>
                          <a:spcPts val="1860"/>
                        </a:lnSpc>
                        <a:spcBef>
                          <a:spcPts val="0"/>
                        </a:spcBef>
                        <a:spcAft>
                          <a:spcPts val="0"/>
                        </a:spcAft>
                      </a:pPr>
                      <a:r>
                        <a:rPr lang="en-US" sz="2400" b="1" u="sng" dirty="0">
                          <a:solidFill>
                            <a:srgbClr val="000000"/>
                          </a:solidFill>
                          <a:effectLst/>
                          <a:latin typeface="+mn-lt"/>
                          <a:ea typeface="Times New Roman" panose="02020603050405020304" pitchFamily="18" charset="0"/>
                          <a:cs typeface="Aharoni" panose="02010803020104030203" pitchFamily="2" charset="-79"/>
                        </a:rPr>
                        <a:t>SHIFT FROM:</a:t>
                      </a:r>
                      <a:endParaRPr lang="en-US" sz="2400"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2400">
                        <a:effectLst/>
                        <a:latin typeface="+mn-lt"/>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60"/>
                        </a:lnSpc>
                        <a:spcBef>
                          <a:spcPts val="0"/>
                        </a:spcBef>
                        <a:spcAft>
                          <a:spcPts val="0"/>
                        </a:spcAft>
                      </a:pPr>
                      <a:r>
                        <a:rPr lang="en-US" sz="2400" b="1" u="sng">
                          <a:solidFill>
                            <a:srgbClr val="000000"/>
                          </a:solidFill>
                          <a:effectLst/>
                          <a:latin typeface="+mn-lt"/>
                          <a:ea typeface="Times New Roman" panose="02020603050405020304" pitchFamily="18" charset="0"/>
                          <a:cs typeface="Aharoni" panose="02010803020104030203" pitchFamily="2" charset="-79"/>
                        </a:rPr>
                        <a:t>SHIFT TOWARD:</a:t>
                      </a:r>
                      <a:endParaRPr lang="en-US" sz="2400">
                        <a:effectLst/>
                        <a:latin typeface="+mn-lt"/>
                        <a:ea typeface="Calibri" panose="020F050202020403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165">
                <a:tc>
                  <a:txBody>
                    <a:bodyPr/>
                    <a:lstStyle/>
                    <a:p>
                      <a:pPr marL="0" marR="0">
                        <a:lnSpc>
                          <a:spcPts val="1860"/>
                        </a:lnSpc>
                        <a:spcBef>
                          <a:spcPts val="0"/>
                        </a:spcBef>
                        <a:spcAft>
                          <a:spcPts val="0"/>
                        </a:spcAft>
                      </a:pPr>
                      <a:r>
                        <a:rPr lang="en-US" sz="2400" b="1" dirty="0">
                          <a:solidFill>
                            <a:srgbClr val="000000"/>
                          </a:solidFill>
                          <a:effectLst/>
                          <a:latin typeface="+mn-lt"/>
                          <a:ea typeface="Times New Roman" panose="02020603050405020304" pitchFamily="18" charset="0"/>
                          <a:cs typeface="Aharoni" panose="02010803020104030203" pitchFamily="2" charset="-79"/>
                        </a:rPr>
                        <a:t> </a:t>
                      </a:r>
                      <a:endParaRPr lang="en-US" sz="2400" dirty="0">
                        <a:effectLst/>
                        <a:latin typeface="+mn-lt"/>
                        <a:ea typeface="Calibri" panose="020F0502020204030204" pitchFamily="34" charset="0"/>
                        <a:cs typeface="Arial" panose="020B0604020202020204" pitchFamily="34" charset="0"/>
                      </a:endParaRPr>
                    </a:p>
                    <a:p>
                      <a:pPr marL="0" marR="0">
                        <a:lnSpc>
                          <a:spcPts val="1860"/>
                        </a:lnSpc>
                        <a:spcBef>
                          <a:spcPts val="0"/>
                        </a:spcBef>
                        <a:spcAft>
                          <a:spcPts val="0"/>
                        </a:spcAft>
                      </a:pPr>
                      <a:r>
                        <a:rPr lang="en-US" sz="2400" b="1" strike="noStrike" dirty="0">
                          <a:effectLst/>
                          <a:latin typeface="+mn-lt"/>
                          <a:ea typeface="Times New Roman" panose="02020603050405020304" pitchFamily="18" charset="0"/>
                          <a:cs typeface="Aharoni" panose="02010803020104030203" pitchFamily="2" charset="-79"/>
                        </a:rPr>
                        <a:t>Deficit-based thinking</a:t>
                      </a:r>
                      <a:r>
                        <a:rPr lang="en-US" sz="2400" strike="noStrike" dirty="0">
                          <a:solidFill>
                            <a:srgbClr val="000000"/>
                          </a:solidFill>
                          <a:effectLst/>
                          <a:latin typeface="+mn-lt"/>
                          <a:ea typeface="Times New Roman" panose="02020603050405020304" pitchFamily="18" charset="0"/>
                          <a:cs typeface="Aharoni" panose="02010803020104030203" pitchFamily="2" charset="-79"/>
                        </a:rPr>
                        <a:t/>
                      </a:r>
                      <a:br>
                        <a:rPr lang="en-US" sz="2400" strike="noStrike" dirty="0">
                          <a:solidFill>
                            <a:srgbClr val="000000"/>
                          </a:solidFill>
                          <a:effectLst/>
                          <a:latin typeface="+mn-lt"/>
                          <a:ea typeface="Times New Roman" panose="02020603050405020304" pitchFamily="18" charset="0"/>
                          <a:cs typeface="Aharoni" panose="02010803020104030203" pitchFamily="2" charset="-79"/>
                        </a:rPr>
                      </a:br>
                      <a:endParaRPr lang="en-US" sz="2400" strike="noStrike"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ts val="1860"/>
                        </a:lnSpc>
                        <a:spcBef>
                          <a:spcPts val="0"/>
                        </a:spcBef>
                        <a:spcAft>
                          <a:spcPts val="0"/>
                        </a:spcAft>
                      </a:pPr>
                      <a:r>
                        <a:rPr lang="en-US" sz="2400">
                          <a:solidFill>
                            <a:srgbClr val="000000"/>
                          </a:solidFill>
                          <a:effectLst/>
                          <a:latin typeface="+mn-lt"/>
                          <a:ea typeface="Times New Roman" panose="02020603050405020304" pitchFamily="18" charset="0"/>
                          <a:cs typeface="Aharoni" panose="02010803020104030203" pitchFamily="2" charset="-79"/>
                        </a:rPr>
                        <a:t>==&gt;</a:t>
                      </a:r>
                      <a:endParaRPr lang="en-US" sz="2400">
                        <a:effectLst/>
                        <a:latin typeface="+mn-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ts val="1860"/>
                        </a:lnSpc>
                        <a:spcBef>
                          <a:spcPts val="0"/>
                        </a:spcBef>
                        <a:spcAft>
                          <a:spcPts val="0"/>
                        </a:spcAft>
                      </a:pPr>
                      <a:r>
                        <a:rPr lang="en-US" sz="2400" b="1" dirty="0" smtClean="0">
                          <a:solidFill>
                            <a:srgbClr val="C00000"/>
                          </a:solidFill>
                          <a:effectLst/>
                          <a:latin typeface="+mn-lt"/>
                          <a:ea typeface="Times New Roman" panose="02020603050405020304" pitchFamily="18" charset="0"/>
                          <a:cs typeface="Aharoni" panose="02010803020104030203" pitchFamily="2" charset="-79"/>
                        </a:rPr>
                        <a:t>Strengths-</a:t>
                      </a:r>
                      <a:r>
                        <a:rPr lang="en-US" sz="2400" b="1" dirty="0">
                          <a:solidFill>
                            <a:srgbClr val="C00000"/>
                          </a:solidFill>
                          <a:effectLst/>
                          <a:latin typeface="+mn-lt"/>
                          <a:ea typeface="Times New Roman" panose="02020603050405020304" pitchFamily="18" charset="0"/>
                          <a:cs typeface="Aharoni" panose="02010803020104030203" pitchFamily="2" charset="-79"/>
                        </a:rPr>
                        <a:t>based </a:t>
                      </a:r>
                      <a:r>
                        <a:rPr lang="en-US" sz="2400" b="1" dirty="0" smtClean="0">
                          <a:solidFill>
                            <a:srgbClr val="C00000"/>
                          </a:solidFill>
                          <a:effectLst/>
                          <a:latin typeface="+mn-lt"/>
                          <a:ea typeface="Times New Roman" panose="02020603050405020304" pitchFamily="18" charset="0"/>
                          <a:cs typeface="Aharoni" panose="02010803020104030203" pitchFamily="2" charset="-79"/>
                        </a:rPr>
                        <a:t>thinking</a:t>
                      </a:r>
                      <a:endParaRPr lang="en-US" sz="2400" dirty="0">
                        <a:effectLst/>
                        <a:latin typeface="+mn-lt"/>
                        <a:ea typeface="Calibri" panose="020F050202020403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943956">
                <a:tc>
                  <a:txBody>
                    <a:bodyPr/>
                    <a:lstStyle/>
                    <a:p>
                      <a:pPr marL="0" marR="0">
                        <a:lnSpc>
                          <a:spcPts val="1860"/>
                        </a:lnSpc>
                        <a:spcBef>
                          <a:spcPts val="0"/>
                        </a:spcBef>
                        <a:spcAft>
                          <a:spcPts val="0"/>
                        </a:spcAft>
                      </a:pPr>
                      <a:r>
                        <a:rPr lang="en-US" sz="2400" b="1" strike="noStrike" dirty="0">
                          <a:solidFill>
                            <a:srgbClr val="000000"/>
                          </a:solidFill>
                          <a:effectLst/>
                          <a:latin typeface="+mn-lt"/>
                          <a:ea typeface="Times New Roman" panose="02020603050405020304" pitchFamily="18" charset="0"/>
                          <a:cs typeface="Aharoni" panose="02010803020104030203" pitchFamily="2" charset="-79"/>
                        </a:rPr>
                        <a:t>Individual </a:t>
                      </a:r>
                      <a:r>
                        <a:rPr lang="en-US" sz="2400" b="1" strike="noStrike" dirty="0" smtClean="0">
                          <a:solidFill>
                            <a:srgbClr val="000000"/>
                          </a:solidFill>
                          <a:effectLst/>
                          <a:latin typeface="+mn-lt"/>
                          <a:ea typeface="Times New Roman" panose="02020603050405020304" pitchFamily="18" charset="0"/>
                          <a:cs typeface="Aharoni" panose="02010803020104030203" pitchFamily="2" charset="-79"/>
                        </a:rPr>
                        <a:t>focus</a:t>
                      </a:r>
                      <a:endParaRPr lang="en-US" sz="2400" strike="noStrike"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60"/>
                        </a:lnSpc>
                        <a:spcBef>
                          <a:spcPts val="0"/>
                        </a:spcBef>
                        <a:spcAft>
                          <a:spcPts val="0"/>
                        </a:spcAft>
                      </a:pPr>
                      <a:r>
                        <a:rPr lang="en-US" sz="2400">
                          <a:solidFill>
                            <a:srgbClr val="000000"/>
                          </a:solidFill>
                          <a:effectLst/>
                          <a:latin typeface="+mn-lt"/>
                          <a:ea typeface="Times New Roman" panose="02020603050405020304" pitchFamily="18" charset="0"/>
                          <a:cs typeface="Aharoni" panose="02010803020104030203" pitchFamily="2" charset="-79"/>
                        </a:rPr>
                        <a:t>==&gt;</a:t>
                      </a:r>
                      <a:endParaRPr lang="en-US" sz="2400">
                        <a:effectLst/>
                        <a:latin typeface="+mn-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60"/>
                        </a:lnSpc>
                        <a:spcBef>
                          <a:spcPts val="0"/>
                        </a:spcBef>
                        <a:spcAft>
                          <a:spcPts val="0"/>
                        </a:spcAft>
                      </a:pPr>
                      <a:r>
                        <a:rPr lang="en-US" sz="2400" b="1" dirty="0">
                          <a:solidFill>
                            <a:srgbClr val="000000"/>
                          </a:solidFill>
                          <a:effectLst/>
                          <a:latin typeface="+mn-lt"/>
                          <a:ea typeface="Times New Roman" panose="02020603050405020304" pitchFamily="18" charset="0"/>
                          <a:cs typeface="Aharoni" panose="02010803020104030203" pitchFamily="2" charset="-79"/>
                        </a:rPr>
                        <a:t> </a:t>
                      </a:r>
                      <a:endParaRPr lang="en-US" sz="2400" dirty="0">
                        <a:effectLst/>
                        <a:latin typeface="+mn-lt"/>
                        <a:ea typeface="Calibri" panose="020F0502020204030204" pitchFamily="34" charset="0"/>
                        <a:cs typeface="Arial" panose="020B0604020202020204" pitchFamily="34" charset="0"/>
                      </a:endParaRPr>
                    </a:p>
                    <a:p>
                      <a:pPr marL="0" marR="0">
                        <a:lnSpc>
                          <a:spcPts val="1860"/>
                        </a:lnSpc>
                        <a:spcBef>
                          <a:spcPts val="0"/>
                        </a:spcBef>
                        <a:spcAft>
                          <a:spcPts val="0"/>
                        </a:spcAft>
                      </a:pPr>
                      <a:r>
                        <a:rPr lang="en-US" sz="2400" b="1" dirty="0">
                          <a:solidFill>
                            <a:srgbClr val="C00000"/>
                          </a:solidFill>
                          <a:effectLst/>
                          <a:latin typeface="+mn-lt"/>
                          <a:ea typeface="Times New Roman" panose="02020603050405020304" pitchFamily="18" charset="0"/>
                          <a:cs typeface="Aharoni" panose="02010803020104030203" pitchFamily="2" charset="-79"/>
                        </a:rPr>
                        <a:t>Collective action</a:t>
                      </a:r>
                      <a:r>
                        <a:rPr lang="en-US" sz="2400" dirty="0">
                          <a:solidFill>
                            <a:srgbClr val="000000"/>
                          </a:solidFill>
                          <a:effectLst/>
                          <a:latin typeface="+mn-lt"/>
                          <a:ea typeface="Times New Roman" panose="02020603050405020304" pitchFamily="18" charset="0"/>
                          <a:cs typeface="Aharoni" panose="02010803020104030203" pitchFamily="2" charset="-79"/>
                        </a:rPr>
                        <a:t/>
                      </a:r>
                      <a:br>
                        <a:rPr lang="en-US" sz="2400" dirty="0">
                          <a:solidFill>
                            <a:srgbClr val="000000"/>
                          </a:solidFill>
                          <a:effectLst/>
                          <a:latin typeface="+mn-lt"/>
                          <a:ea typeface="Times New Roman" panose="02020603050405020304" pitchFamily="18" charset="0"/>
                          <a:cs typeface="Aharoni" panose="02010803020104030203" pitchFamily="2" charset="-79"/>
                        </a:rPr>
                      </a:br>
                      <a:endParaRPr lang="en-US" sz="2400" dirty="0">
                        <a:effectLst/>
                        <a:latin typeface="+mn-lt"/>
                        <a:ea typeface="Calibri" panose="020F050202020403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956">
                <a:tc>
                  <a:txBody>
                    <a:bodyPr/>
                    <a:lstStyle/>
                    <a:p>
                      <a:pPr marL="0" marR="0">
                        <a:lnSpc>
                          <a:spcPts val="1860"/>
                        </a:lnSpc>
                        <a:spcBef>
                          <a:spcPts val="0"/>
                        </a:spcBef>
                        <a:spcAft>
                          <a:spcPts val="0"/>
                        </a:spcAft>
                      </a:pPr>
                      <a:r>
                        <a:rPr lang="en-US" sz="2400" b="1" strike="noStrike" dirty="0">
                          <a:solidFill>
                            <a:srgbClr val="000000"/>
                          </a:solidFill>
                          <a:effectLst/>
                          <a:latin typeface="+mn-lt"/>
                          <a:ea typeface="Times New Roman" panose="02020603050405020304" pitchFamily="18" charset="0"/>
                          <a:cs typeface="Aharoni" panose="02010803020104030203" pitchFamily="2" charset="-79"/>
                        </a:rPr>
                        <a:t>Critiquing from the </a:t>
                      </a:r>
                      <a:r>
                        <a:rPr lang="en-US" sz="2400" b="1" strike="noStrike" dirty="0" smtClean="0">
                          <a:solidFill>
                            <a:srgbClr val="000000"/>
                          </a:solidFill>
                          <a:effectLst/>
                          <a:latin typeface="+mn-lt"/>
                          <a:ea typeface="Times New Roman" panose="02020603050405020304" pitchFamily="18" charset="0"/>
                          <a:cs typeface="Aharoni" panose="02010803020104030203" pitchFamily="2" charset="-79"/>
                        </a:rPr>
                        <a:t>sidelines</a:t>
                      </a:r>
                      <a:endParaRPr lang="en-US" sz="2400" strike="noStrike"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60"/>
                        </a:lnSpc>
                        <a:spcBef>
                          <a:spcPts val="0"/>
                        </a:spcBef>
                        <a:spcAft>
                          <a:spcPts val="0"/>
                        </a:spcAft>
                      </a:pPr>
                      <a:r>
                        <a:rPr lang="en-US" sz="2400">
                          <a:solidFill>
                            <a:srgbClr val="000000"/>
                          </a:solidFill>
                          <a:effectLst/>
                          <a:latin typeface="+mn-lt"/>
                          <a:ea typeface="Times New Roman" panose="02020603050405020304" pitchFamily="18" charset="0"/>
                          <a:cs typeface="Aharoni" panose="02010803020104030203" pitchFamily="2" charset="-79"/>
                        </a:rPr>
                        <a:t>==&gt;</a:t>
                      </a:r>
                      <a:endParaRPr lang="en-US" sz="2400">
                        <a:effectLst/>
                        <a:latin typeface="+mn-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60"/>
                        </a:lnSpc>
                        <a:spcBef>
                          <a:spcPts val="0"/>
                        </a:spcBef>
                        <a:spcAft>
                          <a:spcPts val="0"/>
                        </a:spcAft>
                      </a:pPr>
                      <a:r>
                        <a:rPr lang="en-US" sz="2400" b="1" dirty="0">
                          <a:solidFill>
                            <a:srgbClr val="000000"/>
                          </a:solidFill>
                          <a:effectLst/>
                          <a:latin typeface="+mn-lt"/>
                          <a:ea typeface="Times New Roman" panose="02020603050405020304" pitchFamily="18" charset="0"/>
                          <a:cs typeface="Aharoni" panose="02010803020104030203" pitchFamily="2" charset="-79"/>
                        </a:rPr>
                        <a:t> </a:t>
                      </a:r>
                      <a:endParaRPr lang="en-US" sz="2400" dirty="0">
                        <a:effectLst/>
                        <a:latin typeface="+mn-lt"/>
                        <a:ea typeface="Calibri" panose="020F0502020204030204" pitchFamily="34" charset="0"/>
                        <a:cs typeface="Arial" panose="020B0604020202020204" pitchFamily="34" charset="0"/>
                      </a:endParaRPr>
                    </a:p>
                    <a:p>
                      <a:pPr marL="0" marR="0">
                        <a:lnSpc>
                          <a:spcPts val="1860"/>
                        </a:lnSpc>
                        <a:spcBef>
                          <a:spcPts val="0"/>
                        </a:spcBef>
                        <a:spcAft>
                          <a:spcPts val="0"/>
                        </a:spcAft>
                      </a:pPr>
                      <a:r>
                        <a:rPr lang="en-US" sz="2400" b="1" dirty="0">
                          <a:solidFill>
                            <a:srgbClr val="C00000"/>
                          </a:solidFill>
                          <a:effectLst/>
                          <a:latin typeface="+mn-lt"/>
                          <a:ea typeface="Times New Roman" panose="02020603050405020304" pitchFamily="18" charset="0"/>
                          <a:cs typeface="Aharoni" panose="02010803020104030203" pitchFamily="2" charset="-79"/>
                        </a:rPr>
                        <a:t>Leading from the center</a:t>
                      </a:r>
                      <a:r>
                        <a:rPr lang="en-US" sz="2400" dirty="0">
                          <a:solidFill>
                            <a:srgbClr val="000000"/>
                          </a:solidFill>
                          <a:effectLst/>
                          <a:latin typeface="+mn-lt"/>
                          <a:ea typeface="Times New Roman" panose="02020603050405020304" pitchFamily="18" charset="0"/>
                          <a:cs typeface="Aharoni" panose="02010803020104030203" pitchFamily="2" charset="-79"/>
                        </a:rPr>
                        <a:t/>
                      </a:r>
                      <a:br>
                        <a:rPr lang="en-US" sz="2400" dirty="0">
                          <a:solidFill>
                            <a:srgbClr val="000000"/>
                          </a:solidFill>
                          <a:effectLst/>
                          <a:latin typeface="+mn-lt"/>
                          <a:ea typeface="Times New Roman" panose="02020603050405020304" pitchFamily="18" charset="0"/>
                          <a:cs typeface="Aharoni" panose="02010803020104030203" pitchFamily="2" charset="-79"/>
                        </a:rPr>
                      </a:br>
                      <a:endParaRPr lang="en-US" sz="2400" dirty="0">
                        <a:effectLst/>
                        <a:latin typeface="+mn-lt"/>
                        <a:ea typeface="Calibri" panose="020F050202020403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956">
                <a:tc>
                  <a:txBody>
                    <a:bodyPr/>
                    <a:lstStyle/>
                    <a:p>
                      <a:pPr marL="0" marR="0">
                        <a:lnSpc>
                          <a:spcPts val="1860"/>
                        </a:lnSpc>
                        <a:spcBef>
                          <a:spcPts val="0"/>
                        </a:spcBef>
                        <a:spcAft>
                          <a:spcPts val="0"/>
                        </a:spcAft>
                      </a:pPr>
                      <a:r>
                        <a:rPr lang="en-US" sz="2400" b="1" u="none" strike="noStrike" dirty="0">
                          <a:solidFill>
                            <a:srgbClr val="000000"/>
                          </a:solidFill>
                          <a:effectLst/>
                          <a:latin typeface="+mn-lt"/>
                          <a:ea typeface="Times New Roman" panose="02020603050405020304" pitchFamily="18" charset="0"/>
                          <a:cs typeface="Aharoni" panose="02010803020104030203" pitchFamily="2" charset="-79"/>
                        </a:rPr>
                        <a:t> </a:t>
                      </a:r>
                      <a:endParaRPr lang="en-US" sz="2400" strike="noStrike" dirty="0">
                        <a:effectLst/>
                        <a:latin typeface="+mn-lt"/>
                        <a:ea typeface="Calibri" panose="020F0502020204030204" pitchFamily="34" charset="0"/>
                        <a:cs typeface="Arial" panose="020B0604020202020204" pitchFamily="34" charset="0"/>
                      </a:endParaRPr>
                    </a:p>
                    <a:p>
                      <a:pPr marL="0" marR="0">
                        <a:lnSpc>
                          <a:spcPts val="1860"/>
                        </a:lnSpc>
                        <a:spcBef>
                          <a:spcPts val="0"/>
                        </a:spcBef>
                        <a:spcAft>
                          <a:spcPts val="0"/>
                        </a:spcAft>
                      </a:pPr>
                      <a:r>
                        <a:rPr lang="en-US" sz="2400" b="1" strike="noStrike" dirty="0">
                          <a:solidFill>
                            <a:srgbClr val="000000"/>
                          </a:solidFill>
                          <a:effectLst/>
                          <a:latin typeface="+mn-lt"/>
                          <a:ea typeface="Times New Roman" panose="02020603050405020304" pitchFamily="18" charset="0"/>
                          <a:cs typeface="Aharoni" panose="02010803020104030203" pitchFamily="2" charset="-79"/>
                        </a:rPr>
                        <a:t>Obsession With Productivity</a:t>
                      </a:r>
                      <a:r>
                        <a:rPr lang="en-US" sz="2400" strike="noStrike" dirty="0">
                          <a:solidFill>
                            <a:srgbClr val="000000"/>
                          </a:solidFill>
                          <a:effectLst/>
                          <a:latin typeface="+mn-lt"/>
                          <a:ea typeface="Times New Roman" panose="02020603050405020304" pitchFamily="18" charset="0"/>
                          <a:cs typeface="Aharoni" panose="02010803020104030203" pitchFamily="2" charset="-79"/>
                        </a:rPr>
                        <a:t/>
                      </a:r>
                      <a:br>
                        <a:rPr lang="en-US" sz="2400" strike="noStrike" dirty="0">
                          <a:solidFill>
                            <a:srgbClr val="000000"/>
                          </a:solidFill>
                          <a:effectLst/>
                          <a:latin typeface="+mn-lt"/>
                          <a:ea typeface="Times New Roman" panose="02020603050405020304" pitchFamily="18" charset="0"/>
                          <a:cs typeface="Aharoni" panose="02010803020104030203" pitchFamily="2" charset="-79"/>
                        </a:rPr>
                      </a:br>
                      <a:endParaRPr lang="en-US" sz="2400" strike="noStrike" dirty="0">
                        <a:effectLst/>
                        <a:latin typeface="+mn-lt"/>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60"/>
                        </a:lnSpc>
                        <a:spcBef>
                          <a:spcPts val="0"/>
                        </a:spcBef>
                        <a:spcAft>
                          <a:spcPts val="0"/>
                        </a:spcAft>
                      </a:pPr>
                      <a:r>
                        <a:rPr lang="en-US" sz="2400">
                          <a:solidFill>
                            <a:srgbClr val="000000"/>
                          </a:solidFill>
                          <a:effectLst/>
                          <a:latin typeface="+mn-lt"/>
                          <a:ea typeface="Times New Roman" panose="02020603050405020304" pitchFamily="18" charset="0"/>
                          <a:cs typeface="Aharoni" panose="02010803020104030203" pitchFamily="2" charset="-79"/>
                        </a:rPr>
                        <a:t>==&gt;</a:t>
                      </a:r>
                      <a:endParaRPr lang="en-US" sz="2400">
                        <a:effectLst/>
                        <a:latin typeface="+mn-lt"/>
                        <a:ea typeface="Calibri" panose="020F050202020403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60"/>
                        </a:lnSpc>
                        <a:spcBef>
                          <a:spcPts val="0"/>
                        </a:spcBef>
                        <a:spcAft>
                          <a:spcPts val="0"/>
                        </a:spcAft>
                      </a:pPr>
                      <a:endParaRPr lang="en-US" sz="2400" dirty="0">
                        <a:effectLst/>
                        <a:latin typeface="+mn-lt"/>
                        <a:ea typeface="Calibri" panose="020F0502020204030204" pitchFamily="34" charset="0"/>
                        <a:cs typeface="Arial" panose="020B0604020202020204" pitchFamily="34" charset="0"/>
                      </a:endParaRPr>
                    </a:p>
                    <a:p>
                      <a:pPr marL="0" marR="0">
                        <a:lnSpc>
                          <a:spcPts val="1860"/>
                        </a:lnSpc>
                        <a:spcBef>
                          <a:spcPts val="0"/>
                        </a:spcBef>
                        <a:spcAft>
                          <a:spcPts val="0"/>
                        </a:spcAft>
                      </a:pPr>
                      <a:r>
                        <a:rPr lang="en-US" sz="2400" b="1" dirty="0">
                          <a:solidFill>
                            <a:srgbClr val="C00000"/>
                          </a:solidFill>
                          <a:effectLst/>
                          <a:latin typeface="+mn-lt"/>
                          <a:ea typeface="Times New Roman" panose="02020603050405020304" pitchFamily="18" charset="0"/>
                          <a:cs typeface="Aharoni" panose="02010803020104030203" pitchFamily="2" charset="-79"/>
                        </a:rPr>
                        <a:t>Whole </a:t>
                      </a:r>
                      <a:r>
                        <a:rPr lang="en-US" sz="2400" b="1" dirty="0" smtClean="0">
                          <a:solidFill>
                            <a:srgbClr val="C00000"/>
                          </a:solidFill>
                          <a:effectLst/>
                          <a:latin typeface="+mn-lt"/>
                          <a:ea typeface="Times New Roman" panose="02020603050405020304" pitchFamily="18" charset="0"/>
                          <a:cs typeface="Aharoni" panose="02010803020104030203" pitchFamily="2" charset="-79"/>
                        </a:rPr>
                        <a:t>people/whole </a:t>
                      </a:r>
                      <a:r>
                        <a:rPr lang="en-US" sz="2400" b="1" dirty="0">
                          <a:solidFill>
                            <a:srgbClr val="C00000"/>
                          </a:solidFill>
                          <a:effectLst/>
                          <a:latin typeface="+mn-lt"/>
                          <a:ea typeface="Times New Roman" panose="02020603050405020304" pitchFamily="18" charset="0"/>
                          <a:cs typeface="Aharoni" panose="02010803020104030203" pitchFamily="2" charset="-79"/>
                        </a:rPr>
                        <a:t>m</a:t>
                      </a:r>
                      <a:r>
                        <a:rPr lang="en-US" sz="2400" b="1" dirty="0" smtClean="0">
                          <a:solidFill>
                            <a:srgbClr val="C00000"/>
                          </a:solidFill>
                          <a:effectLst/>
                          <a:latin typeface="+mn-lt"/>
                          <a:ea typeface="Times New Roman" panose="02020603050405020304" pitchFamily="18" charset="0"/>
                          <a:cs typeface="Aharoni" panose="02010803020104030203" pitchFamily="2" charset="-79"/>
                        </a:rPr>
                        <a:t>ovements</a:t>
                      </a:r>
                      <a:r>
                        <a:rPr lang="en-US" sz="2400" dirty="0">
                          <a:solidFill>
                            <a:srgbClr val="000000"/>
                          </a:solidFill>
                          <a:effectLst/>
                          <a:latin typeface="+mn-lt"/>
                          <a:ea typeface="Times New Roman" panose="02020603050405020304" pitchFamily="18" charset="0"/>
                          <a:cs typeface="Aharoni" panose="02010803020104030203" pitchFamily="2" charset="-79"/>
                        </a:rPr>
                        <a:t/>
                      </a:r>
                      <a:br>
                        <a:rPr lang="en-US" sz="2400" dirty="0">
                          <a:solidFill>
                            <a:srgbClr val="000000"/>
                          </a:solidFill>
                          <a:effectLst/>
                          <a:latin typeface="+mn-lt"/>
                          <a:ea typeface="Times New Roman" panose="02020603050405020304" pitchFamily="18" charset="0"/>
                          <a:cs typeface="Aharoni" panose="02010803020104030203" pitchFamily="2" charset="-79"/>
                        </a:rPr>
                      </a:br>
                      <a:endParaRPr lang="en-US" sz="2400" dirty="0">
                        <a:effectLst/>
                        <a:latin typeface="+mn-lt"/>
                        <a:ea typeface="Calibri" panose="020F050202020403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875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296" y="4564759"/>
            <a:ext cx="10058400" cy="1450757"/>
          </a:xfrm>
        </p:spPr>
        <p:txBody>
          <a:bodyPr>
            <a:normAutofit/>
          </a:bodyPr>
          <a:lstStyle/>
          <a:p>
            <a:pPr algn="ctr"/>
            <a:r>
              <a:rPr lang="en-US" sz="3600" b="1" dirty="0" smtClean="0">
                <a:solidFill>
                  <a:schemeClr val="accent2"/>
                </a:solidFill>
                <a:latin typeface="Century Gothic"/>
                <a:cs typeface="Century Gothic"/>
              </a:rPr>
              <a:t>Strengths-Based Leadership </a:t>
            </a:r>
            <a:endParaRPr lang="en-US" sz="3600" b="1" dirty="0">
              <a:solidFill>
                <a:schemeClr val="accent2"/>
              </a:solidFill>
              <a:latin typeface="Century Gothic"/>
              <a:cs typeface="Century Gothic"/>
            </a:endParaRPr>
          </a:p>
        </p:txBody>
      </p:sp>
      <p:pic>
        <p:nvPicPr>
          <p:cNvPr id="5" name="Picture 4"/>
          <p:cNvPicPr>
            <a:picLocks noChangeAspect="1"/>
          </p:cNvPicPr>
          <p:nvPr/>
        </p:nvPicPr>
        <p:blipFill>
          <a:blip r:embed="rId3"/>
          <a:stretch>
            <a:fillRect/>
          </a:stretch>
        </p:blipFill>
        <p:spPr>
          <a:xfrm>
            <a:off x="577606" y="350183"/>
            <a:ext cx="4385249" cy="2916974"/>
          </a:xfrm>
          <a:prstGeom prst="rect">
            <a:avLst/>
          </a:prstGeom>
        </p:spPr>
      </p:pic>
      <p:pic>
        <p:nvPicPr>
          <p:cNvPr id="6" name="Picture 5"/>
          <p:cNvPicPr>
            <a:picLocks noChangeAspect="1"/>
          </p:cNvPicPr>
          <p:nvPr/>
        </p:nvPicPr>
        <p:blipFill rotWithShape="1">
          <a:blip r:embed="rId4"/>
          <a:srcRect l="48282" t="38493"/>
          <a:stretch/>
        </p:blipFill>
        <p:spPr>
          <a:xfrm>
            <a:off x="5029695" y="1721296"/>
            <a:ext cx="3820733" cy="2556866"/>
          </a:xfrm>
          <a:prstGeom prst="rect">
            <a:avLst/>
          </a:prstGeom>
        </p:spPr>
      </p:pic>
      <p:pic>
        <p:nvPicPr>
          <p:cNvPr id="7" name="Picture 6"/>
          <p:cNvPicPr>
            <a:picLocks noChangeAspect="1"/>
          </p:cNvPicPr>
          <p:nvPr/>
        </p:nvPicPr>
        <p:blipFill>
          <a:blip r:embed="rId5"/>
          <a:stretch>
            <a:fillRect/>
          </a:stretch>
        </p:blipFill>
        <p:spPr>
          <a:xfrm>
            <a:off x="570918" y="3359020"/>
            <a:ext cx="4400710" cy="2640426"/>
          </a:xfrm>
          <a:prstGeom prst="rect">
            <a:avLst/>
          </a:prstGeom>
        </p:spPr>
      </p:pic>
      <p:sp>
        <p:nvSpPr>
          <p:cNvPr id="8" name="TextBox 7"/>
          <p:cNvSpPr txBox="1"/>
          <p:nvPr/>
        </p:nvSpPr>
        <p:spPr>
          <a:xfrm>
            <a:off x="4294461" y="417799"/>
            <a:ext cx="3358698" cy="1015663"/>
          </a:xfrm>
          <a:prstGeom prst="rect">
            <a:avLst/>
          </a:prstGeom>
          <a:noFill/>
        </p:spPr>
        <p:txBody>
          <a:bodyPr wrap="square" rtlCol="0">
            <a:spAutoFit/>
          </a:bodyPr>
          <a:lstStyle/>
          <a:p>
            <a:pPr algn="ctr"/>
            <a:r>
              <a:rPr lang="en-US" sz="2000" b="1" dirty="0" smtClean="0">
                <a:solidFill>
                  <a:srgbClr val="000000"/>
                </a:solidFill>
              </a:rPr>
              <a:t>Born AND Made</a:t>
            </a:r>
          </a:p>
          <a:p>
            <a:pPr algn="ctr"/>
            <a:r>
              <a:rPr lang="en-US" sz="2000" b="1" dirty="0" smtClean="0">
                <a:solidFill>
                  <a:srgbClr val="000000"/>
                </a:solidFill>
              </a:rPr>
              <a:t>Talent x (Knowledge + Skill) = Strength</a:t>
            </a:r>
            <a:endParaRPr lang="en-US" sz="2000" b="1" dirty="0">
              <a:solidFill>
                <a:srgbClr val="000000"/>
              </a:solidFill>
            </a:endParaRPr>
          </a:p>
        </p:txBody>
      </p:sp>
      <p:sp>
        <p:nvSpPr>
          <p:cNvPr id="9" name="TextBox 8"/>
          <p:cNvSpPr txBox="1"/>
          <p:nvPr/>
        </p:nvSpPr>
        <p:spPr>
          <a:xfrm>
            <a:off x="4797768" y="4363712"/>
            <a:ext cx="4394718" cy="707886"/>
          </a:xfrm>
          <a:prstGeom prst="rect">
            <a:avLst/>
          </a:prstGeom>
          <a:noFill/>
        </p:spPr>
        <p:txBody>
          <a:bodyPr wrap="square" rtlCol="0">
            <a:spAutoFit/>
          </a:bodyPr>
          <a:lstStyle/>
          <a:p>
            <a:pPr algn="ctr"/>
            <a:r>
              <a:rPr lang="en-US" sz="2000" b="1" dirty="0" smtClean="0"/>
              <a:t>Well-rounded </a:t>
            </a:r>
            <a:r>
              <a:rPr lang="en-US" sz="2000" b="1" dirty="0"/>
              <a:t>t</a:t>
            </a:r>
            <a:r>
              <a:rPr lang="en-US" sz="2000" b="1" dirty="0" smtClean="0"/>
              <a:t>eam vs. “Great Man”</a:t>
            </a:r>
          </a:p>
          <a:p>
            <a:pPr algn="ctr"/>
            <a:r>
              <a:rPr lang="en-US" sz="2000" dirty="0" smtClean="0"/>
              <a:t>. . . possibilities for equity</a:t>
            </a:r>
          </a:p>
        </p:txBody>
      </p:sp>
      <p:pic>
        <p:nvPicPr>
          <p:cNvPr id="10" name="Picture 9"/>
          <p:cNvPicPr>
            <a:picLocks noChangeAspect="1"/>
          </p:cNvPicPr>
          <p:nvPr/>
        </p:nvPicPr>
        <p:blipFill>
          <a:blip r:embed="rId6"/>
          <a:stretch>
            <a:fillRect/>
          </a:stretch>
        </p:blipFill>
        <p:spPr>
          <a:xfrm>
            <a:off x="9226206" y="2439884"/>
            <a:ext cx="2469691" cy="1643467"/>
          </a:xfrm>
          <a:prstGeom prst="rect">
            <a:avLst/>
          </a:prstGeom>
        </p:spPr>
      </p:pic>
      <p:sp>
        <p:nvSpPr>
          <p:cNvPr id="11" name="TextBox 10"/>
          <p:cNvSpPr txBox="1"/>
          <p:nvPr/>
        </p:nvSpPr>
        <p:spPr>
          <a:xfrm>
            <a:off x="7502769" y="1708572"/>
            <a:ext cx="5123690" cy="646331"/>
          </a:xfrm>
          <a:prstGeom prst="rect">
            <a:avLst/>
          </a:prstGeom>
          <a:noFill/>
        </p:spPr>
        <p:txBody>
          <a:bodyPr wrap="square" rtlCol="0">
            <a:spAutoFit/>
          </a:bodyPr>
          <a:lstStyle/>
          <a:p>
            <a:pPr algn="ctr"/>
            <a:r>
              <a:rPr lang="en-US" sz="2000" b="1" dirty="0"/>
              <a:t>R</a:t>
            </a:r>
            <a:r>
              <a:rPr lang="en-US" sz="2000" b="1" dirty="0" smtClean="0"/>
              <a:t>ight strength for the job</a:t>
            </a:r>
          </a:p>
          <a:p>
            <a:pPr algn="ctr"/>
            <a:r>
              <a:rPr lang="en-US" sz="1600" b="1" dirty="0" smtClean="0"/>
              <a:t>Strategy? Influence? Execute? Relationship?</a:t>
            </a:r>
          </a:p>
        </p:txBody>
      </p:sp>
    </p:spTree>
    <p:extLst>
      <p:ext uri="{BB962C8B-B14F-4D97-AF65-F5344CB8AC3E}">
        <p14:creationId xmlns:p14="http://schemas.microsoft.com/office/powerpoint/2010/main" val="9634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739" y="0"/>
            <a:ext cx="10058400" cy="1450757"/>
          </a:xfrm>
        </p:spPr>
        <p:txBody>
          <a:bodyPr>
            <a:normAutofit/>
          </a:bodyPr>
          <a:lstStyle/>
          <a:p>
            <a:pPr algn="ctr"/>
            <a:r>
              <a:rPr lang="en-US" sz="3600" b="1" dirty="0" smtClean="0">
                <a:solidFill>
                  <a:schemeClr val="accent2"/>
                </a:solidFill>
                <a:latin typeface="Century Gothic" panose="020B0502020202020204" pitchFamily="34" charset="0"/>
              </a:rPr>
              <a:t>Strengths Envy?</a:t>
            </a:r>
            <a:endParaRPr lang="en-US" sz="3600" b="1" dirty="0">
              <a:solidFill>
                <a:schemeClr val="accent2"/>
              </a:solidFill>
              <a:latin typeface="Century Gothic" panose="020B0502020202020204" pitchFamily="34" charset="0"/>
            </a:endParaRPr>
          </a:p>
        </p:txBody>
      </p:sp>
      <p:pic>
        <p:nvPicPr>
          <p:cNvPr id="63490" name="Picture 2" descr="https://unlockingfemininity.files.wordpress.com/2011/02/envy-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739" y="1933914"/>
            <a:ext cx="4825871" cy="3202109"/>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419" y="3017202"/>
            <a:ext cx="5203497" cy="2887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715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469</TotalTime>
  <Words>2303</Words>
  <Application>Microsoft Office PowerPoint</Application>
  <PresentationFormat>Widescreen</PresentationFormat>
  <Paragraphs>511</Paragraphs>
  <Slides>34</Slides>
  <Notes>34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7" baseType="lpstr">
      <vt:lpstr>Aharoni</vt:lpstr>
      <vt:lpstr>Arial</vt:lpstr>
      <vt:lpstr>Calibri</vt:lpstr>
      <vt:lpstr>Calibri Light</vt:lpstr>
      <vt:lpstr>Cambria</vt:lpstr>
      <vt:lpstr>Century Gothic</vt:lpstr>
      <vt:lpstr>Century Gothic B </vt:lpstr>
      <vt:lpstr>MS PGothic</vt:lpstr>
      <vt:lpstr>MS PGothic</vt:lpstr>
      <vt:lpstr>Times New Roman</vt:lpstr>
      <vt:lpstr>Wingdings</vt:lpstr>
      <vt:lpstr>Retrospect</vt:lpstr>
      <vt:lpstr>Document</vt:lpstr>
      <vt:lpstr>Strengths Based Leadership</vt:lpstr>
      <vt:lpstr>Session Objectives</vt:lpstr>
      <vt:lpstr>Group Agreements</vt:lpstr>
      <vt:lpstr>Our Deepest Fear By Marianne Williamson </vt:lpstr>
      <vt:lpstr>PowerPoint Presentation</vt:lpstr>
      <vt:lpstr>What Makes a Leader? History of Leadership Theories  </vt:lpstr>
      <vt:lpstr>Culture Shifts in Leadership (adapted from Catalyst Project (http://collectiveliberation.org/culture-shifts-2/)</vt:lpstr>
      <vt:lpstr>Strengths-Based Leadership </vt:lpstr>
      <vt:lpstr>Strengths Envy?</vt:lpstr>
      <vt:lpstr>Domains of Leadership Strength </vt:lpstr>
      <vt:lpstr>“A leader needs to know their strengths as a carpenter knows their tools, or as a physician knows the instruments at her disposal.  What great leaders have in common is that each truly knows their strengths – and can call on the right strength at the right time.  This explains why there is no definitive list of characteristics that describes all leaders.”</vt:lpstr>
      <vt:lpstr>Key Findings from 50 Years of Gallup Research  (Rath &amp; Conchie, 2008)</vt:lpstr>
      <vt:lpstr>Focusing on Talents &amp; Strengths</vt:lpstr>
      <vt:lpstr>What is a Strength? </vt:lpstr>
      <vt:lpstr>Potential Indicators of Natural Talent</vt:lpstr>
      <vt:lpstr>Curiosity Interview </vt:lpstr>
      <vt:lpstr>Curiosity Interview (con’t) </vt:lpstr>
      <vt:lpstr>StrengthsFinder Assessment</vt:lpstr>
      <vt:lpstr>Wrestle with your results . . .</vt:lpstr>
      <vt:lpstr>PowerPoint Presentation</vt:lpstr>
      <vt:lpstr>What is a strength? </vt:lpstr>
      <vt:lpstr>PowerPoint Presentation</vt:lpstr>
      <vt:lpstr>PowerPoint Presentation</vt:lpstr>
      <vt:lpstr>Weakness?</vt:lpstr>
      <vt:lpstr>Strategies for Managing for Weakness</vt:lpstr>
      <vt:lpstr>Supervisor Conversation</vt:lpstr>
      <vt:lpstr>Executing Domain</vt:lpstr>
      <vt:lpstr>Relationship Building Domain</vt:lpstr>
      <vt:lpstr>Strategic Thinking Domain</vt:lpstr>
      <vt:lpstr>Influencing Domain</vt:lpstr>
      <vt:lpstr>PowerPoint Presentation</vt:lpstr>
      <vt:lpstr>Team Strengths</vt:lpstr>
      <vt:lpstr>Human Options &amp; StrongField Project</vt:lpstr>
      <vt:lpstr>Closing Reflections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Strengths Based Leadership</dc:title>
  <dc:creator>Asha Mehta</dc:creator>
  <cp:lastModifiedBy>Sujin Lee</cp:lastModifiedBy>
  <cp:revision>50</cp:revision>
  <cp:lastPrinted>2017-03-23T19:43:34Z</cp:lastPrinted>
  <dcterms:created xsi:type="dcterms:W3CDTF">2016-09-23T22:09:46Z</dcterms:created>
  <dcterms:modified xsi:type="dcterms:W3CDTF">2017-03-23T20:08:51Z</dcterms:modified>
</cp:coreProperties>
</file>