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6" r:id="rId2"/>
    <p:sldId id="290" r:id="rId3"/>
    <p:sldId id="276" r:id="rId4"/>
    <p:sldId id="277" r:id="rId5"/>
    <p:sldId id="278" r:id="rId6"/>
    <p:sldId id="279" r:id="rId7"/>
    <p:sldId id="280" r:id="rId8"/>
    <p:sldId id="291" r:id="rId9"/>
    <p:sldId id="281" r:id="rId10"/>
    <p:sldId id="282" r:id="rId11"/>
    <p:sldId id="283" r:id="rId12"/>
    <p:sldId id="284" r:id="rId13"/>
    <p:sldId id="285" r:id="rId14"/>
    <p:sldId id="292" r:id="rId15"/>
    <p:sldId id="286" r:id="rId16"/>
    <p:sldId id="287" r:id="rId17"/>
    <p:sldId id="269" r:id="rId18"/>
    <p:sldId id="270" r:id="rId19"/>
    <p:sldId id="293" r:id="rId20"/>
    <p:sldId id="272" r:id="rId21"/>
    <p:sldId id="273" r:id="rId22"/>
    <p:sldId id="274" r:id="rId23"/>
    <p:sldId id="294" r:id="rId24"/>
    <p:sldId id="275" r:id="rId25"/>
    <p:sldId id="295" r:id="rId26"/>
    <p:sldId id="263" r:id="rId27"/>
    <p:sldId id="289" r:id="rId28"/>
    <p:sldId id="288" r:id="rId29"/>
    <p:sldId id="296" r:id="rId30"/>
    <p:sldId id="267" r:id="rId31"/>
    <p:sldId id="297" r:id="rId32"/>
    <p:sldId id="298" r:id="rId33"/>
  </p:sldIdLst>
  <p:sldSz cx="9144000" cy="6858000" type="screen4x3"/>
  <p:notesSz cx="9232900" cy="69342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3" frameSlides="1"/>
  <p:showPr showNarration="1">
    <p:present/>
    <p:sldAll/>
    <p:penClr>
      <a:prstClr val="red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clrMru>
    <a:srgbClr val="A6D2D1"/>
    <a:srgbClr val="0B7363"/>
    <a:srgbClr val="10907C"/>
    <a:srgbClr val="139D87"/>
    <a:srgbClr val="14A38C"/>
    <a:srgbClr val="E8E8E8"/>
    <a:srgbClr val="0B7173"/>
    <a:srgbClr val="E9EBE8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  <p:ext uri="{FD5EFAAD-0ECE-453E-9831-46B23BE46B34}">
      <p15:chartTrackingRefBased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4054" autoAdjust="0"/>
    <p:restoredTop sz="89294" autoAdjust="0"/>
  </p:normalViewPr>
  <p:slideViewPr>
    <p:cSldViewPr snapToGrid="0" snapToObjects="1">
      <p:cViewPr>
        <p:scale>
          <a:sx n="100" d="100"/>
          <a:sy n="100" d="100"/>
        </p:scale>
        <p:origin x="-2024" y="-7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3106" y="7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22971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1760" cy="348131"/>
          </a:xfrm>
          <a:prstGeom prst="rect">
            <a:avLst/>
          </a:prstGeom>
        </p:spPr>
        <p:txBody>
          <a:bodyPr vert="horz" lIns="92376" tIns="46188" rIns="92376" bIns="46188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29051" y="0"/>
            <a:ext cx="4001760" cy="348131"/>
          </a:xfrm>
          <a:prstGeom prst="rect">
            <a:avLst/>
          </a:prstGeom>
        </p:spPr>
        <p:txBody>
          <a:bodyPr vert="horz" lIns="92376" tIns="46188" rIns="92376" bIns="46188" rtlCol="0"/>
          <a:lstStyle>
            <a:lvl1pPr algn="r">
              <a:defRPr sz="1200" smtClean="0"/>
            </a:lvl1pPr>
          </a:lstStyle>
          <a:p>
            <a:pPr>
              <a:defRPr/>
            </a:pPr>
            <a:fld id="{272B6A55-9395-40C5-B6B4-E5ECE277DFAC}" type="datetimeFigureOut">
              <a:rPr lang="en-US"/>
              <a:pPr>
                <a:defRPr/>
              </a:pPr>
              <a:t>5/11/16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55938" y="866775"/>
            <a:ext cx="3121025" cy="2339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6" tIns="46188" rIns="92376" bIns="46188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4126" y="3336847"/>
            <a:ext cx="7384648" cy="2730578"/>
          </a:xfrm>
          <a:prstGeom prst="rect">
            <a:avLst/>
          </a:prstGeom>
        </p:spPr>
        <p:txBody>
          <a:bodyPr vert="horz" lIns="92376" tIns="46188" rIns="92376" bIns="46188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586070"/>
            <a:ext cx="4001760" cy="348131"/>
          </a:xfrm>
          <a:prstGeom prst="rect">
            <a:avLst/>
          </a:prstGeom>
        </p:spPr>
        <p:txBody>
          <a:bodyPr vert="horz" lIns="92376" tIns="46188" rIns="92376" bIns="46188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29051" y="6586070"/>
            <a:ext cx="4001760" cy="348131"/>
          </a:xfrm>
          <a:prstGeom prst="rect">
            <a:avLst/>
          </a:prstGeom>
        </p:spPr>
        <p:txBody>
          <a:bodyPr vert="horz" lIns="92376" tIns="46188" rIns="92376" bIns="46188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A0CA9427-6C86-4A73-BF7B-29E1C8C0A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142520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36561" indent="-28329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33170" indent="-226634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586438" indent="-226634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39706" indent="-226634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492974" indent="-226634" defTabSz="45326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46243" indent="-226634" defTabSz="45326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399511" indent="-226634" defTabSz="45326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52779" indent="-226634" defTabSz="45326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B34EB4C-326E-48B4-B5AE-975CEC2DDE4B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74178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0CA9427-6C86-4A73-BF7B-29E1C8C0A562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FD28226-C10D-4D13-A50F-370AAC0B1212}" type="datetime1">
              <a:rPr lang="en-US" altLang="en-US"/>
              <a:pPr>
                <a:defRPr/>
              </a:pPr>
              <a:t>5/11/16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30923-CCF0-4B0A-A1ED-6F44CB23F9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42274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D098443-686E-4045-88BA-20A38F00BA9C}" type="datetime1">
              <a:rPr lang="en-US" altLang="en-US"/>
              <a:pPr>
                <a:defRPr/>
              </a:pPr>
              <a:t>5/11/16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F9081-6C3D-4996-9E85-CEAC52BC5E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8841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B6633CE-7F6F-4C4A-9540-267E077145A3}" type="datetime1">
              <a:rPr lang="en-US" altLang="en-US"/>
              <a:pPr>
                <a:defRPr/>
              </a:pPr>
              <a:t>5/11/16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A094E-CDC2-433B-BE91-D043BEAAD3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90215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0881399-F308-4434-A22F-16377174604A}" type="datetime1">
              <a:rPr lang="en-US" altLang="en-US"/>
              <a:pPr>
                <a:defRPr/>
              </a:pPr>
              <a:t>5/11/16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1A191-19C6-4E05-9A73-1CF64C41ED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15769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5207717-2CA2-4DE0-9E03-F797747ABBA7}" type="datetime1">
              <a:rPr lang="en-US" altLang="en-US"/>
              <a:pPr>
                <a:defRPr/>
              </a:pPr>
              <a:t>5/11/16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AB8F3-5998-425A-B101-E0E820FDFC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21796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B6AC26A-FEF9-4374-B2B0-1BE58992C124}" type="datetime1">
              <a:rPr lang="en-US" altLang="en-US"/>
              <a:pPr>
                <a:defRPr/>
              </a:pPr>
              <a:t>5/11/16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CE353-7DD6-4ED9-8B3B-6CAB1A1E4D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37865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E21B343-D606-4F58-8FA2-462F01BE3E4F}" type="datetime1">
              <a:rPr lang="en-US" altLang="en-US"/>
              <a:pPr>
                <a:defRPr/>
              </a:pPr>
              <a:t>5/11/16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9D441-EA6E-42DD-8345-92250640CE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23773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7F63516-9D3B-455B-AC65-A186406D8436}" type="datetime1">
              <a:rPr lang="en-US" altLang="en-US"/>
              <a:pPr>
                <a:defRPr/>
              </a:pPr>
              <a:t>5/11/16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E7D54-40B6-4369-B9C9-D803B6C7D8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83534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524C70E-292C-431A-BBDC-6CF22D4EA0A5}" type="datetime1">
              <a:rPr lang="en-US" altLang="en-US"/>
              <a:pPr>
                <a:defRPr/>
              </a:pPr>
              <a:t>5/11/16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1ECA9-5E23-4EBD-B762-86AA78ED5F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91993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11BB710-1B8F-4C11-B484-3B908E248573}" type="datetime1">
              <a:rPr lang="en-US" altLang="en-US"/>
              <a:pPr>
                <a:defRPr/>
              </a:pPr>
              <a:t>5/11/16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0A08D-878D-4FC7-AB14-229C8870FC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9865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7366C2A-4B9D-4D95-94F8-464D8B58363D}" type="datetime1">
              <a:rPr lang="en-US" altLang="en-US"/>
              <a:pPr>
                <a:defRPr/>
              </a:pPr>
              <a:t>5/11/16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A0BB1-4927-4C84-9905-9F4C5DBC8C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64573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315913"/>
            <a:ext cx="8229600" cy="545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DF4EE9E-DFAC-4364-8117-BAE89E4190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6" descr="logo1-scaled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052763" y="5567363"/>
            <a:ext cx="3049587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11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onprofitcomp.com" TargetMode="External"/><Relationship Id="rId3" Type="http://schemas.openxmlformats.org/officeDocument/2006/relationships/hyperlink" Target="mailto:rita@nonprofitcomp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8938" y="246063"/>
            <a:ext cx="8350250" cy="253047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en-US" sz="3600" b="1" dirty="0" smtClean="0">
                <a:solidFill>
                  <a:srgbClr val="08736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Fair Pay for Northern California Nonprofits:</a:t>
            </a:r>
            <a:br>
              <a:rPr lang="en-US" altLang="en-US" sz="3600" b="1" dirty="0" smtClean="0">
                <a:solidFill>
                  <a:srgbClr val="08736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</a:br>
            <a:r>
              <a:rPr lang="en-US" altLang="en-US" sz="3600" b="1" dirty="0" smtClean="0">
                <a:solidFill>
                  <a:srgbClr val="08736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The 2016 Compensation &amp; Benefits Survey</a:t>
            </a:r>
            <a:br>
              <a:rPr lang="en-US" altLang="en-US" sz="3600" b="1" dirty="0" smtClean="0">
                <a:solidFill>
                  <a:srgbClr val="08736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</a:br>
            <a:r>
              <a:rPr lang="en-US" altLang="en-US" sz="2400" b="1" dirty="0" smtClean="0">
                <a:solidFill>
                  <a:srgbClr val="08736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  </a:t>
            </a:r>
            <a:r>
              <a:rPr lang="en-US" altLang="en-US" sz="4800" b="1" dirty="0" smtClean="0">
                <a:solidFill>
                  <a:srgbClr val="08736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/>
            </a:r>
            <a:br>
              <a:rPr lang="en-US" altLang="en-US" sz="4800" b="1" dirty="0" smtClean="0">
                <a:solidFill>
                  <a:srgbClr val="08736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</a:br>
            <a:r>
              <a:rPr lang="en-US" altLang="en-US" sz="3600" b="1" dirty="0" smtClean="0">
                <a:solidFill>
                  <a:srgbClr val="08736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anose="020B0600070205080204" pitchFamily="34" charset="-128"/>
              </a:rPr>
              <a:t>HIGHLIGHTS AND TRENDS</a:t>
            </a:r>
            <a:endParaRPr lang="en-US" altLang="en-US" sz="3600" b="1" dirty="0" smtClean="0">
              <a:solidFill>
                <a:srgbClr val="08736D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47988"/>
            <a:ext cx="6400800" cy="2463800"/>
          </a:xfrm>
        </p:spPr>
        <p:txBody>
          <a:bodyPr rtlCol="0">
            <a:normAutofit/>
          </a:bodyPr>
          <a:lstStyle/>
          <a:p>
            <a:pPr marL="342900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None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May 12, 2016</a:t>
            </a:r>
          </a:p>
          <a:p>
            <a:pPr marL="342900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None/>
              <a:defRPr/>
            </a:pPr>
            <a:endParaRPr lang="en-US" sz="1000" b="1" dirty="0" smtClean="0">
              <a:solidFill>
                <a:schemeClr val="tx1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  <a:p>
            <a:pPr marL="342900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None/>
              <a:defRPr/>
            </a:pPr>
            <a:endParaRPr lang="en-US" sz="1000" b="1" dirty="0" smtClean="0">
              <a:solidFill>
                <a:schemeClr val="tx1">
                  <a:lumMod val="75000"/>
                  <a:lumOff val="25000"/>
                </a:schemeClr>
              </a:solidFill>
              <a:ea typeface="+mn-ea"/>
              <a:cs typeface="+mn-cs"/>
            </a:endParaRPr>
          </a:p>
          <a:p>
            <a:pPr marL="342900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None/>
              <a:defRPr/>
            </a:pP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Sponsored by</a:t>
            </a:r>
          </a:p>
          <a:p>
            <a:pPr marL="342900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/>
              <a:buNone/>
              <a:defRPr/>
            </a:pP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CompassPoint Nonprofit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3" charset="2"/>
              <a:buNone/>
            </a:pPr>
            <a:r>
              <a:rPr lang="en-US" dirty="0" smtClean="0">
                <a:ea typeface="ＭＳ Ｐゴシック" charset="-128"/>
                <a:cs typeface="ＭＳ Ｐゴシック" charset="-128"/>
              </a:rPr>
              <a:t>Considerations for using survey data: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 charset="-128"/>
                <a:cs typeface="ＭＳ Ｐゴシック" charset="-128"/>
              </a:rPr>
              <a:t>A. Data sources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Location, size, field of source organizations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 charset="-128"/>
                <a:cs typeface="ＭＳ Ｐゴシック" charset="-128"/>
              </a:rPr>
              <a:t>B. Job matches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How similar are our jobs with jobs from data sources?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ea typeface="ＭＳ Ｐゴシック" charset="-128"/>
                <a:cs typeface="ＭＳ Ｐゴシック" charset="-128"/>
              </a:rPr>
              <a:t>C. Effective date of market data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ea typeface="ＭＳ Ｐゴシック" charset="-128"/>
              </a:rPr>
              <a:t>Should we adjust for time elapsed since data was reported?</a:t>
            </a:r>
          </a:p>
          <a:p>
            <a:pPr lvl="2" eaLnBrk="1" hangingPunct="1">
              <a:lnSpc>
                <a:spcPct val="90000"/>
              </a:lnSpc>
            </a:pPr>
            <a:endParaRPr lang="en-US" dirty="0" smtClean="0">
              <a:ea typeface="ＭＳ Ｐゴシック" charset="-128"/>
            </a:endParaRPr>
          </a:p>
          <a:p>
            <a:pPr lvl="2" eaLnBrk="1" hangingPunct="1">
              <a:lnSpc>
                <a:spcPct val="90000"/>
              </a:lnSpc>
              <a:buFont typeface="Wingdings 2" charset="2"/>
              <a:buNone/>
            </a:pPr>
            <a:endParaRPr lang="en-US" dirty="0" smtClean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buFont typeface="Wingdings 3" charset="2"/>
              <a:buNone/>
            </a:pPr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pPr eaLnBrk="1" hangingPunct="1">
              <a:lnSpc>
                <a:spcPct val="90000"/>
              </a:lnSpc>
              <a:buFont typeface="Wingdings 3" charset="2"/>
              <a:buNone/>
            </a:pPr>
            <a:endParaRPr lang="en-US" dirty="0" smtClean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Compensation Surveys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408738"/>
            <a:ext cx="366712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E3C6560E-28A3-8443-83D4-5C3404386A1F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525962"/>
          </a:xfrm>
        </p:spPr>
        <p:txBody>
          <a:bodyPr/>
          <a:lstStyle/>
          <a:p>
            <a:pPr eaLnBrk="1" hangingPunct="1">
              <a:buFont typeface="Wingdings 3" charset="2"/>
              <a:buNone/>
            </a:pPr>
            <a:r>
              <a:rPr lang="en-US" dirty="0" smtClean="0">
                <a:ea typeface="ＭＳ Ｐゴシック" charset="-128"/>
                <a:cs typeface="ＭＳ Ｐゴシック" charset="-128"/>
              </a:rPr>
              <a:t>    Internal job comparisons:</a:t>
            </a:r>
          </a:p>
          <a:p>
            <a:pPr eaLnBrk="1" hangingPunct="1">
              <a:buFont typeface="Wingdings 3" charset="2"/>
              <a:buNone/>
            </a:pPr>
            <a:r>
              <a:rPr lang="en-US" dirty="0" smtClean="0">
                <a:ea typeface="ＭＳ Ｐゴシック" charset="-128"/>
                <a:cs typeface="ＭＳ Ｐゴシック" charset="-128"/>
              </a:rPr>
              <a:t>	The purpose of job assessment is to ensure that pay levels of jobs within departments and across the company are fair in relation to each other. </a:t>
            </a:r>
          </a:p>
          <a:p>
            <a:pPr eaLnBrk="1" hangingPunct="1">
              <a:buFont typeface="Wingdings 3" charset="2"/>
              <a:buNone/>
            </a:pPr>
            <a:endParaRPr lang="en-US" dirty="0" smtClean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Compensation Surveys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408738"/>
            <a:ext cx="366712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D2FE700-2731-FD47-902B-BC4EFBC77664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525962"/>
          </a:xfrm>
        </p:spPr>
        <p:txBody>
          <a:bodyPr/>
          <a:lstStyle/>
          <a:p>
            <a:pPr eaLnBrk="1" hangingPunct="1">
              <a:buFont typeface="Wingdings 3" charset="2"/>
              <a:buNone/>
            </a:pPr>
            <a:r>
              <a:rPr lang="en-US" dirty="0" smtClean="0">
                <a:ea typeface="ＭＳ Ｐゴシック" charset="-128"/>
                <a:cs typeface="ＭＳ Ｐゴシック" charset="-128"/>
              </a:rPr>
              <a:t>Prevent:</a:t>
            </a:r>
          </a:p>
          <a:p>
            <a:pPr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Underpaying</a:t>
            </a:r>
          </a:p>
          <a:p>
            <a:pPr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Overpaying</a:t>
            </a:r>
          </a:p>
          <a:p>
            <a:pPr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Pay Compression</a:t>
            </a:r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Compensation Surveys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408738"/>
            <a:ext cx="366712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A52A3D44-4D2B-6744-BBF5-7EF01BE8B74C}" type="slidenum">
              <a:rPr lang="en-US" smtClean="0"/>
              <a:pPr/>
              <a:t>12</a:t>
            </a:fld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525962"/>
          </a:xfrm>
        </p:spPr>
        <p:txBody>
          <a:bodyPr/>
          <a:lstStyle/>
          <a:p>
            <a:pPr eaLnBrk="1" hangingPunct="1">
              <a:buFont typeface="Wingdings 3" charset="2"/>
              <a:buNone/>
            </a:pPr>
            <a:r>
              <a:rPr lang="en-US" dirty="0" smtClean="0">
                <a:ea typeface="ＭＳ Ｐゴシック" charset="-128"/>
                <a:cs typeface="ＭＳ Ｐゴシック" charset="-128"/>
              </a:rPr>
              <a:t>Methodology:</a:t>
            </a:r>
          </a:p>
          <a:p>
            <a:pPr eaLnBrk="1" hangingPunct="1">
              <a:buFont typeface="Wingdings 3" charset="2"/>
              <a:buNone/>
            </a:pPr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pPr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Effective date: January 1, 2016</a:t>
            </a:r>
          </a:p>
          <a:p>
            <a:pPr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200 surveyed jobs in 21 job categories</a:t>
            </a:r>
          </a:p>
          <a:p>
            <a:pPr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582 participating organizations (self-selected)</a:t>
            </a:r>
          </a:p>
          <a:p>
            <a:pPr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Job descriptions for matching rather than 	job titles only</a:t>
            </a:r>
          </a:p>
          <a:p>
            <a:pPr eaLnBrk="1" hangingPunct="1">
              <a:buFont typeface="Wingdings 3" charset="2"/>
              <a:buNone/>
            </a:pPr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pPr eaLnBrk="1" hangingPunct="1">
              <a:buFont typeface="Wingdings 3" charset="2"/>
              <a:buNone/>
            </a:pPr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2016 Fair Pay for N CA Nonprofits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408738"/>
            <a:ext cx="366712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CDCF7FA3-A18B-3746-84F3-3C1F4C96D8F0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98600" y="1689100"/>
            <a:ext cx="58166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Are you familiar with </a:t>
            </a:r>
            <a:r>
              <a:rPr lang="en-US" i="1" dirty="0" smtClean="0"/>
              <a:t>Fair Pay for Northern California Nonprofits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If yes, did your organization participate in the recently published 2016 survey?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69900" y="1882776"/>
            <a:ext cx="4826000" cy="3705224"/>
          </a:xfrm>
        </p:spPr>
        <p:txBody>
          <a:bodyPr/>
          <a:lstStyle/>
          <a:p>
            <a:pPr eaLnBrk="1" hangingPunct="1">
              <a:buFont typeface="Arial"/>
              <a:buChar char="•"/>
            </a:pPr>
            <a:r>
              <a:rPr lang="en-US" sz="1600" dirty="0" smtClean="0">
                <a:ea typeface="ＭＳ Ｐゴシック" charset="-128"/>
                <a:cs typeface="ＭＳ Ｐゴシック" charset="-128"/>
              </a:rPr>
              <a:t>Executive		</a:t>
            </a:r>
          </a:p>
          <a:p>
            <a:pPr eaLnBrk="1" hangingPunct="1"/>
            <a:r>
              <a:rPr lang="en-US" sz="1600" dirty="0" smtClean="0">
                <a:ea typeface="ＭＳ Ｐゴシック" charset="-128"/>
                <a:cs typeface="ＭＳ Ｐゴシック" charset="-128"/>
              </a:rPr>
              <a:t>Administrative</a:t>
            </a:r>
          </a:p>
          <a:p>
            <a:pPr eaLnBrk="1" hangingPunct="1"/>
            <a:r>
              <a:rPr lang="en-US" sz="1600" dirty="0" smtClean="0">
                <a:ea typeface="ＭＳ Ｐゴシック" charset="-128"/>
                <a:cs typeface="ＭＳ Ｐゴシック" charset="-128"/>
              </a:rPr>
              <a:t>Accounting/Finance</a:t>
            </a:r>
          </a:p>
          <a:p>
            <a:pPr eaLnBrk="1" hangingPunct="1"/>
            <a:r>
              <a:rPr lang="en-US" sz="1600" dirty="0" smtClean="0">
                <a:ea typeface="ＭＳ Ｐゴシック" charset="-128"/>
                <a:cs typeface="ＭＳ Ｐゴシック" charset="-128"/>
              </a:rPr>
              <a:t>Animal Welfare</a:t>
            </a:r>
          </a:p>
          <a:p>
            <a:pPr eaLnBrk="1" hangingPunct="1"/>
            <a:r>
              <a:rPr lang="en-US" sz="1600" dirty="0" smtClean="0">
                <a:ea typeface="ＭＳ Ｐゴシック" charset="-128"/>
                <a:cs typeface="ＭＳ Ｐゴシック" charset="-128"/>
              </a:rPr>
              <a:t>Cultural, Artistic, Performing Arts</a:t>
            </a:r>
          </a:p>
          <a:p>
            <a:pPr eaLnBrk="1" hangingPunct="1"/>
            <a:r>
              <a:rPr lang="en-US" sz="1600" dirty="0" smtClean="0">
                <a:ea typeface="ＭＳ Ｐゴシック" charset="-128"/>
                <a:cs typeface="ＭＳ Ｐゴシック" charset="-128"/>
              </a:rPr>
              <a:t>Development</a:t>
            </a:r>
          </a:p>
          <a:p>
            <a:pPr eaLnBrk="1" hangingPunct="1"/>
            <a:r>
              <a:rPr lang="en-US" sz="1600" dirty="0" smtClean="0">
                <a:ea typeface="ＭＳ Ｐゴシック" charset="-128"/>
                <a:cs typeface="ＭＳ Ｐゴシック" charset="-128"/>
              </a:rPr>
              <a:t>Education &amp; Recreation</a:t>
            </a:r>
          </a:p>
          <a:p>
            <a:pPr eaLnBrk="1" hangingPunct="1"/>
            <a:r>
              <a:rPr lang="en-US" sz="1600" dirty="0" smtClean="0">
                <a:ea typeface="ＭＳ Ｐゴシック" charset="-128"/>
                <a:cs typeface="ＭＳ Ｐゴシック" charset="-128"/>
              </a:rPr>
              <a:t>Employment/Work Training</a:t>
            </a:r>
          </a:p>
          <a:p>
            <a:pPr eaLnBrk="1" hangingPunct="1"/>
            <a:r>
              <a:rPr lang="en-US" sz="1600" dirty="0" smtClean="0">
                <a:ea typeface="ＭＳ Ｐゴシック" charset="-128"/>
                <a:cs typeface="ＭＳ Ｐゴシック" charset="-128"/>
              </a:rPr>
              <a:t>Food Service</a:t>
            </a:r>
          </a:p>
          <a:p>
            <a:pPr eaLnBrk="1" hangingPunct="1"/>
            <a:r>
              <a:rPr lang="en-US" sz="1600" dirty="0" smtClean="0">
                <a:ea typeface="ＭＳ Ｐゴシック" charset="-128"/>
                <a:cs typeface="ＭＳ Ｐゴシック" charset="-128"/>
              </a:rPr>
              <a:t>Foundation/Philanthropy</a:t>
            </a:r>
          </a:p>
          <a:p>
            <a:pPr eaLnBrk="1" hangingPunct="1"/>
            <a:r>
              <a:rPr lang="en-US" sz="1600" dirty="0" smtClean="0">
                <a:ea typeface="ＭＳ Ｐゴシック" charset="-128"/>
                <a:cs typeface="ＭＳ Ｐゴシック" charset="-128"/>
              </a:rPr>
              <a:t>Gift/Thrift Shop, Warehouse &amp; Food Bank</a:t>
            </a:r>
          </a:p>
          <a:p>
            <a:pPr eaLnBrk="1" hangingPunct="1"/>
            <a:endParaRPr lang="en-US" sz="2000" dirty="0" smtClean="0">
              <a:ea typeface="ＭＳ Ｐゴシック" charset="-128"/>
              <a:cs typeface="ＭＳ Ｐゴシック" charset="-128"/>
            </a:endParaRPr>
          </a:p>
          <a:p>
            <a:pPr eaLnBrk="1" hangingPunct="1">
              <a:buFont typeface="Wingdings 3" charset="2"/>
              <a:buNone/>
            </a:pPr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pPr eaLnBrk="1" hangingPunct="1">
              <a:buFont typeface="Wingdings 3" charset="2"/>
              <a:buNone/>
            </a:pPr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2016 Fair Pay for N CA Nonprofits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408738"/>
            <a:ext cx="366712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D71524CD-32A0-FF40-9C82-6C96F1DF7B64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469900" y="1189038"/>
            <a:ext cx="4826000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 3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Job categories: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 3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 bwMode="auto">
          <a:xfrm>
            <a:off x="4889500" y="1882776"/>
            <a:ext cx="3848100" cy="3705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Government Affairs, Advocacy, Research	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Housing/Community Development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Human Resources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Information Technology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Legal Services &amp; Community Organizing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Medical &amp; Clinical Services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Operations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Program Management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Social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Services &amp; Mental Health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Volunteer, Membership &amp; Marketing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 3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 3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69900" y="1882776"/>
            <a:ext cx="7848600" cy="3705224"/>
          </a:xfrm>
        </p:spPr>
        <p:txBody>
          <a:bodyPr/>
          <a:lstStyle/>
          <a:p>
            <a:pPr eaLnBrk="1" hangingPunct="1"/>
            <a:r>
              <a:rPr lang="en-US" sz="2400" dirty="0" smtClean="0">
                <a:ea typeface="ＭＳ Ｐゴシック" charset="-128"/>
                <a:cs typeface="ＭＳ Ｐゴシック" charset="-128"/>
              </a:rPr>
              <a:t>Five organizations are required to report aggregate data.</a:t>
            </a:r>
          </a:p>
          <a:p>
            <a:pPr eaLnBrk="1" hangingPunct="1"/>
            <a:r>
              <a:rPr lang="en-US" sz="2400" dirty="0" smtClean="0">
                <a:ea typeface="ＭＳ Ｐゴシック" charset="-128"/>
                <a:cs typeface="ＭＳ Ｐゴシック" charset="-128"/>
              </a:rPr>
              <a:t>Five employees are required to report median, average by job, average by employer.</a:t>
            </a:r>
          </a:p>
          <a:p>
            <a:pPr eaLnBrk="1" hangingPunct="1"/>
            <a:r>
              <a:rPr lang="en-US" sz="2400" dirty="0" smtClean="0">
                <a:ea typeface="ＭＳ Ｐゴシック" charset="-128"/>
                <a:cs typeface="ＭＳ Ｐゴシック" charset="-128"/>
              </a:rPr>
              <a:t>Twelve employees are required to report 25</a:t>
            </a:r>
            <a:r>
              <a:rPr lang="en-US" sz="2400" baseline="30000" dirty="0" smtClean="0">
                <a:ea typeface="ＭＳ Ｐゴシック" charset="-128"/>
                <a:cs typeface="ＭＳ Ｐゴシック" charset="-128"/>
              </a:rPr>
              <a:t>th</a:t>
            </a:r>
            <a:r>
              <a:rPr lang="en-US" sz="2400" dirty="0" smtClean="0">
                <a:ea typeface="ＭＳ Ｐゴシック" charset="-128"/>
                <a:cs typeface="ＭＳ Ｐゴシック" charset="-128"/>
              </a:rPr>
              <a:t> and 75</a:t>
            </a:r>
            <a:r>
              <a:rPr lang="en-US" sz="2400" baseline="30000" dirty="0" smtClean="0">
                <a:ea typeface="ＭＳ Ｐゴシック" charset="-128"/>
                <a:cs typeface="ＭＳ Ｐゴシック" charset="-128"/>
              </a:rPr>
              <a:t>th</a:t>
            </a:r>
            <a:r>
              <a:rPr lang="en-US" sz="2400" dirty="0" smtClean="0">
                <a:ea typeface="ＭＳ Ｐゴシック" charset="-128"/>
                <a:cs typeface="ＭＳ Ｐゴシック" charset="-128"/>
              </a:rPr>
              <a:t> percentiles.</a:t>
            </a:r>
          </a:p>
          <a:p>
            <a:pPr eaLnBrk="1" hangingPunct="1"/>
            <a:r>
              <a:rPr lang="en-US" sz="2400" dirty="0" smtClean="0">
                <a:ea typeface="ＭＳ Ｐゴシック" charset="-128"/>
                <a:cs typeface="ＭＳ Ｐゴシック" charset="-128"/>
              </a:rPr>
              <a:t>If 40% of data comes from a single company, only 	the average by company is reported.</a:t>
            </a:r>
          </a:p>
          <a:p>
            <a:pPr eaLnBrk="1" hangingPunct="1">
              <a:buNone/>
            </a:pPr>
            <a:endParaRPr lang="en-US" sz="2400" dirty="0" smtClean="0">
              <a:ea typeface="ＭＳ Ｐゴシック" charset="-128"/>
              <a:cs typeface="ＭＳ Ｐゴシック" charset="-128"/>
            </a:endParaRPr>
          </a:p>
          <a:p>
            <a:pPr eaLnBrk="1" hangingPunct="1">
              <a:buFont typeface="Wingdings 3" charset="2"/>
              <a:buNone/>
            </a:pPr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pPr eaLnBrk="1" hangingPunct="1">
              <a:buFont typeface="Wingdings 3" charset="2"/>
              <a:buNone/>
            </a:pPr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2016 Fair Pay for N CA Nonprofits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408738"/>
            <a:ext cx="366712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D71524CD-32A0-FF40-9C82-6C96F1DF7B64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 bwMode="auto">
          <a:xfrm>
            <a:off x="469900" y="1189038"/>
            <a:ext cx="8001000" cy="439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 3" charset="2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 Data Confidentiality</a:t>
            </a: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 3" charset="2"/>
              <a:buNone/>
              <a:tabLst/>
              <a:defRPr/>
            </a:pPr>
            <a:endParaRPr lang="en-US" sz="3200" dirty="0" smtClean="0">
              <a:latin typeface="+mn-lt"/>
              <a:ea typeface="ＭＳ Ｐゴシック" charset="-128"/>
              <a:cs typeface="ＭＳ Ｐゴシック" charset="-128"/>
            </a:endParaRPr>
          </a:p>
          <a:p>
            <a:pPr eaLnBrk="1" hangingPunct="1">
              <a:buFont typeface="Wingdings 3" charset="2"/>
              <a:buNone/>
            </a:pPr>
            <a:endParaRPr lang="en-US" sz="3200" dirty="0" smtClean="0">
              <a:ea typeface="ＭＳ Ｐゴシック" charset="-128"/>
              <a:cs typeface="ＭＳ Ｐゴシック" charset="-128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 3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 3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 txBox="1">
            <a:spLocks noChangeArrowheads="1"/>
          </p:cNvSpPr>
          <p:nvPr/>
        </p:nvSpPr>
        <p:spPr bwMode="auto">
          <a:xfrm>
            <a:off x="976313" y="152400"/>
            <a:ext cx="723741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B7173"/>
                </a:solidFill>
              </a:rPr>
              <a:t>Fair Pay for Northern California Nonprofits: </a:t>
            </a:r>
          </a:p>
          <a:p>
            <a:pPr algn="ctr" defTabSz="914400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B7173"/>
                </a:solidFill>
              </a:rPr>
              <a:t>The </a:t>
            </a:r>
            <a:r>
              <a:rPr lang="en-US" altLang="en-US" sz="2000" b="1" dirty="0" smtClean="0">
                <a:solidFill>
                  <a:srgbClr val="0B7173"/>
                </a:solidFill>
              </a:rPr>
              <a:t>2016 </a:t>
            </a:r>
            <a:r>
              <a:rPr lang="en-US" altLang="en-US" sz="2000" b="1" dirty="0">
                <a:solidFill>
                  <a:srgbClr val="0B7173"/>
                </a:solidFill>
              </a:rPr>
              <a:t>Compensation &amp; Benefits Survey</a:t>
            </a: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0" y="911225"/>
            <a:ext cx="906780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>
              <a:buClr>
                <a:srgbClr val="1F5480"/>
              </a:buClr>
              <a:buFontTx/>
              <a:buNone/>
            </a:pPr>
            <a:r>
              <a:rPr lang="en-US" altLang="en-US" sz="2000" b="1" dirty="0"/>
              <a:t>Average Base Salaries: 2001 – </a:t>
            </a:r>
            <a:r>
              <a:rPr lang="en-US" altLang="en-US" sz="2000" b="1" dirty="0" smtClean="0"/>
              <a:t>2016</a:t>
            </a:r>
            <a:endParaRPr lang="en-US" altLang="en-US" sz="1400" b="1" u="sng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0662" y="1701800"/>
          <a:ext cx="8732838" cy="3538839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547938"/>
                <a:gridCol w="827161"/>
                <a:gridCol w="895305"/>
                <a:gridCol w="967455"/>
                <a:gridCol w="861411"/>
                <a:gridCol w="946018"/>
                <a:gridCol w="848386"/>
                <a:gridCol w="839164"/>
              </a:tblGrid>
              <a:tr h="304795">
                <a:tc>
                  <a:txBody>
                    <a:bodyPr/>
                    <a:lstStyle/>
                    <a:p>
                      <a:endParaRPr lang="en-US" sz="14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3" marR="91443" marT="45719" marB="45719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3" marR="91443" marT="45719" marB="45719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3" marR="91443" marT="45719" marB="45719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3" marR="91443" marT="45719" marB="45719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3" marR="91443" marT="45719" marB="45719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solidFill>
                            <a:schemeClr val="bg1"/>
                          </a:solidFill>
                        </a:rPr>
                        <a:t>Annual % Increase</a:t>
                      </a:r>
                      <a:endParaRPr lang="en-US" sz="1400" b="1" i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43" marR="91443" marT="45719" marB="45719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</a:tr>
              <a:tr h="304795">
                <a:tc>
                  <a:txBody>
                    <a:bodyPr/>
                    <a:lstStyle/>
                    <a:p>
                      <a:endParaRPr lang="en-US" sz="14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3" marR="91443" marT="45719" marB="4571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US" sz="1400" b="1" i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i="0" dirty="0" smtClean="0">
                          <a:solidFill>
                            <a:schemeClr val="tx1"/>
                          </a:solidFill>
                        </a:rPr>
                        <a:t>2001</a:t>
                      </a:r>
                      <a:endParaRPr lang="en-US" sz="14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3" marR="91443" marT="45719" marB="4571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solidFill>
                            <a:schemeClr val="tx1"/>
                          </a:solidFill>
                        </a:rPr>
                        <a:t>     2008</a:t>
                      </a:r>
                      <a:endParaRPr lang="en-US" sz="14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3" marR="91443" marT="45719" marB="4571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solidFill>
                            <a:schemeClr val="tx1"/>
                          </a:solidFill>
                        </a:rPr>
                        <a:t>       2015</a:t>
                      </a:r>
                      <a:endParaRPr lang="en-US" sz="14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3" marR="91443" marT="45719" marB="4571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solidFill>
                            <a:schemeClr val="tx1"/>
                          </a:solidFill>
                        </a:rPr>
                        <a:t>     2016</a:t>
                      </a:r>
                      <a:endParaRPr lang="en-US" sz="1400" b="1" i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3" marR="91443" marT="45719" marB="45719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solidFill>
                            <a:schemeClr val="bg1"/>
                          </a:solidFill>
                        </a:rPr>
                        <a:t>2001-16</a:t>
                      </a:r>
                      <a:endParaRPr lang="en-US" sz="1400" b="1" i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43" marR="91443" marT="45719" marB="45719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solidFill>
                            <a:schemeClr val="bg1"/>
                          </a:solidFill>
                        </a:rPr>
                        <a:t>2008-16</a:t>
                      </a:r>
                      <a:endParaRPr lang="en-US" sz="1400" b="1" i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43" marR="91443" marT="45719" marB="4571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 smtClean="0">
                          <a:solidFill>
                            <a:schemeClr val="bg1"/>
                          </a:solidFill>
                        </a:rPr>
                        <a:t>2015-16</a:t>
                      </a:r>
                      <a:endParaRPr lang="en-US" sz="1400" b="1" i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91443" marR="91443" marT="45719" marB="45719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7431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Executive Director/C.E.O.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>
                          <a:effectLst/>
                        </a:rPr>
                        <a:t>$81,942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>
                          <a:effectLst/>
                        </a:rPr>
                        <a:t>$</a:t>
                      </a:r>
                      <a:r>
                        <a:rPr lang="en-US" sz="1600" u="none" strike="noStrike" dirty="0" smtClean="0">
                          <a:effectLst/>
                        </a:rPr>
                        <a:t>112,601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smtClean="0">
                          <a:effectLst/>
                        </a:rPr>
                        <a:t>$142,612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smtClean="0">
                          <a:effectLst/>
                        </a:rPr>
                        <a:t>$145,684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3.91%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3.27%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2.15%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036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 smtClean="0">
                          <a:effectLst/>
                        </a:rPr>
                        <a:t>Chief Financial</a:t>
                      </a:r>
                      <a:r>
                        <a:rPr lang="en-US" sz="16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smtClean="0">
                          <a:effectLst/>
                        </a:rPr>
                        <a:t>Officer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65,017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94,378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smtClean="0">
                          <a:effectLst/>
                        </a:rPr>
                        <a:t>126,219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smtClean="0">
                          <a:effectLst/>
                        </a:rPr>
                        <a:t>133,897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4.93%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4.47%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6.08%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Development Associate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>
                          <a:effectLst/>
                        </a:rPr>
                        <a:t>31,977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40,022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smtClean="0">
                          <a:effectLst/>
                        </a:rPr>
                        <a:t>45,038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smtClean="0">
                          <a:effectLst/>
                        </a:rPr>
                        <a:t>45,527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2.38%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1.62%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1.09%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31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Human Resources</a:t>
                      </a:r>
                      <a:r>
                        <a:rPr lang="en-US" sz="1600" u="none" strike="noStrike" dirty="0" smtClean="0">
                          <a:effectLst/>
                        </a:rPr>
                        <a:t> Manager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49,804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60,071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smtClean="0">
                          <a:effectLst/>
                        </a:rPr>
                        <a:t>71,532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smtClean="0">
                          <a:effectLst/>
                        </a:rPr>
                        <a:t>73,147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2.60%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2.49%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2.26%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622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Human Resources Assistant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>
                          <a:effectLst/>
                        </a:rPr>
                        <a:t>30,481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36,670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smtClean="0">
                          <a:effectLst/>
                        </a:rPr>
                        <a:t>40,599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smtClean="0">
                          <a:effectLst/>
                        </a:rPr>
                        <a:t>40,607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1.93%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1.28%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0.02%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31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Staff Accountant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39,421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48,176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smtClean="0">
                          <a:effectLst/>
                        </a:rPr>
                        <a:t>53,180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smtClean="0">
                          <a:effectLst/>
                        </a:rPr>
                        <a:t>54,527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2.19%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1.56%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2.53%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114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IT Manager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41,320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59,824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smtClean="0">
                          <a:effectLst/>
                        </a:rPr>
                        <a:t>76,192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smtClean="0">
                          <a:effectLst/>
                        </a:rPr>
                        <a:t>79,446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4.46%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3.61%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4.27%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31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Facilities Manager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46,063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61,067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smtClean="0">
                          <a:effectLst/>
                        </a:rPr>
                        <a:t>75,281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smtClean="0">
                          <a:effectLst/>
                        </a:rPr>
                        <a:t>76,833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3.47%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2.91%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2.06%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877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LCSW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41,131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53,528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smtClean="0">
                          <a:effectLst/>
                        </a:rPr>
                        <a:t>61,714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smtClean="0">
                          <a:effectLst/>
                        </a:rPr>
                        <a:t>64,752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3.07%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2.40%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4.80%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31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>
                          <a:effectLst/>
                        </a:rPr>
                        <a:t>Case Manager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30,731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38,546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smtClean="0">
                          <a:effectLst/>
                        </a:rPr>
                        <a:t>43,565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smtClean="0">
                          <a:effectLst/>
                        </a:rPr>
                        <a:t>43,001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2.27%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1.38%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-1.29%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36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>
                          <a:effectLst/>
                        </a:rPr>
                        <a:t>Program Coordinator, SS/MH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>
                          <a:effectLst/>
                        </a:rPr>
                        <a:t>34,732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44,255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smtClean="0">
                          <a:effectLst/>
                        </a:rPr>
                        <a:t>49,346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600" u="none" strike="noStrike" dirty="0" smtClean="0">
                          <a:effectLst/>
                        </a:rPr>
                        <a:t>48,132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2.20%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1.06%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-2.46%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 txBox="1">
            <a:spLocks noChangeArrowheads="1"/>
          </p:cNvSpPr>
          <p:nvPr/>
        </p:nvSpPr>
        <p:spPr bwMode="auto">
          <a:xfrm>
            <a:off x="976313" y="152400"/>
            <a:ext cx="723741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B7173"/>
                </a:solidFill>
              </a:rPr>
              <a:t>Fair Pay for Northern California Nonprofits:</a:t>
            </a:r>
          </a:p>
          <a:p>
            <a:pPr algn="ctr" defTabSz="914400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B7173"/>
                </a:solidFill>
              </a:rPr>
              <a:t>The </a:t>
            </a:r>
            <a:r>
              <a:rPr lang="en-US" altLang="en-US" sz="2000" b="1" dirty="0" smtClean="0">
                <a:solidFill>
                  <a:srgbClr val="0B7173"/>
                </a:solidFill>
              </a:rPr>
              <a:t>2016  </a:t>
            </a:r>
            <a:r>
              <a:rPr lang="en-US" altLang="en-US" sz="2000" b="1" dirty="0">
                <a:solidFill>
                  <a:srgbClr val="0B7173"/>
                </a:solidFill>
              </a:rPr>
              <a:t>Compensation &amp; Benefits Survey </a:t>
            </a:r>
          </a:p>
        </p:txBody>
      </p:sp>
      <p:sp>
        <p:nvSpPr>
          <p:cNvPr id="19459" name="Rectangle 15"/>
          <p:cNvSpPr txBox="1">
            <a:spLocks noChangeArrowheads="1"/>
          </p:cNvSpPr>
          <p:nvPr/>
        </p:nvSpPr>
        <p:spPr bwMode="auto">
          <a:xfrm>
            <a:off x="0" y="118110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00000"/>
                </a:solidFill>
              </a:rPr>
              <a:t>Average Full-Time and Part-Time Turnover Rates: 2008 – </a:t>
            </a:r>
            <a:r>
              <a:rPr lang="en-US" altLang="en-US" sz="2000" b="1" dirty="0" smtClean="0">
                <a:solidFill>
                  <a:srgbClr val="000000"/>
                </a:solidFill>
              </a:rPr>
              <a:t>2016</a:t>
            </a:r>
            <a:endParaRPr lang="en-US" altLang="en-US" sz="1600" b="1" dirty="0" smtClean="0"/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en-US" sz="1600" b="1" dirty="0"/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en-US" sz="1600" b="1" dirty="0"/>
              <a:t>				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en-US" sz="1200" b="1" u="sng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65106" y="1727200"/>
          <a:ext cx="6178424" cy="3655119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129574"/>
                <a:gridCol w="504885"/>
                <a:gridCol w="504885"/>
                <a:gridCol w="504885"/>
                <a:gridCol w="504885"/>
                <a:gridCol w="504885"/>
                <a:gridCol w="504885"/>
                <a:gridCol w="504885"/>
                <a:gridCol w="504885"/>
                <a:gridCol w="504885"/>
                <a:gridCol w="504885"/>
              </a:tblGrid>
              <a:tr h="368754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Total # of</a:t>
                      </a:r>
                    </a:p>
                    <a:p>
                      <a:pPr algn="ctr"/>
                      <a:r>
                        <a:rPr lang="en-US" sz="1400" b="1" dirty="0" smtClean="0"/>
                        <a:t>Employees</a:t>
                      </a:r>
                      <a:endParaRPr lang="en-US" sz="1400" b="1" dirty="0"/>
                    </a:p>
                  </a:txBody>
                  <a:tcPr marL="91439" marR="91439" marT="45713" marB="45713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2008</a:t>
                      </a:r>
                      <a:endParaRPr lang="en-US" sz="1400" b="1" dirty="0"/>
                    </a:p>
                  </a:txBody>
                  <a:tcPr marL="91439" marR="91439" marT="45713" marB="45713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2010</a:t>
                      </a:r>
                      <a:endParaRPr lang="en-US" sz="1400" b="1" dirty="0"/>
                    </a:p>
                  </a:txBody>
                  <a:tcPr marL="91439" marR="91439" marT="45713" marB="45713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2012</a:t>
                      </a:r>
                      <a:endParaRPr lang="en-US" sz="1400" b="1" dirty="0"/>
                    </a:p>
                  </a:txBody>
                  <a:tcPr marL="91439" marR="91439" marT="45713" marB="45713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2014</a:t>
                      </a:r>
                      <a:endParaRPr lang="en-US" sz="1400" b="1" dirty="0"/>
                    </a:p>
                  </a:txBody>
                  <a:tcPr marL="91439" marR="91439" marT="45713" marB="45713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2015</a:t>
                      </a:r>
                      <a:endParaRPr lang="en-US" sz="1400" b="1" dirty="0"/>
                    </a:p>
                  </a:txBody>
                  <a:tcPr marL="91439" marR="91439" marT="45713" marB="45713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</a:tr>
              <a:tr h="368754"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 smtClean="0"/>
                        <a:t>FT</a:t>
                      </a:r>
                      <a:endParaRPr lang="en-US" sz="1400" b="1" u="sng" dirty="0"/>
                    </a:p>
                  </a:txBody>
                  <a:tcPr marL="91439" marR="91439" marT="45713" marB="45713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 smtClean="0"/>
                        <a:t>PT</a:t>
                      </a:r>
                      <a:endParaRPr lang="en-US" sz="1400" b="1" u="sng" dirty="0"/>
                    </a:p>
                  </a:txBody>
                  <a:tcPr marL="91439" marR="91439" marT="45713" marB="45713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 smtClean="0"/>
                        <a:t>FT</a:t>
                      </a:r>
                      <a:endParaRPr lang="en-US" sz="1400" b="1" u="sng" dirty="0"/>
                    </a:p>
                  </a:txBody>
                  <a:tcPr marL="91439" marR="91439" marT="45713" marB="45713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 smtClean="0"/>
                        <a:t>PT</a:t>
                      </a:r>
                      <a:endParaRPr lang="en-US" sz="1400" b="1" u="sng" dirty="0"/>
                    </a:p>
                  </a:txBody>
                  <a:tcPr marL="91439" marR="91439" marT="45713" marB="45713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 smtClean="0"/>
                        <a:t>FT</a:t>
                      </a:r>
                      <a:endParaRPr lang="en-US" sz="1400" b="1" u="sng" dirty="0"/>
                    </a:p>
                  </a:txBody>
                  <a:tcPr marL="91439" marR="91439" marT="45713" marB="45713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 smtClean="0"/>
                        <a:t>PT</a:t>
                      </a:r>
                      <a:endParaRPr lang="en-US" sz="1400" b="1" u="sng" dirty="0"/>
                    </a:p>
                  </a:txBody>
                  <a:tcPr marL="91439" marR="91439" marT="45713" marB="45713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 smtClean="0"/>
                        <a:t>FT</a:t>
                      </a:r>
                      <a:endParaRPr lang="en-US" sz="1400" b="1" u="sng" dirty="0"/>
                    </a:p>
                  </a:txBody>
                  <a:tcPr marL="91439" marR="91439" marT="45713" marB="45713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 smtClean="0"/>
                        <a:t>PT</a:t>
                      </a:r>
                      <a:endParaRPr lang="en-US" sz="1400" b="1" u="sng" dirty="0"/>
                    </a:p>
                  </a:txBody>
                  <a:tcPr marL="91439" marR="91439" marT="45713" marB="45713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 smtClean="0"/>
                        <a:t>FT</a:t>
                      </a:r>
                      <a:endParaRPr lang="en-US" sz="1400" b="1" u="sng" dirty="0"/>
                    </a:p>
                  </a:txBody>
                  <a:tcPr marL="91439" marR="91439" marT="45713" marB="45713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 smtClean="0"/>
                        <a:t>PT</a:t>
                      </a:r>
                      <a:endParaRPr lang="en-US" sz="1400" b="1" u="sng" dirty="0"/>
                    </a:p>
                  </a:txBody>
                  <a:tcPr marL="91439" marR="91439" marT="45713" marB="45713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4114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 –</a:t>
                      </a:r>
                      <a:r>
                        <a:rPr lang="en-US" sz="1800" u="none" strike="noStrike" dirty="0" smtClean="0">
                          <a:effectLst/>
                        </a:rPr>
                        <a:t> 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25%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31%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14%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18%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18%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19%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17%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19%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25%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4114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10 – 24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22%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21%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18%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17%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20%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114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25 – 49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21%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31%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13%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17%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12%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17%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14%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16%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50 – 99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21%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28%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14%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21%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19%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21%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22%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20%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114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100 – 199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21%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34%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13%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21%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16%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23%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22%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19%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21%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4114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200+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23%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28%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17%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20%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17%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21%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16%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21%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18%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16%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78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solidFill>
                            <a:srgbClr val="0B7363"/>
                          </a:solidFill>
                          <a:effectLst/>
                        </a:rPr>
                        <a:t>Overall</a:t>
                      </a:r>
                      <a:endParaRPr lang="en-US" sz="1800" b="1" i="0" u="none" strike="noStrike" dirty="0">
                        <a:solidFill>
                          <a:srgbClr val="0B73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solidFill>
                            <a:srgbClr val="0B7363"/>
                          </a:solidFill>
                          <a:effectLst/>
                        </a:rPr>
                        <a:t>22%</a:t>
                      </a:r>
                      <a:endParaRPr lang="en-US" sz="1800" b="1" i="0" u="none" strike="noStrike" dirty="0">
                        <a:solidFill>
                          <a:srgbClr val="0B73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solidFill>
                            <a:srgbClr val="0B7363"/>
                          </a:solidFill>
                          <a:effectLst/>
                        </a:rPr>
                        <a:t>29%</a:t>
                      </a:r>
                      <a:endParaRPr lang="en-US" sz="1800" b="1" i="0" u="none" strike="noStrike" dirty="0">
                        <a:solidFill>
                          <a:srgbClr val="0B73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solidFill>
                            <a:srgbClr val="0B7363"/>
                          </a:solidFill>
                          <a:effectLst/>
                        </a:rPr>
                        <a:t>14%</a:t>
                      </a:r>
                      <a:endParaRPr lang="en-US" sz="1800" b="1" i="0" u="none" strike="noStrike" dirty="0">
                        <a:solidFill>
                          <a:srgbClr val="0B73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solidFill>
                            <a:srgbClr val="0B7363"/>
                          </a:solidFill>
                          <a:effectLst/>
                        </a:rPr>
                        <a:t>19%</a:t>
                      </a:r>
                      <a:endParaRPr lang="en-US" sz="1800" b="1" i="0" u="none" strike="noStrike" dirty="0">
                        <a:solidFill>
                          <a:srgbClr val="0B73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solidFill>
                            <a:srgbClr val="0B7363"/>
                          </a:solidFill>
                          <a:effectLst/>
                        </a:rPr>
                        <a:t>16%</a:t>
                      </a:r>
                      <a:endParaRPr lang="en-US" sz="1800" b="1" i="0" u="none" strike="noStrike" dirty="0">
                        <a:solidFill>
                          <a:srgbClr val="0B73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solidFill>
                            <a:srgbClr val="0B7363"/>
                          </a:solidFill>
                          <a:effectLst/>
                        </a:rPr>
                        <a:t>20%</a:t>
                      </a:r>
                      <a:endParaRPr lang="en-US" sz="1800" b="1" i="0" u="none" strike="noStrike" dirty="0">
                        <a:solidFill>
                          <a:srgbClr val="0B73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solidFill>
                            <a:srgbClr val="0B7363"/>
                          </a:solidFill>
                          <a:effectLst/>
                        </a:rPr>
                        <a:t>17%</a:t>
                      </a:r>
                      <a:endParaRPr lang="en-US" sz="1800" b="1" i="0" u="none" strike="noStrike" dirty="0">
                        <a:solidFill>
                          <a:srgbClr val="0B73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solidFill>
                            <a:srgbClr val="0B7363"/>
                          </a:solidFill>
                          <a:effectLst/>
                        </a:rPr>
                        <a:t>20%</a:t>
                      </a:r>
                      <a:endParaRPr lang="en-US" sz="1800" b="1" i="0" u="none" strike="noStrike" dirty="0">
                        <a:solidFill>
                          <a:srgbClr val="0B73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 smtClean="0">
                          <a:solidFill>
                            <a:srgbClr val="0B7363"/>
                          </a:solidFill>
                          <a:effectLst/>
                        </a:rPr>
                        <a:t>18%</a:t>
                      </a:r>
                      <a:endParaRPr lang="en-US" sz="1800" b="1" i="0" u="none" strike="noStrike" dirty="0">
                        <a:solidFill>
                          <a:srgbClr val="0B73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 smtClean="0">
                          <a:solidFill>
                            <a:srgbClr val="0B7363"/>
                          </a:solidFill>
                          <a:effectLst/>
                        </a:rPr>
                        <a:t>19%</a:t>
                      </a:r>
                      <a:endParaRPr lang="en-US" sz="1800" b="1" i="0" u="none" strike="noStrike" dirty="0">
                        <a:solidFill>
                          <a:srgbClr val="0B73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731006" y="1727200"/>
          <a:ext cx="2158994" cy="3655119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613118"/>
                <a:gridCol w="440976"/>
                <a:gridCol w="1104900"/>
              </a:tblGrid>
              <a:tr h="36875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2016</a:t>
                      </a:r>
                      <a:endParaRPr lang="en-US" sz="1400" b="1" dirty="0"/>
                    </a:p>
                  </a:txBody>
                  <a:tcPr marL="91439" marR="91439" marT="45713" marB="45713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Total # of</a:t>
                      </a:r>
                    </a:p>
                    <a:p>
                      <a:pPr algn="ctr"/>
                      <a:r>
                        <a:rPr lang="en-US" sz="1400" b="1" dirty="0" smtClean="0"/>
                        <a:t>FTEs</a:t>
                      </a:r>
                      <a:endParaRPr lang="en-US" sz="1400" b="1" dirty="0"/>
                    </a:p>
                  </a:txBody>
                  <a:tcPr marL="91439" marR="91439" marT="45713" marB="4571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8754"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 smtClean="0"/>
                        <a:t>FT</a:t>
                      </a:r>
                      <a:endParaRPr lang="en-US" sz="1400" b="1" u="sng" dirty="0"/>
                    </a:p>
                  </a:txBody>
                  <a:tcPr marL="91439" marR="91439" marT="45713" marB="45713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u="sng" dirty="0" smtClean="0"/>
                        <a:t>PT</a:t>
                      </a:r>
                      <a:endParaRPr lang="en-US" sz="1400" b="1" u="sng" dirty="0"/>
                    </a:p>
                  </a:txBody>
                  <a:tcPr marL="91439" marR="91439" marT="45713" marB="45713">
                    <a:lnL w="12700" cmpd="sng"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>
                    <a:lnL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4114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17%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19%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 –</a:t>
                      </a:r>
                      <a:r>
                        <a:rPr lang="en-US" sz="1800" u="none" strike="noStrike" dirty="0" smtClean="0">
                          <a:effectLst/>
                        </a:rPr>
                        <a:t> 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4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19%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6 – 15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114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17%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18%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16 – 40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19%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23%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41 – 100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114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18%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24%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 smtClean="0">
                          <a:effectLst/>
                        </a:rPr>
                        <a:t>101+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1420"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78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 smtClean="0">
                          <a:solidFill>
                            <a:srgbClr val="0B7363"/>
                          </a:solidFill>
                          <a:effectLst/>
                        </a:rPr>
                        <a:t>18%</a:t>
                      </a:r>
                      <a:endParaRPr lang="en-US" sz="1800" b="1" i="0" u="none" strike="noStrike" dirty="0">
                        <a:solidFill>
                          <a:srgbClr val="0B73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 smtClean="0">
                          <a:solidFill>
                            <a:srgbClr val="0B7363"/>
                          </a:solidFill>
                          <a:effectLst/>
                        </a:rPr>
                        <a:t>21%</a:t>
                      </a:r>
                      <a:endParaRPr lang="en-US" sz="1800" b="1" i="0" u="none" strike="noStrike" dirty="0">
                        <a:solidFill>
                          <a:srgbClr val="0B73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solidFill>
                            <a:srgbClr val="0B7363"/>
                          </a:solidFill>
                          <a:effectLst/>
                        </a:rPr>
                        <a:t>Overall</a:t>
                      </a:r>
                      <a:endParaRPr lang="en-US" sz="1800" b="1" i="0" u="none" strike="noStrike" dirty="0">
                        <a:solidFill>
                          <a:srgbClr val="0B736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19" marB="0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13000" y="1574800"/>
            <a:ext cx="4394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concerned are you about staff turnover during the next 12 months? Please choose a rating on a scale of 1 to 5 where 1 is very concerned and 5 is not at all concerned.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20800" y="1155700"/>
            <a:ext cx="629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 you regularly use compensation surveys as a part of your job?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 txBox="1">
            <a:spLocks noChangeArrowheads="1"/>
          </p:cNvSpPr>
          <p:nvPr/>
        </p:nvSpPr>
        <p:spPr bwMode="auto">
          <a:xfrm>
            <a:off x="976313" y="152400"/>
            <a:ext cx="723741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B7173"/>
                </a:solidFill>
              </a:rPr>
              <a:t>Fair Pay for Northern California Nonprofits:</a:t>
            </a:r>
          </a:p>
          <a:p>
            <a:pPr algn="ctr" defTabSz="914400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B7173"/>
                </a:solidFill>
              </a:rPr>
              <a:t>The </a:t>
            </a:r>
            <a:r>
              <a:rPr lang="en-US" altLang="en-US" sz="2000" b="1" dirty="0" smtClean="0">
                <a:solidFill>
                  <a:srgbClr val="0B7173"/>
                </a:solidFill>
              </a:rPr>
              <a:t>2016  </a:t>
            </a:r>
            <a:r>
              <a:rPr lang="en-US" altLang="en-US" sz="2000" b="1" dirty="0">
                <a:solidFill>
                  <a:srgbClr val="0B7173"/>
                </a:solidFill>
              </a:rPr>
              <a:t>Compensation &amp; Benefits Survey </a:t>
            </a:r>
          </a:p>
        </p:txBody>
      </p:sp>
      <p:sp>
        <p:nvSpPr>
          <p:cNvPr id="21507" name="Rectangle 15"/>
          <p:cNvSpPr txBox="1">
            <a:spLocks noChangeArrowheads="1"/>
          </p:cNvSpPr>
          <p:nvPr/>
        </p:nvSpPr>
        <p:spPr bwMode="auto">
          <a:xfrm>
            <a:off x="0" y="974725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00000"/>
                </a:solidFill>
              </a:rPr>
              <a:t>Average Employer Contribution to Insurance Benefits: </a:t>
            </a:r>
            <a:r>
              <a:rPr lang="en-US" altLang="en-US" sz="2000" b="1" dirty="0" smtClean="0">
                <a:solidFill>
                  <a:srgbClr val="000000"/>
                </a:solidFill>
              </a:rPr>
              <a:t>2004 </a:t>
            </a:r>
            <a:r>
              <a:rPr lang="en-US" altLang="en-US" sz="2000" b="1" dirty="0">
                <a:solidFill>
                  <a:srgbClr val="000000"/>
                </a:solidFill>
              </a:rPr>
              <a:t>– </a:t>
            </a:r>
            <a:r>
              <a:rPr lang="en-US" altLang="en-US" sz="2000" b="1" dirty="0" smtClean="0">
                <a:solidFill>
                  <a:srgbClr val="000000"/>
                </a:solidFill>
              </a:rPr>
              <a:t>2016 </a:t>
            </a:r>
            <a:endParaRPr lang="en-US" altLang="en-US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06049078"/>
              </p:ext>
            </p:extLst>
          </p:nvPr>
        </p:nvGraphicFramePr>
        <p:xfrm>
          <a:off x="458788" y="1549400"/>
          <a:ext cx="8315409" cy="41012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72717"/>
                <a:gridCol w="561891"/>
                <a:gridCol w="561891"/>
                <a:gridCol w="561891"/>
                <a:gridCol w="561891"/>
                <a:gridCol w="561891"/>
                <a:gridCol w="561891"/>
                <a:gridCol w="561891"/>
                <a:gridCol w="561891"/>
                <a:gridCol w="561891"/>
                <a:gridCol w="561891"/>
                <a:gridCol w="561891"/>
                <a:gridCol w="561891"/>
              </a:tblGrid>
              <a:tr h="444500"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sng" dirty="0" smtClean="0"/>
                        <a:t>2004</a:t>
                      </a:r>
                      <a:endParaRPr lang="en-US" sz="1300" u="sng" dirty="0">
                        <a:latin typeface="+mn-lt"/>
                      </a:endParaRPr>
                    </a:p>
                  </a:txBody>
                  <a:tcPr marL="91437" marR="91437" marT="45709" marB="45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sng" dirty="0" smtClean="0"/>
                        <a:t>2006</a:t>
                      </a:r>
                      <a:endParaRPr lang="en-US" sz="1300" u="sng" dirty="0">
                        <a:latin typeface="+mn-lt"/>
                      </a:endParaRPr>
                    </a:p>
                  </a:txBody>
                  <a:tcPr marL="91437" marR="91437" marT="45709" marB="45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sng" dirty="0" smtClean="0"/>
                        <a:t>2007</a:t>
                      </a:r>
                      <a:endParaRPr lang="en-US" sz="1300" u="sng" dirty="0">
                        <a:latin typeface="+mn-lt"/>
                      </a:endParaRPr>
                    </a:p>
                  </a:txBody>
                  <a:tcPr marL="91437" marR="91437" marT="45709" marB="45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sng" dirty="0" smtClean="0"/>
                        <a:t>2008</a:t>
                      </a:r>
                      <a:endParaRPr lang="en-US" sz="1300" u="sng" dirty="0">
                        <a:latin typeface="+mn-lt"/>
                      </a:endParaRPr>
                    </a:p>
                  </a:txBody>
                  <a:tcPr marL="91437" marR="91437" marT="45709" marB="45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sng" dirty="0" smtClean="0"/>
                        <a:t>2009</a:t>
                      </a:r>
                      <a:endParaRPr lang="en-US" sz="1300" u="sng" dirty="0">
                        <a:latin typeface="+mn-lt"/>
                      </a:endParaRPr>
                    </a:p>
                  </a:txBody>
                  <a:tcPr marL="91437" marR="91437" marT="45709" marB="45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sng" dirty="0" smtClean="0"/>
                        <a:t>2010</a:t>
                      </a:r>
                      <a:endParaRPr lang="en-US" sz="1300" u="sng" dirty="0">
                        <a:latin typeface="+mn-lt"/>
                      </a:endParaRPr>
                    </a:p>
                  </a:txBody>
                  <a:tcPr marL="91437" marR="91437" marT="45709" marB="45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sng" dirty="0" smtClean="0"/>
                        <a:t>2011</a:t>
                      </a:r>
                      <a:endParaRPr lang="en-US" sz="1300" u="sng" dirty="0">
                        <a:latin typeface="+mn-lt"/>
                      </a:endParaRPr>
                    </a:p>
                  </a:txBody>
                  <a:tcPr marL="91437" marR="91437" marT="45709" marB="45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sng" dirty="0" smtClean="0"/>
                        <a:t>2012</a:t>
                      </a:r>
                      <a:endParaRPr lang="en-US" sz="1300" u="sng" dirty="0">
                        <a:latin typeface="+mn-lt"/>
                      </a:endParaRPr>
                    </a:p>
                  </a:txBody>
                  <a:tcPr marL="91437" marR="91437" marT="45709" marB="45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sng" dirty="0" smtClean="0"/>
                        <a:t>2013</a:t>
                      </a:r>
                      <a:endParaRPr lang="en-US" sz="1300" u="sng" dirty="0">
                        <a:latin typeface="+mn-lt"/>
                      </a:endParaRPr>
                    </a:p>
                  </a:txBody>
                  <a:tcPr marL="91437" marR="91437" marT="45709" marB="45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sng" dirty="0" smtClean="0"/>
                        <a:t>2014</a:t>
                      </a:r>
                      <a:endParaRPr lang="en-US" sz="1300" u="sng" dirty="0">
                        <a:latin typeface="+mn-lt"/>
                      </a:endParaRPr>
                    </a:p>
                  </a:txBody>
                  <a:tcPr marL="91437" marR="91437" marT="45709" marB="45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sng" dirty="0" smtClean="0"/>
                        <a:t>2015</a:t>
                      </a:r>
                      <a:endParaRPr lang="en-US" sz="1300" u="sng" dirty="0">
                        <a:latin typeface="+mn-lt"/>
                      </a:endParaRPr>
                    </a:p>
                  </a:txBody>
                  <a:tcPr marL="91437" marR="91437" marT="45709" marB="4570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u="sng" dirty="0" smtClean="0"/>
                        <a:t>2016</a:t>
                      </a:r>
                      <a:endParaRPr lang="en-US" sz="1300" u="sng" dirty="0">
                        <a:latin typeface="+mn-lt"/>
                      </a:endParaRPr>
                    </a:p>
                  </a:txBody>
                  <a:tcPr marL="91437" marR="91437" marT="45709" marB="45709" anchor="ctr"/>
                </a:tc>
              </a:tr>
              <a:tr h="91418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u="none" strike="noStrike" dirty="0">
                          <a:effectLst/>
                        </a:rPr>
                        <a:t>$ cost per month per employee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$377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$416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$439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$484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$486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$554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$556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$589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$603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$652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$669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$682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</a:tr>
              <a:tr h="91418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u="none" strike="noStrike" dirty="0">
                          <a:effectLst/>
                        </a:rPr>
                        <a:t>% of employers paying 100% of medical insurance cost for employees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68%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70%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68%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68%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68%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70%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68%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67%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66%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67%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68%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68%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</a:tr>
              <a:tr h="91418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u="none" strike="noStrike">
                          <a:effectLst/>
                        </a:rPr>
                        <a:t>% of employers paying 100% of medical insurance cost for dependents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13%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</a:tr>
              <a:tr h="91418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u="none" strike="noStrike">
                          <a:effectLst/>
                        </a:rPr>
                        <a:t>% of employers offering an HSA- compatible plan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err="1">
                          <a:effectLst/>
                        </a:rPr>
                        <a:t>n.a</a:t>
                      </a:r>
                      <a:r>
                        <a:rPr lang="en-US" sz="1600" u="none" strike="noStrike" dirty="0">
                          <a:effectLst/>
                        </a:rPr>
                        <a:t>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err="1">
                          <a:effectLst/>
                        </a:rPr>
                        <a:t>n.a</a:t>
                      </a:r>
                      <a:r>
                        <a:rPr lang="en-US" sz="1600" u="none" strike="noStrike" dirty="0">
                          <a:effectLst/>
                        </a:rPr>
                        <a:t>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n.a.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18%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25%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29%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23%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29%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32%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27%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24%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smtClean="0">
                          <a:effectLst/>
                        </a:rPr>
                        <a:t>27%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 txBox="1">
            <a:spLocks noChangeArrowheads="1"/>
          </p:cNvSpPr>
          <p:nvPr/>
        </p:nvSpPr>
        <p:spPr bwMode="auto">
          <a:xfrm>
            <a:off x="976313" y="152400"/>
            <a:ext cx="723741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B7173"/>
                </a:solidFill>
              </a:rPr>
              <a:t>Fair Pay for Northern California Nonprofits:</a:t>
            </a:r>
          </a:p>
          <a:p>
            <a:pPr algn="ctr" defTabSz="914400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B7173"/>
                </a:solidFill>
              </a:rPr>
              <a:t>The </a:t>
            </a:r>
            <a:r>
              <a:rPr lang="en-US" altLang="en-US" sz="2000" b="1" dirty="0" smtClean="0">
                <a:solidFill>
                  <a:srgbClr val="0B7173"/>
                </a:solidFill>
              </a:rPr>
              <a:t>2016  </a:t>
            </a:r>
            <a:r>
              <a:rPr lang="en-US" altLang="en-US" sz="2000" b="1" dirty="0">
                <a:solidFill>
                  <a:srgbClr val="0B7173"/>
                </a:solidFill>
              </a:rPr>
              <a:t>Compensation &amp; Benefits Survey </a:t>
            </a:r>
          </a:p>
        </p:txBody>
      </p:sp>
      <p:sp>
        <p:nvSpPr>
          <p:cNvPr id="23555" name="Rectangle 15"/>
          <p:cNvSpPr txBox="1">
            <a:spLocks noChangeArrowheads="1"/>
          </p:cNvSpPr>
          <p:nvPr/>
        </p:nvSpPr>
        <p:spPr bwMode="auto">
          <a:xfrm>
            <a:off x="0" y="974725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00000"/>
                </a:solidFill>
              </a:rPr>
              <a:t>Organization Contributions to Retirement Plans: 2004 – </a:t>
            </a:r>
            <a:r>
              <a:rPr lang="en-US" altLang="en-US" sz="2000" b="1" dirty="0" smtClean="0">
                <a:solidFill>
                  <a:srgbClr val="000000"/>
                </a:solidFill>
              </a:rPr>
              <a:t>2016</a:t>
            </a:r>
            <a:endParaRPr lang="en-US" altLang="en-US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28588" y="1508125"/>
          <a:ext cx="8905870" cy="323691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17625"/>
                <a:gridCol w="635295"/>
                <a:gridCol w="635295"/>
                <a:gridCol w="635295"/>
                <a:gridCol w="635295"/>
                <a:gridCol w="635295"/>
                <a:gridCol w="635295"/>
                <a:gridCol w="635295"/>
                <a:gridCol w="635295"/>
                <a:gridCol w="635295"/>
                <a:gridCol w="635295"/>
                <a:gridCol w="635295"/>
              </a:tblGrid>
              <a:tr h="494627"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 marL="91436" marR="91436" marT="45705" marB="457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>
                          <a:latin typeface="+mn-lt"/>
                        </a:rPr>
                        <a:t>2004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 marL="91436" marR="91436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>
                          <a:latin typeface="+mn-lt"/>
                        </a:rPr>
                        <a:t>2006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 marL="91436" marR="91436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>
                          <a:latin typeface="+mn-lt"/>
                        </a:rPr>
                        <a:t>2008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 marL="91436" marR="91436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>
                          <a:latin typeface="+mn-lt"/>
                        </a:rPr>
                        <a:t>2009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 marL="91436" marR="91436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>
                          <a:latin typeface="+mn-lt"/>
                        </a:rPr>
                        <a:t>2010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 marL="91436" marR="91436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>
                          <a:latin typeface="+mn-lt"/>
                        </a:rPr>
                        <a:t>2011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 marL="91436" marR="91436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>
                          <a:latin typeface="+mn-lt"/>
                        </a:rPr>
                        <a:t>2012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 marL="91436" marR="91436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>
                          <a:latin typeface="+mn-lt"/>
                        </a:rPr>
                        <a:t>2013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 marL="91436" marR="91436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>
                          <a:latin typeface="+mn-lt"/>
                        </a:rPr>
                        <a:t>2014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 marL="91436" marR="91436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>
                          <a:latin typeface="+mn-lt"/>
                        </a:rPr>
                        <a:t>2015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 marL="91436" marR="91436" marT="45705" marB="4570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>
                          <a:latin typeface="+mn-lt"/>
                        </a:rPr>
                        <a:t>2016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 marL="91436" marR="91436" marT="45705" marB="45705" anchor="ctr"/>
                </a:tc>
              </a:tr>
              <a:tr h="91409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of organizations providing some type of retirement plan</a:t>
                      </a: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82%</a:t>
                      </a: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</a:tr>
              <a:tr h="91409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Of those, % that contribute to plan</a:t>
                      </a: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</a:tr>
              <a:tr h="91409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% of salary contributed</a:t>
                      </a: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5.7%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5.1%</a:t>
                      </a: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5.1%</a:t>
                      </a:r>
                    </a:p>
                  </a:txBody>
                  <a:tcPr marL="7620" marR="7620" marT="7617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4.6%</a:t>
                      </a:r>
                    </a:p>
                  </a:txBody>
                  <a:tcPr marL="7620" marR="7620" marT="7617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 txBox="1">
            <a:spLocks noChangeArrowheads="1"/>
          </p:cNvSpPr>
          <p:nvPr/>
        </p:nvSpPr>
        <p:spPr bwMode="auto">
          <a:xfrm>
            <a:off x="976313" y="152400"/>
            <a:ext cx="723741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B7173"/>
                </a:solidFill>
              </a:rPr>
              <a:t>Fair Pay for Northern California Nonprofits:</a:t>
            </a:r>
          </a:p>
          <a:p>
            <a:pPr algn="ctr" defTabSz="914400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B7173"/>
                </a:solidFill>
              </a:rPr>
              <a:t>The </a:t>
            </a:r>
            <a:r>
              <a:rPr lang="en-US" altLang="en-US" sz="2000" b="1" dirty="0" smtClean="0">
                <a:solidFill>
                  <a:srgbClr val="0B7173"/>
                </a:solidFill>
              </a:rPr>
              <a:t>2016  </a:t>
            </a:r>
            <a:r>
              <a:rPr lang="en-US" altLang="en-US" sz="2000" b="1" dirty="0">
                <a:solidFill>
                  <a:srgbClr val="0B7173"/>
                </a:solidFill>
              </a:rPr>
              <a:t>Compensation &amp; Benefits Survey </a:t>
            </a:r>
          </a:p>
        </p:txBody>
      </p:sp>
      <p:sp>
        <p:nvSpPr>
          <p:cNvPr id="25603" name="Rectangle 15"/>
          <p:cNvSpPr txBox="1">
            <a:spLocks noChangeArrowheads="1"/>
          </p:cNvSpPr>
          <p:nvPr/>
        </p:nvSpPr>
        <p:spPr bwMode="auto">
          <a:xfrm>
            <a:off x="0" y="974725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00000"/>
                </a:solidFill>
              </a:rPr>
              <a:t>Bonus/Incentive Pay for Executive Directors: 2004 – </a:t>
            </a:r>
            <a:r>
              <a:rPr lang="en-US" altLang="en-US" sz="2000" b="1" dirty="0" smtClean="0">
                <a:solidFill>
                  <a:srgbClr val="000000"/>
                </a:solidFill>
              </a:rPr>
              <a:t>2016</a:t>
            </a:r>
            <a:endParaRPr lang="en-US" altLang="en-US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2522674"/>
              </p:ext>
            </p:extLst>
          </p:nvPr>
        </p:nvGraphicFramePr>
        <p:xfrm>
          <a:off x="128588" y="1508125"/>
          <a:ext cx="8905870" cy="378533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17625"/>
                <a:gridCol w="635295"/>
                <a:gridCol w="635295"/>
                <a:gridCol w="635295"/>
                <a:gridCol w="635295"/>
                <a:gridCol w="635295"/>
                <a:gridCol w="635295"/>
                <a:gridCol w="635295"/>
                <a:gridCol w="635295"/>
                <a:gridCol w="635295"/>
                <a:gridCol w="635295"/>
                <a:gridCol w="635295"/>
              </a:tblGrid>
              <a:tr h="577850"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 marL="91436" marR="91436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>
                          <a:latin typeface="+mn-lt"/>
                        </a:rPr>
                        <a:t>2004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 marL="91436" marR="91436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>
                          <a:latin typeface="+mn-lt"/>
                        </a:rPr>
                        <a:t>2006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 marL="91436" marR="91436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>
                          <a:latin typeface="+mn-lt"/>
                        </a:rPr>
                        <a:t>2008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 marL="91436" marR="91436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>
                          <a:latin typeface="+mn-lt"/>
                        </a:rPr>
                        <a:t>2009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 marL="91436" marR="91436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>
                          <a:latin typeface="+mn-lt"/>
                        </a:rPr>
                        <a:t>2010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 marL="91436" marR="91436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>
                          <a:latin typeface="+mn-lt"/>
                        </a:rPr>
                        <a:t>2011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 marL="91436" marR="91436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>
                          <a:latin typeface="+mn-lt"/>
                        </a:rPr>
                        <a:t>2012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 marL="91436" marR="91436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>
                          <a:latin typeface="+mn-lt"/>
                        </a:rPr>
                        <a:t>2013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 marL="91436" marR="91436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>
                          <a:latin typeface="+mn-lt"/>
                        </a:rPr>
                        <a:t>2014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 marL="91436" marR="91436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>
                          <a:latin typeface="+mn-lt"/>
                        </a:rPr>
                        <a:t>2015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 marL="91436" marR="91436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>
                          <a:latin typeface="+mn-lt"/>
                        </a:rPr>
                        <a:t>2016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 marL="91436" marR="91436" marT="45711" marB="45711" anchor="ctr"/>
                </a:tc>
              </a:tr>
              <a:tr h="63994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# of employees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277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330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337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284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398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416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384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415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497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</a:tr>
              <a:tr h="63994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of employees eligible for bonus or incentive pay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27%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32%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33%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40%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38%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38%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41%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43%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45%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45%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</a:tr>
              <a:tr h="6475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of employees who received bonus or incentive pay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17%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20%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19%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21%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17%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17%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22%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22%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23%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</a:tr>
              <a:tr h="63994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 amount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$4,050 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$5,000 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$5,000 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$5,000 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$5,000 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$5,000 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$8,665 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$8,100 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$7,250 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7,000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$5,581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</a:tr>
              <a:tr h="63994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amount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$9,033 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$11,175 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$7,463 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$10,144 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$8,812 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$8,935 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$13,026 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$10,549 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$11,875 </a:t>
                      </a: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$12,215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$12,216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95500" y="1600200"/>
            <a:ext cx="50673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 your organization is there an opportunity for bonus or incentive pay for any employees?</a:t>
            </a:r>
          </a:p>
          <a:p>
            <a:endParaRPr lang="en-US" dirty="0" smtClean="0"/>
          </a:p>
          <a:p>
            <a:r>
              <a:rPr lang="en-US" dirty="0" smtClean="0"/>
              <a:t>Possible answers:</a:t>
            </a:r>
          </a:p>
          <a:p>
            <a:r>
              <a:rPr lang="en-US" dirty="0" smtClean="0"/>
              <a:t>Yes, all employees</a:t>
            </a:r>
          </a:p>
          <a:p>
            <a:r>
              <a:rPr lang="en-US" dirty="0" smtClean="0"/>
              <a:t>Yes, some employees</a:t>
            </a:r>
          </a:p>
          <a:p>
            <a:r>
              <a:rPr lang="en-US" dirty="0" smtClean="0"/>
              <a:t>No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 txBox="1">
            <a:spLocks noChangeArrowheads="1"/>
          </p:cNvSpPr>
          <p:nvPr/>
        </p:nvSpPr>
        <p:spPr bwMode="auto">
          <a:xfrm>
            <a:off x="976313" y="152400"/>
            <a:ext cx="723741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B7173"/>
                </a:solidFill>
              </a:rPr>
              <a:t>Fair Pay for Northern California Nonprofits:</a:t>
            </a:r>
          </a:p>
          <a:p>
            <a:pPr algn="ctr" defTabSz="914400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B7173"/>
                </a:solidFill>
              </a:rPr>
              <a:t>The </a:t>
            </a:r>
            <a:r>
              <a:rPr lang="en-US" altLang="en-US" sz="2000" b="1" dirty="0" smtClean="0">
                <a:solidFill>
                  <a:srgbClr val="0B7173"/>
                </a:solidFill>
              </a:rPr>
              <a:t>2016  </a:t>
            </a:r>
            <a:r>
              <a:rPr lang="en-US" altLang="en-US" sz="2000" b="1" dirty="0">
                <a:solidFill>
                  <a:srgbClr val="0B7173"/>
                </a:solidFill>
              </a:rPr>
              <a:t>Compensation &amp; Benefits Survey </a:t>
            </a:r>
          </a:p>
        </p:txBody>
      </p:sp>
      <p:sp>
        <p:nvSpPr>
          <p:cNvPr id="25603" name="Rectangle 15"/>
          <p:cNvSpPr txBox="1">
            <a:spLocks noChangeArrowheads="1"/>
          </p:cNvSpPr>
          <p:nvPr/>
        </p:nvSpPr>
        <p:spPr bwMode="auto">
          <a:xfrm>
            <a:off x="0" y="974725"/>
            <a:ext cx="9144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000" b="1" dirty="0" smtClean="0">
                <a:latin typeface="Calibri" charset="0"/>
              </a:rPr>
              <a:t>Salary Increase Budgets: 2004 – 2016</a:t>
            </a:r>
            <a:endParaRPr lang="en-US" altLang="en-US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43957710"/>
              </p:ext>
            </p:extLst>
          </p:nvPr>
        </p:nvGraphicFramePr>
        <p:xfrm>
          <a:off x="128588" y="1508128"/>
          <a:ext cx="8905870" cy="404880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3587"/>
                <a:gridCol w="624753"/>
                <a:gridCol w="624753"/>
                <a:gridCol w="624753"/>
                <a:gridCol w="624753"/>
                <a:gridCol w="624753"/>
                <a:gridCol w="624753"/>
                <a:gridCol w="624753"/>
                <a:gridCol w="624753"/>
                <a:gridCol w="624753"/>
                <a:gridCol w="624753"/>
                <a:gridCol w="624753"/>
              </a:tblGrid>
              <a:tr h="549272"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 marL="91436" marR="91436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 smtClean="0">
                          <a:latin typeface="+mn-lt"/>
                        </a:rPr>
                        <a:t>2004</a:t>
                      </a:r>
                      <a:endParaRPr lang="en-US" sz="1400" u="sng" dirty="0">
                        <a:latin typeface="+mn-lt"/>
                      </a:endParaRPr>
                    </a:p>
                  </a:txBody>
                  <a:tcPr marL="91436" marR="91436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 smtClean="0">
                          <a:latin typeface="+mn-lt"/>
                        </a:rPr>
                        <a:t>2006</a:t>
                      </a:r>
                      <a:endParaRPr lang="en-US" sz="1400" u="sng" dirty="0">
                        <a:latin typeface="+mn-lt"/>
                      </a:endParaRPr>
                    </a:p>
                  </a:txBody>
                  <a:tcPr marL="91436" marR="91436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 smtClean="0">
                          <a:latin typeface="+mn-lt"/>
                        </a:rPr>
                        <a:t>2008</a:t>
                      </a:r>
                      <a:endParaRPr lang="en-US" sz="1400" u="sng" dirty="0">
                        <a:latin typeface="+mn-lt"/>
                      </a:endParaRPr>
                    </a:p>
                  </a:txBody>
                  <a:tcPr marL="91436" marR="91436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 smtClean="0">
                          <a:latin typeface="+mn-lt"/>
                        </a:rPr>
                        <a:t>2009</a:t>
                      </a:r>
                      <a:endParaRPr lang="en-US" sz="1400" u="sng" dirty="0">
                        <a:latin typeface="+mn-lt"/>
                      </a:endParaRPr>
                    </a:p>
                  </a:txBody>
                  <a:tcPr marL="91436" marR="91436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 smtClean="0">
                          <a:latin typeface="+mn-lt"/>
                        </a:rPr>
                        <a:t>2010</a:t>
                      </a:r>
                      <a:endParaRPr lang="en-US" sz="1400" u="sng" dirty="0">
                        <a:latin typeface="+mn-lt"/>
                      </a:endParaRPr>
                    </a:p>
                  </a:txBody>
                  <a:tcPr marL="91436" marR="91436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 smtClean="0">
                          <a:latin typeface="+mn-lt"/>
                        </a:rPr>
                        <a:t>2011</a:t>
                      </a:r>
                      <a:endParaRPr lang="en-US" sz="1400" u="sng" dirty="0">
                        <a:latin typeface="+mn-lt"/>
                      </a:endParaRPr>
                    </a:p>
                  </a:txBody>
                  <a:tcPr marL="91436" marR="91436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 smtClean="0">
                          <a:latin typeface="+mn-lt"/>
                        </a:rPr>
                        <a:t>2012</a:t>
                      </a:r>
                      <a:endParaRPr lang="en-US" sz="1400" u="sng" dirty="0">
                        <a:latin typeface="+mn-lt"/>
                      </a:endParaRPr>
                    </a:p>
                  </a:txBody>
                  <a:tcPr marL="91436" marR="91436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 smtClean="0">
                          <a:latin typeface="+mn-lt"/>
                        </a:rPr>
                        <a:t>2013</a:t>
                      </a:r>
                      <a:endParaRPr lang="en-US" sz="1400" u="sng" dirty="0">
                        <a:latin typeface="+mn-lt"/>
                      </a:endParaRPr>
                    </a:p>
                  </a:txBody>
                  <a:tcPr marL="91436" marR="91436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 smtClean="0">
                          <a:latin typeface="+mn-lt"/>
                        </a:rPr>
                        <a:t>2014</a:t>
                      </a:r>
                      <a:endParaRPr lang="en-US" sz="1400" u="sng" dirty="0">
                        <a:latin typeface="+mn-lt"/>
                      </a:endParaRPr>
                    </a:p>
                  </a:txBody>
                  <a:tcPr marL="91436" marR="91436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 smtClean="0">
                          <a:latin typeface="+mn-lt"/>
                        </a:rPr>
                        <a:t>2015</a:t>
                      </a:r>
                      <a:endParaRPr lang="en-US" sz="1400" u="sng" dirty="0">
                        <a:latin typeface="+mn-lt"/>
                      </a:endParaRPr>
                    </a:p>
                  </a:txBody>
                  <a:tcPr marL="91436" marR="91436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sng" dirty="0" smtClean="0">
                          <a:latin typeface="+mn-lt"/>
                        </a:rPr>
                        <a:t>2016</a:t>
                      </a:r>
                      <a:endParaRPr lang="en-US" sz="1400" u="sng" dirty="0">
                        <a:latin typeface="+mn-lt"/>
                      </a:endParaRPr>
                    </a:p>
                  </a:txBody>
                  <a:tcPr marL="91436" marR="91436" marT="45711" marB="45711" anchor="ctr"/>
                </a:tc>
              </a:tr>
              <a:tr h="1323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#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of Organizations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2481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# Reporting Salary Incr. Budgets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2481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% Reporting Salary Incr. Budgets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32376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323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Increase Budgets: All Orgs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323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  <a:r>
                        <a:rPr lang="en-US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percentile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323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Median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3.0%</a:t>
                      </a:r>
                    </a:p>
                  </a:txBody>
                  <a:tcPr marL="9525" marR="9525" marT="9525" marB="0" anchor="ctr"/>
                </a:tc>
              </a:tr>
              <a:tr h="1323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75</a:t>
                      </a:r>
                      <a:r>
                        <a:rPr lang="en-US" sz="12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percentile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323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Average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32376"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2481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Increase Budgets: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Orgs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w/Increases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1323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25</a:t>
                      </a:r>
                      <a:r>
                        <a:rPr lang="en-US" sz="12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percentile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323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Median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323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75</a:t>
                      </a:r>
                      <a:r>
                        <a:rPr lang="en-US" sz="12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percentile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1323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Average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3.5%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6187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08100" y="1638300"/>
            <a:ext cx="568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 your organization giving regular pay increases during the current fiscal year?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yes, what is the approximate average increase?</a:t>
            </a:r>
          </a:p>
          <a:p>
            <a:r>
              <a:rPr lang="en-US" dirty="0" smtClean="0"/>
              <a:t>Possible answers:</a:t>
            </a:r>
          </a:p>
          <a:p>
            <a:r>
              <a:rPr lang="en-US" dirty="0" smtClean="0"/>
              <a:t>	up to 2%</a:t>
            </a:r>
          </a:p>
          <a:p>
            <a:r>
              <a:rPr lang="en-US" dirty="0" smtClean="0"/>
              <a:t>	2% to 3%</a:t>
            </a:r>
          </a:p>
          <a:p>
            <a:r>
              <a:rPr lang="en-US" dirty="0" smtClean="0"/>
              <a:t>	more than 3%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 txBox="1">
            <a:spLocks noChangeArrowheads="1"/>
          </p:cNvSpPr>
          <p:nvPr/>
        </p:nvSpPr>
        <p:spPr bwMode="auto">
          <a:xfrm>
            <a:off x="976313" y="152400"/>
            <a:ext cx="723741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B7173"/>
                </a:solidFill>
              </a:rPr>
              <a:t>Fair Pay for Northern California Nonprofits:</a:t>
            </a:r>
          </a:p>
          <a:p>
            <a:pPr algn="ctr" defTabSz="914400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B7173"/>
                </a:solidFill>
              </a:rPr>
              <a:t>The </a:t>
            </a:r>
            <a:r>
              <a:rPr lang="en-US" altLang="en-US" sz="2000" b="1" dirty="0" smtClean="0">
                <a:solidFill>
                  <a:srgbClr val="0B7173"/>
                </a:solidFill>
              </a:rPr>
              <a:t>2016  </a:t>
            </a:r>
            <a:r>
              <a:rPr lang="en-US" altLang="en-US" sz="2000" b="1" dirty="0">
                <a:solidFill>
                  <a:srgbClr val="0B7173"/>
                </a:solidFill>
              </a:rPr>
              <a:t>Compensation &amp; Benefits Survey </a:t>
            </a:r>
          </a:p>
        </p:txBody>
      </p:sp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304800" y="1066800"/>
            <a:ext cx="8610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>
              <a:buClr>
                <a:srgbClr val="1F5480"/>
              </a:buClr>
              <a:buFontTx/>
              <a:buNone/>
            </a:pPr>
            <a:r>
              <a:rPr lang="en-US" altLang="en-US" sz="2000" b="1" dirty="0"/>
              <a:t>  Executive Director/CEO Compensation: Male and Female</a:t>
            </a:r>
          </a:p>
          <a:p>
            <a:pPr algn="ctr" defTabSz="914400">
              <a:lnSpc>
                <a:spcPct val="80000"/>
              </a:lnSpc>
              <a:buClr>
                <a:srgbClr val="498C7E"/>
              </a:buClr>
              <a:buFont typeface="Wingdings" panose="05000000000000000000" pitchFamily="2" charset="2"/>
              <a:buNone/>
            </a:pPr>
            <a:r>
              <a:rPr lang="en-US" altLang="en-US" sz="800" b="1" dirty="0"/>
              <a:t>                                                        </a:t>
            </a:r>
            <a:endParaRPr lang="en-US" altLang="en-US" sz="1600" b="1" dirty="0"/>
          </a:p>
          <a:p>
            <a:pPr defTabSz="914400">
              <a:lnSpc>
                <a:spcPct val="80000"/>
              </a:lnSpc>
              <a:buClr>
                <a:srgbClr val="498C7E"/>
              </a:buClr>
              <a:buFontTx/>
              <a:buNone/>
            </a:pPr>
            <a:r>
              <a:rPr lang="en-US" altLang="en-US" sz="1600" b="1" dirty="0"/>
              <a:t>                                                             % Male      </a:t>
            </a:r>
            <a:r>
              <a:rPr lang="en-US" altLang="en-US" sz="1600" b="1" dirty="0" err="1"/>
              <a:t>Avg</a:t>
            </a:r>
            <a:r>
              <a:rPr lang="en-US" altLang="en-US" sz="1600" b="1" dirty="0"/>
              <a:t> Pay:     % Female    </a:t>
            </a:r>
            <a:r>
              <a:rPr lang="en-US" altLang="en-US" sz="1600" b="1" dirty="0" err="1"/>
              <a:t>Avg</a:t>
            </a:r>
            <a:r>
              <a:rPr lang="en-US" altLang="en-US" sz="1600" b="1" dirty="0"/>
              <a:t> Pay:           </a:t>
            </a:r>
            <a:r>
              <a:rPr lang="en-US" altLang="en-US" sz="1600" b="1" dirty="0" err="1"/>
              <a:t>Avg</a:t>
            </a:r>
            <a:r>
              <a:rPr lang="en-US" altLang="en-US" sz="1600" b="1" dirty="0"/>
              <a:t> Female Pay/</a:t>
            </a:r>
          </a:p>
          <a:p>
            <a:pPr defTabSz="914400">
              <a:lnSpc>
                <a:spcPct val="80000"/>
              </a:lnSpc>
              <a:buClr>
                <a:srgbClr val="498C7E"/>
              </a:buClr>
              <a:buFontTx/>
              <a:buNone/>
            </a:pPr>
            <a:r>
              <a:rPr lang="en-US" altLang="en-US" sz="1600" b="1" dirty="0"/>
              <a:t>  </a:t>
            </a:r>
            <a:r>
              <a:rPr lang="en-US" altLang="en-US" sz="1600" b="1" u="sng" dirty="0"/>
              <a:t>Annual Operating</a:t>
            </a:r>
            <a:r>
              <a:rPr lang="en-US" altLang="en-US" sz="1600" b="1" u="sng" dirty="0" smtClean="0"/>
              <a:t> Expenses</a:t>
            </a:r>
            <a:r>
              <a:rPr lang="en-US" altLang="en-US" sz="1600" b="1" dirty="0" smtClean="0"/>
              <a:t>            </a:t>
            </a:r>
            <a:r>
              <a:rPr lang="en-US" altLang="en-US" sz="1600" b="1" u="sng" dirty="0" smtClean="0"/>
              <a:t>   </a:t>
            </a:r>
            <a:r>
              <a:rPr lang="en-US" altLang="en-US" sz="1600" b="1" u="sng" dirty="0" err="1"/>
              <a:t>Emps</a:t>
            </a:r>
            <a:r>
              <a:rPr lang="en-US" altLang="en-US" sz="1600" b="1" u="sng" dirty="0"/>
              <a:t>  </a:t>
            </a:r>
            <a:r>
              <a:rPr lang="en-US" altLang="en-US" sz="1600" b="1" dirty="0"/>
              <a:t>     </a:t>
            </a:r>
            <a:r>
              <a:rPr lang="en-US" altLang="en-US" sz="1600" b="1" u="sng" dirty="0"/>
              <a:t>  Males   </a:t>
            </a:r>
            <a:r>
              <a:rPr lang="en-US" altLang="en-US" sz="1600" b="1" dirty="0"/>
              <a:t>     </a:t>
            </a:r>
            <a:r>
              <a:rPr lang="en-US" altLang="en-US" sz="1600" b="1" u="sng" dirty="0"/>
              <a:t>    </a:t>
            </a:r>
            <a:r>
              <a:rPr lang="en-US" altLang="en-US" sz="1600" b="1" u="sng" dirty="0" err="1"/>
              <a:t>Emps</a:t>
            </a:r>
            <a:r>
              <a:rPr lang="en-US" altLang="en-US" sz="1600" b="1" u="sng" dirty="0"/>
              <a:t>   </a:t>
            </a:r>
            <a:r>
              <a:rPr lang="en-US" altLang="en-US" sz="1600" b="1" dirty="0"/>
              <a:t>   </a:t>
            </a:r>
            <a:r>
              <a:rPr lang="en-US" altLang="en-US" sz="1600" b="1" u="sng" dirty="0"/>
              <a:t> Females </a:t>
            </a:r>
            <a:r>
              <a:rPr lang="en-US" altLang="en-US" sz="1600" b="1" dirty="0"/>
              <a:t>           </a:t>
            </a:r>
            <a:r>
              <a:rPr lang="en-US" altLang="en-US" sz="1600" b="1" u="sng" dirty="0"/>
              <a:t>   </a:t>
            </a:r>
            <a:r>
              <a:rPr lang="en-US" altLang="en-US" sz="1600" b="1" u="sng" dirty="0" err="1"/>
              <a:t>Avg</a:t>
            </a:r>
            <a:r>
              <a:rPr lang="en-US" altLang="en-US" sz="1600" b="1" u="sng" dirty="0"/>
              <a:t> Male Pay  </a:t>
            </a:r>
            <a:endParaRPr lang="en-US" altLang="en-US" sz="1600" b="1" dirty="0"/>
          </a:p>
          <a:p>
            <a:pPr algn="ctr" defTabSz="914400">
              <a:buClr>
                <a:srgbClr val="1F5480"/>
              </a:buClr>
              <a:buFontTx/>
              <a:buNone/>
            </a:pPr>
            <a:endParaRPr lang="en-US" altLang="en-US" sz="2000" b="1" dirty="0"/>
          </a:p>
          <a:p>
            <a:pPr algn="ctr" defTabSz="914400">
              <a:buClr>
                <a:srgbClr val="1F5480"/>
              </a:buClr>
              <a:buFontTx/>
              <a:buNone/>
            </a:pPr>
            <a:endParaRPr lang="en-US" altLang="en-US" sz="1200" b="1" u="sng" dirty="0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90525" y="2209800"/>
            <a:ext cx="2471738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/>
              <a:t>To $499,999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/>
              <a:t>$500,000 - $999,999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/>
              <a:t>$1,000,000 - $2,499,999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/>
              <a:t>$2,500,000 - $4,999,999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/>
              <a:t>$5,000,000 - $8,999,999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/>
              <a:t>$9,000,000 - $14,999,999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/>
              <a:t>$15,000,000 and more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160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/>
              <a:t>All Responses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1600">
              <a:latin typeface="Helvetica Neue" charset="0"/>
            </a:endParaRPr>
          </a:p>
        </p:txBody>
      </p:sp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3041650" y="2209800"/>
            <a:ext cx="838200" cy="206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28%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25%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42%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41%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41%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52%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57%</a:t>
            </a:r>
            <a:endParaRPr lang="en-US" altLang="en-US" sz="1600" dirty="0"/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1600" dirty="0" smtClean="0"/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42%</a:t>
            </a:r>
            <a:endParaRPr lang="en-US" altLang="en-US" sz="1600" dirty="0"/>
          </a:p>
        </p:txBody>
      </p:sp>
      <p:sp>
        <p:nvSpPr>
          <p:cNvPr id="27654" name="Rectangle 4"/>
          <p:cNvSpPr>
            <a:spLocks noChangeArrowheads="1"/>
          </p:cNvSpPr>
          <p:nvPr/>
        </p:nvSpPr>
        <p:spPr bwMode="auto">
          <a:xfrm>
            <a:off x="4908550" y="2209800"/>
            <a:ext cx="838200" cy="206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72%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75%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58%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59%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59%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48%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43%</a:t>
            </a:r>
            <a:endParaRPr lang="en-US" altLang="en-US" sz="1600" dirty="0"/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1600" dirty="0" smtClean="0"/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58%</a:t>
            </a:r>
            <a:endParaRPr lang="en-US" altLang="en-US" sz="1600" dirty="0"/>
          </a:p>
        </p:txBody>
      </p:sp>
      <p:sp>
        <p:nvSpPr>
          <p:cNvPr id="27655" name="Rectangle 4"/>
          <p:cNvSpPr>
            <a:spLocks noChangeArrowheads="1"/>
          </p:cNvSpPr>
          <p:nvPr/>
        </p:nvSpPr>
        <p:spPr bwMode="auto">
          <a:xfrm>
            <a:off x="7677150" y="2201863"/>
            <a:ext cx="673100" cy="206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98%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92%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96%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102%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99%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93%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87%</a:t>
            </a:r>
            <a:endParaRPr lang="en-US" altLang="en-US" sz="1600" dirty="0"/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85%</a:t>
            </a:r>
            <a:endParaRPr lang="en-US" altLang="en-US" sz="1600" dirty="0"/>
          </a:p>
        </p:txBody>
      </p:sp>
      <p:sp>
        <p:nvSpPr>
          <p:cNvPr id="27656" name="Line 12"/>
          <p:cNvSpPr>
            <a:spLocks noChangeShapeType="1"/>
          </p:cNvSpPr>
          <p:nvPr/>
        </p:nvSpPr>
        <p:spPr bwMode="auto">
          <a:xfrm>
            <a:off x="6965950" y="1600200"/>
            <a:ext cx="0" cy="2551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12"/>
          <p:cNvSpPr>
            <a:spLocks noChangeShapeType="1"/>
          </p:cNvSpPr>
          <p:nvPr/>
        </p:nvSpPr>
        <p:spPr bwMode="auto">
          <a:xfrm>
            <a:off x="4908550" y="1600200"/>
            <a:ext cx="0" cy="2551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Rectangle 4"/>
          <p:cNvSpPr>
            <a:spLocks noChangeArrowheads="1"/>
          </p:cNvSpPr>
          <p:nvPr/>
        </p:nvSpPr>
        <p:spPr bwMode="auto">
          <a:xfrm>
            <a:off x="3879850" y="2209800"/>
            <a:ext cx="938213" cy="206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$75,675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103,402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120,126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138,730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164,867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201,722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237,469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1600" dirty="0"/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159,700</a:t>
            </a:r>
            <a:endParaRPr lang="en-US" altLang="en-US" sz="1600" dirty="0"/>
          </a:p>
        </p:txBody>
      </p:sp>
      <p:sp>
        <p:nvSpPr>
          <p:cNvPr id="27659" name="Rectangle 4"/>
          <p:cNvSpPr>
            <a:spLocks noChangeArrowheads="1"/>
          </p:cNvSpPr>
          <p:nvPr/>
        </p:nvSpPr>
        <p:spPr bwMode="auto">
          <a:xfrm>
            <a:off x="5803900" y="2201863"/>
            <a:ext cx="939800" cy="206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/>
              <a:t>$</a:t>
            </a:r>
            <a:r>
              <a:rPr lang="en-US" altLang="en-US" sz="1600" dirty="0" smtClean="0"/>
              <a:t>74,060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94,948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115,329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141,865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163,270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187,068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210,433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z="1600" dirty="0" smtClean="0"/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133,200</a:t>
            </a:r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 txBox="1">
            <a:spLocks noChangeArrowheads="1"/>
          </p:cNvSpPr>
          <p:nvPr/>
        </p:nvSpPr>
        <p:spPr bwMode="auto">
          <a:xfrm>
            <a:off x="976313" y="152400"/>
            <a:ext cx="723741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B7173"/>
                </a:solidFill>
              </a:rPr>
              <a:t>Fair Pay for Northern California Nonprofits:</a:t>
            </a:r>
          </a:p>
          <a:p>
            <a:pPr algn="ctr" defTabSz="914400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B7173"/>
                </a:solidFill>
              </a:rPr>
              <a:t>The </a:t>
            </a:r>
            <a:r>
              <a:rPr lang="en-US" altLang="en-US" sz="2000" b="1" dirty="0" smtClean="0">
                <a:solidFill>
                  <a:srgbClr val="0B7173"/>
                </a:solidFill>
              </a:rPr>
              <a:t>2016  </a:t>
            </a:r>
            <a:r>
              <a:rPr lang="en-US" altLang="en-US" sz="2000" b="1" dirty="0">
                <a:solidFill>
                  <a:srgbClr val="0B7173"/>
                </a:solidFill>
              </a:rPr>
              <a:t>Compensation &amp; Benefits Survey </a:t>
            </a:r>
          </a:p>
        </p:txBody>
      </p:sp>
      <p:sp>
        <p:nvSpPr>
          <p:cNvPr id="5" name="Rectangle 15"/>
          <p:cNvSpPr txBox="1">
            <a:spLocks noChangeArrowheads="1"/>
          </p:cNvSpPr>
          <p:nvPr/>
        </p:nvSpPr>
        <p:spPr bwMode="auto">
          <a:xfrm>
            <a:off x="0" y="974724"/>
            <a:ext cx="9144000" cy="76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 smtClean="0">
                <a:solidFill>
                  <a:srgbClr val="000000"/>
                </a:solidFill>
              </a:rPr>
              <a:t>Geographic Differentials within Northern California: </a:t>
            </a:r>
            <a:r>
              <a:rPr lang="en-US" altLang="en-US" sz="2000" b="1" dirty="0">
                <a:solidFill>
                  <a:srgbClr val="000000"/>
                </a:solidFill>
              </a:rPr>
              <a:t>2004 – </a:t>
            </a:r>
            <a:r>
              <a:rPr lang="en-US" altLang="en-US" sz="2000" b="1" dirty="0" smtClean="0">
                <a:solidFill>
                  <a:srgbClr val="000000"/>
                </a:solidFill>
              </a:rPr>
              <a:t>2016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800" b="1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 smtClean="0">
                <a:solidFill>
                  <a:srgbClr val="000000"/>
                </a:solidFill>
              </a:rPr>
              <a:t>Overall compensation levels by county area as compared to the total survey sample</a:t>
            </a:r>
            <a:endParaRPr lang="en-US" altLang="en-US" sz="1600" b="1" dirty="0">
              <a:solidFill>
                <a:srgbClr val="0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2522674"/>
              </p:ext>
            </p:extLst>
          </p:nvPr>
        </p:nvGraphicFramePr>
        <p:xfrm>
          <a:off x="2020888" y="2108200"/>
          <a:ext cx="5094100" cy="325437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17625"/>
                <a:gridCol w="635295"/>
                <a:gridCol w="635295"/>
                <a:gridCol w="635295"/>
                <a:gridCol w="635295"/>
                <a:gridCol w="635295"/>
              </a:tblGrid>
              <a:tr h="577850">
                <a:tc>
                  <a:txBody>
                    <a:bodyPr/>
                    <a:lstStyle/>
                    <a:p>
                      <a:endParaRPr lang="en-US" sz="1400" dirty="0">
                        <a:latin typeface="+mn-lt"/>
                      </a:endParaRPr>
                    </a:p>
                  </a:txBody>
                  <a:tcPr marL="91436" marR="91436"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>
                          <a:latin typeface="+mn-lt"/>
                        </a:rPr>
                        <a:t>2004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 marL="91436" marR="91436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>
                          <a:latin typeface="+mn-lt"/>
                        </a:rPr>
                        <a:t>2007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 marL="91436" marR="91436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>
                          <a:latin typeface="+mn-lt"/>
                        </a:rPr>
                        <a:t>2010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 marL="91436" marR="91436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>
                          <a:latin typeface="+mn-lt"/>
                        </a:rPr>
                        <a:t>2013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 marL="91436" marR="91436" marT="45711" marB="4571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u="sng" dirty="0" smtClean="0">
                          <a:latin typeface="+mn-lt"/>
                        </a:rPr>
                        <a:t>2016</a:t>
                      </a:r>
                      <a:endParaRPr lang="en-US" sz="1600" u="sng" dirty="0">
                        <a:latin typeface="+mn-lt"/>
                      </a:endParaRPr>
                    </a:p>
                  </a:txBody>
                  <a:tcPr marL="91436" marR="91436" marT="45711" marB="45711" anchor="ctr"/>
                </a:tc>
              </a:tr>
              <a:tr h="4667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Alameda/Contra Costa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</a:tr>
              <a:tr h="4064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Central Coast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Marin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</a:tr>
              <a:tr h="3429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Napa/Solano/Sonoma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</a:tr>
              <a:tr h="3429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Sacramento Region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</a:tr>
              <a:tr h="3429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San Francisco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106%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</a:tr>
              <a:tr h="3429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San Mateo/Santa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Clara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104%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18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 txBox="1">
            <a:spLocks noChangeArrowheads="1"/>
          </p:cNvSpPr>
          <p:nvPr/>
        </p:nvSpPr>
        <p:spPr bwMode="auto">
          <a:xfrm>
            <a:off x="976313" y="152400"/>
            <a:ext cx="723741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B7173"/>
                </a:solidFill>
              </a:rPr>
              <a:t>Fair Pay for Northern California Nonprofits:</a:t>
            </a:r>
          </a:p>
          <a:p>
            <a:pPr algn="ctr" defTabSz="914400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B7173"/>
                </a:solidFill>
              </a:rPr>
              <a:t>The </a:t>
            </a:r>
            <a:r>
              <a:rPr lang="en-US" altLang="en-US" sz="2000" b="1" dirty="0" smtClean="0">
                <a:solidFill>
                  <a:srgbClr val="0B7173"/>
                </a:solidFill>
              </a:rPr>
              <a:t>2016  </a:t>
            </a:r>
            <a:r>
              <a:rPr lang="en-US" altLang="en-US" sz="2000" b="1" dirty="0">
                <a:solidFill>
                  <a:srgbClr val="0B7173"/>
                </a:solidFill>
              </a:rPr>
              <a:t>Compensation &amp; Benefits Survey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04800" y="1065213"/>
            <a:ext cx="8534400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>
              <a:lnSpc>
                <a:spcPct val="80000"/>
              </a:lnSpc>
              <a:buClr>
                <a:srgbClr val="498C7E"/>
              </a:buClr>
              <a:buFont typeface="Wingdings" panose="05000000000000000000" pitchFamily="2" charset="2"/>
              <a:buNone/>
            </a:pPr>
            <a:r>
              <a:rPr lang="en-US" altLang="en-US" sz="2000" b="1" dirty="0" smtClean="0">
                <a:solidFill>
                  <a:srgbClr val="000000"/>
                </a:solidFill>
              </a:rPr>
              <a:t>Impact of the Economic Environment: 2016</a:t>
            </a:r>
            <a:endParaRPr lang="en-US" altLang="en-US" sz="1600" b="1" dirty="0" smtClean="0"/>
          </a:p>
          <a:p>
            <a:pPr defTabSz="914400">
              <a:lnSpc>
                <a:spcPct val="80000"/>
              </a:lnSpc>
              <a:buClr>
                <a:srgbClr val="498C7E"/>
              </a:buClr>
              <a:buFontTx/>
              <a:buNone/>
            </a:pPr>
            <a:r>
              <a:rPr lang="en-US" altLang="en-US" sz="1600" b="1" dirty="0" smtClean="0"/>
              <a:t>                                       </a:t>
            </a:r>
            <a:r>
              <a:rPr lang="en-US" altLang="en-US" sz="1600" b="1" dirty="0"/>
              <a:t>	                               				</a:t>
            </a:r>
            <a:r>
              <a:rPr lang="en-US" altLang="en-US" sz="1400" b="1" dirty="0"/>
              <a:t>          </a:t>
            </a:r>
            <a:r>
              <a:rPr lang="en-US" altLang="en-US" sz="1400" b="1" u="sng" dirty="0"/>
              <a:t>% Yes</a:t>
            </a:r>
            <a:r>
              <a:rPr lang="en-US" altLang="en-US" sz="1400" b="1" dirty="0"/>
              <a:t>               </a:t>
            </a:r>
            <a:r>
              <a:rPr lang="en-US" altLang="en-US" sz="1400" b="1" u="sng" dirty="0"/>
              <a:t>% No</a:t>
            </a:r>
            <a:endParaRPr lang="en-US" altLang="en-US" sz="1400" b="1" dirty="0"/>
          </a:p>
          <a:p>
            <a:pPr defTabSz="914400">
              <a:lnSpc>
                <a:spcPct val="80000"/>
              </a:lnSpc>
              <a:buClr>
                <a:srgbClr val="498C7E"/>
              </a:buClr>
              <a:buFont typeface="Wingdings" panose="05000000000000000000" pitchFamily="2" charset="2"/>
              <a:buNone/>
            </a:pPr>
            <a:endParaRPr lang="en-US" altLang="en-US" sz="1600" b="1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20688" y="1584325"/>
            <a:ext cx="6538912" cy="189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marL="533400" indent="-5334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latin typeface="+mn-lt"/>
              </a:rPr>
              <a:t>Do you anticipate that increased competition from other employers will present a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latin typeface="+mn-lt"/>
              </a:rPr>
              <a:t>challenge to your organization in the year ahead?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latin typeface="+mn-lt"/>
              </a:rPr>
              <a:t>Do you see turnover as a significant problem for your organization in the year ahead?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latin typeface="+mn-lt"/>
              </a:rPr>
              <a:t>Overall, does your organization plan to increase the number of full-time equivalent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latin typeface="+mn-lt"/>
              </a:rPr>
              <a:t>employees in the year ahead?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latin typeface="+mn-lt"/>
              </a:rPr>
              <a:t>Is your organization currently operating under a temporary hiring freeze?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latin typeface="+mn-lt"/>
              </a:rPr>
              <a:t>	If Yes, do you plan to lift this freeze in the year ahead?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latin typeface="+mn-lt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921500" y="1595438"/>
            <a:ext cx="765175" cy="203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73%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37%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48%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4%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64%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7942263" y="1598613"/>
            <a:ext cx="7651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27%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63%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52%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96%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36%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20688" y="3827463"/>
            <a:ext cx="6538912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marL="533400" indent="-5334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latin typeface="+mn-lt"/>
              </a:rPr>
              <a:t>In the year ahead, does your organization plan to increase, keep about the same, or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latin typeface="+mn-lt"/>
              </a:rPr>
              <a:t>reduce the cost: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latin typeface="+mn-lt"/>
              </a:rPr>
              <a:t>	of employee medical insurance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latin typeface="+mn-lt"/>
              </a:rPr>
              <a:t>	of retirement benefits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latin typeface="+mn-lt"/>
              </a:rPr>
              <a:t>	of other employee benefits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latin typeface="+mn-lt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98450" y="3630613"/>
            <a:ext cx="8534400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>
              <a:lnSpc>
                <a:spcPct val="80000"/>
              </a:lnSpc>
              <a:buClr>
                <a:srgbClr val="498C7E"/>
              </a:buClr>
              <a:buFont typeface="Wingdings" panose="05000000000000000000" pitchFamily="2" charset="2"/>
              <a:buNone/>
              <a:defRPr/>
            </a:pPr>
            <a:r>
              <a:rPr lang="en-US" altLang="en-US" sz="1400" b="1" dirty="0" smtClean="0">
                <a:latin typeface="+mn-lt"/>
              </a:rPr>
              <a:t>								  </a:t>
            </a:r>
            <a:r>
              <a:rPr lang="en-US" altLang="en-US" sz="1400" b="1" u="sng" dirty="0" smtClean="0">
                <a:latin typeface="+mn-lt"/>
              </a:rPr>
              <a:t>Increase</a:t>
            </a:r>
            <a:r>
              <a:rPr lang="en-US" altLang="en-US" sz="1400" b="1" dirty="0" smtClean="0">
                <a:latin typeface="+mn-lt"/>
              </a:rPr>
              <a:t>    </a:t>
            </a:r>
            <a:r>
              <a:rPr lang="en-US" altLang="en-US" sz="1400" b="1" u="sng" dirty="0" smtClean="0">
                <a:latin typeface="+mn-lt"/>
              </a:rPr>
              <a:t>Same</a:t>
            </a:r>
            <a:r>
              <a:rPr lang="en-US" altLang="en-US" sz="1400" b="1" dirty="0" smtClean="0">
                <a:latin typeface="+mn-lt"/>
              </a:rPr>
              <a:t>   </a:t>
            </a:r>
            <a:r>
              <a:rPr lang="en-US" altLang="en-US" sz="1400" b="1" u="sng" dirty="0" smtClean="0">
                <a:latin typeface="+mn-lt"/>
              </a:rPr>
              <a:t>Reduce</a:t>
            </a:r>
            <a:endParaRPr lang="en-US" altLang="en-US" sz="1600" b="1" dirty="0" smtClean="0">
              <a:latin typeface="+mn-lt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6723063" y="3987800"/>
            <a:ext cx="76517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marL="533400" indent="-5334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15%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8%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21%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7370763" y="3981449"/>
            <a:ext cx="765175" cy="88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marL="533400" indent="-5334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81%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91%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76%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01625" y="4870450"/>
            <a:ext cx="85344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>
              <a:lnSpc>
                <a:spcPct val="80000"/>
              </a:lnSpc>
              <a:buClr>
                <a:srgbClr val="498C7E"/>
              </a:buClr>
              <a:buFont typeface="Wingdings" panose="05000000000000000000" pitchFamily="2" charset="2"/>
              <a:buNone/>
              <a:defRPr/>
            </a:pPr>
            <a:r>
              <a:rPr lang="en-US" altLang="en-US" sz="1400" b="1" dirty="0" smtClean="0">
                <a:latin typeface="+mn-lt"/>
              </a:rPr>
              <a:t>								     Yes, 	 Yes,</a:t>
            </a:r>
          </a:p>
          <a:p>
            <a:pPr defTabSz="914400">
              <a:lnSpc>
                <a:spcPct val="80000"/>
              </a:lnSpc>
              <a:buClr>
                <a:srgbClr val="498C7E"/>
              </a:buClr>
              <a:buFont typeface="Wingdings" panose="05000000000000000000" pitchFamily="2" charset="2"/>
              <a:buNone/>
              <a:defRPr/>
            </a:pPr>
            <a:r>
              <a:rPr lang="en-US" altLang="en-US" sz="1400" b="1" dirty="0" smtClean="0">
                <a:latin typeface="+mn-lt"/>
              </a:rPr>
              <a:t>								  </a:t>
            </a:r>
            <a:r>
              <a:rPr lang="en-US" altLang="en-US" sz="1400" b="1" u="sng" dirty="0" smtClean="0">
                <a:latin typeface="+mn-lt"/>
              </a:rPr>
              <a:t>Entire Yr</a:t>
            </a:r>
            <a:r>
              <a:rPr lang="en-US" altLang="en-US" sz="1400" b="1" dirty="0" smtClean="0">
                <a:latin typeface="+mn-lt"/>
              </a:rPr>
              <a:t>    </a:t>
            </a:r>
            <a:r>
              <a:rPr lang="en-US" altLang="en-US" sz="1400" b="1" u="sng" dirty="0" smtClean="0">
                <a:latin typeface="+mn-lt"/>
              </a:rPr>
              <a:t>Part Yr</a:t>
            </a:r>
            <a:r>
              <a:rPr lang="en-US" altLang="en-US" sz="1400" b="1" dirty="0" smtClean="0">
                <a:latin typeface="+mn-lt"/>
              </a:rPr>
              <a:t>     </a:t>
            </a:r>
            <a:r>
              <a:rPr lang="en-US" altLang="en-US" sz="1400" b="1" u="sng" dirty="0" smtClean="0">
                <a:latin typeface="+mn-lt"/>
              </a:rPr>
              <a:t>No</a:t>
            </a:r>
            <a:endParaRPr lang="en-US" altLang="en-US" sz="1600" b="1" u="sng" dirty="0" smtClean="0">
              <a:latin typeface="+mn-lt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423863" y="5307013"/>
            <a:ext cx="65373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marL="533400" indent="-5334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latin typeface="+mn-lt"/>
              </a:rPr>
              <a:t>In the year ahead, do you expect your organization to be operating under an employee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latin typeface="+mn-lt"/>
              </a:rPr>
              <a:t>salary freeze?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latin typeface="+mn-lt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942263" y="3975100"/>
            <a:ext cx="76517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marL="533400" indent="-5334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4%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1%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3%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6726238" y="5133975"/>
            <a:ext cx="765175" cy="81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marL="533400" indent="-5334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2%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7372350" y="5127625"/>
            <a:ext cx="765175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marL="533400" indent="-5334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4%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7945438" y="5121275"/>
            <a:ext cx="765175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marL="533400" indent="-5334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94%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2044700"/>
            <a:ext cx="4902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the perspective of your organization, what is your expectation of the local economic environment over the next 12 months?</a:t>
            </a:r>
          </a:p>
          <a:p>
            <a:endParaRPr lang="en-US" dirty="0" smtClean="0"/>
          </a:p>
          <a:p>
            <a:r>
              <a:rPr lang="en-US" dirty="0" smtClean="0"/>
              <a:t>Possible answers:</a:t>
            </a:r>
          </a:p>
          <a:p>
            <a:r>
              <a:rPr lang="en-US" dirty="0" smtClean="0"/>
              <a:t>I expect conditions to improve</a:t>
            </a:r>
          </a:p>
          <a:p>
            <a:r>
              <a:rPr lang="en-US" dirty="0" smtClean="0"/>
              <a:t>I expect conditions to stay about the same</a:t>
            </a:r>
          </a:p>
          <a:p>
            <a:r>
              <a:rPr lang="en-US" dirty="0" smtClean="0"/>
              <a:t>I expect conditions to get worse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417513" y="762000"/>
            <a:ext cx="8229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marR="0" lvl="0" indent="-255588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charset="2"/>
              <a:buChar char="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1. Compensation Surveys</a:t>
            </a:r>
          </a:p>
          <a:p>
            <a:pPr marL="858838" marR="0" lvl="2" indent="-228600" algn="l" defTabSz="914400" rtl="0" eaLnBrk="1" fontAlgn="base" latinLnBrk="0" hangingPunct="1">
              <a:lnSpc>
                <a:spcPct val="100000"/>
              </a:lnSpc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charset="2"/>
              <a:buChar char="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Purpose</a:t>
            </a:r>
          </a:p>
          <a:p>
            <a:pPr marL="858838" marR="0" lvl="2" indent="-228600" algn="l" defTabSz="914400" rtl="0" eaLnBrk="1" fontAlgn="base" latinLnBrk="0" hangingPunct="1">
              <a:lnSpc>
                <a:spcPct val="100000"/>
              </a:lnSpc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charset="2"/>
              <a:buChar char="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Use</a:t>
            </a:r>
          </a:p>
          <a:p>
            <a:pPr marL="365125" marR="0" lvl="0" indent="-255588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charset="2"/>
              <a:buChar char=""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365125" marR="0" lvl="0" indent="-255588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charset="2"/>
              <a:buChar char="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2. Fair Pay </a:t>
            </a:r>
            <a:r>
              <a:rPr lang="en-US" sz="3600" dirty="0" smtClean="0">
                <a:latin typeface="+mn-lt"/>
                <a:ea typeface="ＭＳ Ｐゴシック" charset="-128"/>
                <a:cs typeface="ＭＳ Ｐゴシック" charset="-128"/>
              </a:rPr>
              <a:t>for Northern California Nonprofits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2016  Survey</a:t>
            </a:r>
          </a:p>
          <a:p>
            <a:pPr marL="858838" marR="0" lvl="2" indent="-228600" algn="l" defTabSz="914400" rtl="0" eaLnBrk="1" fontAlgn="base" latinLnBrk="0" hangingPunct="1">
              <a:lnSpc>
                <a:spcPct val="100000"/>
              </a:lnSpc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charset="2"/>
              <a:buChar char="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Methodology</a:t>
            </a:r>
          </a:p>
          <a:p>
            <a:pPr marL="858838" marR="0" lvl="2" indent="-228600" algn="l" defTabSz="914400" rtl="0" eaLnBrk="1" fontAlgn="base" latinLnBrk="0" hangingPunct="1">
              <a:lnSpc>
                <a:spcPct val="100000"/>
              </a:lnSpc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charset="2"/>
              <a:buChar char="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Highlights &amp; Trends</a:t>
            </a:r>
          </a:p>
          <a:p>
            <a:pPr marL="620713" marR="0" lvl="1" indent="-228600" algn="l" defTabSz="914400" rtl="0" eaLnBrk="1" fontAlgn="base" latinLnBrk="0" hangingPunct="1">
              <a:lnSpc>
                <a:spcPct val="100000"/>
              </a:lnSpc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SzTx/>
              <a:buFont typeface="Verdana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365125" marR="0" lvl="0" indent="-255588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charset="2"/>
              <a:buChar char="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408738"/>
            <a:ext cx="366712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812CF7A9-9B96-2F43-86A6-8A37AAC93020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/>
          <p:cNvSpPr txBox="1">
            <a:spLocks noChangeArrowheads="1"/>
          </p:cNvSpPr>
          <p:nvPr/>
        </p:nvSpPr>
        <p:spPr bwMode="auto">
          <a:xfrm>
            <a:off x="976313" y="152400"/>
            <a:ext cx="7237412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B7173"/>
                </a:solidFill>
              </a:rPr>
              <a:t>Fair Pay for Northern California Nonprofits:</a:t>
            </a:r>
          </a:p>
          <a:p>
            <a:pPr algn="ctr" defTabSz="914400"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rgbClr val="0B7173"/>
                </a:solidFill>
              </a:rPr>
              <a:t>The </a:t>
            </a:r>
            <a:r>
              <a:rPr lang="en-US" altLang="en-US" sz="2000" b="1" dirty="0" smtClean="0">
                <a:solidFill>
                  <a:srgbClr val="0B7173"/>
                </a:solidFill>
              </a:rPr>
              <a:t>2016  </a:t>
            </a:r>
            <a:r>
              <a:rPr lang="en-US" altLang="en-US" sz="2000" b="1" dirty="0">
                <a:solidFill>
                  <a:srgbClr val="0B7173"/>
                </a:solidFill>
              </a:rPr>
              <a:t>Compensation &amp; Benefits Survey </a:t>
            </a:r>
          </a:p>
        </p:txBody>
      </p:sp>
      <p:sp>
        <p:nvSpPr>
          <p:cNvPr id="29699" name="Rectangle 3"/>
          <p:cNvSpPr txBox="1">
            <a:spLocks noChangeArrowheads="1"/>
          </p:cNvSpPr>
          <p:nvPr/>
        </p:nvSpPr>
        <p:spPr bwMode="auto">
          <a:xfrm>
            <a:off x="304800" y="938213"/>
            <a:ext cx="8534400" cy="56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914400">
              <a:lnSpc>
                <a:spcPct val="80000"/>
              </a:lnSpc>
              <a:buClr>
                <a:srgbClr val="498C7E"/>
              </a:buClr>
              <a:buFont typeface="Wingdings" panose="05000000000000000000" pitchFamily="2" charset="2"/>
              <a:buNone/>
            </a:pPr>
            <a:r>
              <a:rPr lang="en-US" altLang="en-US" sz="2000" b="1" dirty="0">
                <a:solidFill>
                  <a:srgbClr val="000000"/>
                </a:solidFill>
              </a:rPr>
              <a:t>Impact of</a:t>
            </a:r>
            <a:r>
              <a:rPr lang="en-US" altLang="en-US" sz="2000" b="1" dirty="0" smtClean="0">
                <a:solidFill>
                  <a:srgbClr val="000000"/>
                </a:solidFill>
              </a:rPr>
              <a:t> Recent Ordinances Increasing Minimum Wage: 2016</a:t>
            </a:r>
            <a:endParaRPr lang="en-US" altLang="en-US" sz="1600" b="1" dirty="0" smtClean="0"/>
          </a:p>
          <a:p>
            <a:pPr defTabSz="914400">
              <a:lnSpc>
                <a:spcPct val="80000"/>
              </a:lnSpc>
              <a:buClr>
                <a:srgbClr val="498C7E"/>
              </a:buClr>
              <a:buFontTx/>
              <a:buNone/>
            </a:pPr>
            <a:r>
              <a:rPr lang="en-US" altLang="en-US" sz="1600" b="1" dirty="0"/>
              <a:t>                                       	                               				</a:t>
            </a:r>
            <a:r>
              <a:rPr lang="en-US" altLang="en-US" sz="1400" b="1" dirty="0"/>
              <a:t>         </a:t>
            </a:r>
            <a:r>
              <a:rPr lang="en-US" altLang="en-US" sz="1400" b="1" dirty="0" smtClean="0"/>
              <a:t>   </a:t>
            </a:r>
            <a:r>
              <a:rPr lang="en-US" altLang="en-US" sz="1400" b="1" u="sng" dirty="0" smtClean="0"/>
              <a:t>% of Organizations</a:t>
            </a:r>
            <a:endParaRPr lang="en-US" altLang="en-US" sz="1400" b="1" dirty="0" smtClean="0"/>
          </a:p>
          <a:p>
            <a:pPr defTabSz="914400">
              <a:lnSpc>
                <a:spcPct val="80000"/>
              </a:lnSpc>
              <a:buClr>
                <a:srgbClr val="498C7E"/>
              </a:buClr>
              <a:buFont typeface="Wingdings" panose="05000000000000000000" pitchFamily="2" charset="2"/>
              <a:buNone/>
            </a:pPr>
            <a:endParaRPr lang="en-US" altLang="en-US" sz="1600" b="1" dirty="0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420688" y="1468438"/>
            <a:ext cx="6538912" cy="203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marL="533400" indent="-5334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sz="1400" dirty="0" smtClean="0"/>
              <a:t>Organization has developed a formal plan with respect to employee compensation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sz="1400" dirty="0" smtClean="0"/>
              <a:t>in response to the ordinance.</a:t>
            </a:r>
            <a:endParaRPr lang="en-US" altLang="en-US" sz="14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sz="1400" dirty="0" smtClean="0"/>
              <a:t>Organization has discussed the issue but not yet developed a formal plan.</a:t>
            </a:r>
            <a:endParaRPr lang="en-US" altLang="en-US" sz="1400" dirty="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latin typeface="+mn-lt"/>
              </a:rPr>
              <a:t>The minimum wage increase may affect the organization in the future, but it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latin typeface="+mn-lt"/>
              </a:rPr>
              <a:t>has not yet been addressed.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latin typeface="+mn-lt"/>
              </a:rPr>
              <a:t>The minimum wage increase does not affect the organization in the near future so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latin typeface="+mn-lt"/>
              </a:rPr>
              <a:t>It has not been discussed.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latin typeface="+mn-lt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7559675" y="1468438"/>
            <a:ext cx="765175" cy="203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26%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12%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5%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57%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2535" name="Rectangle 4"/>
          <p:cNvSpPr>
            <a:spLocks noChangeArrowheads="1"/>
          </p:cNvSpPr>
          <p:nvPr/>
        </p:nvSpPr>
        <p:spPr bwMode="auto">
          <a:xfrm>
            <a:off x="417513" y="3622676"/>
            <a:ext cx="6538912" cy="327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marL="533400" indent="-5334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b="1" dirty="0" smtClean="0">
                <a:latin typeface="+mn-lt"/>
              </a:rPr>
              <a:t>Of organizations that have either developed a formal plan or discussed the issue: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latin typeface="+mn-lt"/>
            </a:endParaRPr>
          </a:p>
        </p:txBody>
      </p:sp>
      <p:sp>
        <p:nvSpPr>
          <p:cNvPr id="22538" name="Rectangle 5"/>
          <p:cNvSpPr>
            <a:spLocks noChangeArrowheads="1"/>
          </p:cNvSpPr>
          <p:nvPr/>
        </p:nvSpPr>
        <p:spPr bwMode="auto">
          <a:xfrm>
            <a:off x="7559675" y="3863976"/>
            <a:ext cx="765175" cy="2105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marL="533400" indent="-5334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61%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10%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16%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</a:rPr>
              <a:t>13%</a:t>
            </a: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  <a:p>
            <a:pPr algn="r"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417513" y="3863976"/>
            <a:ext cx="6538912" cy="1863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marL="533400" indent="-5334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latin typeface="+mn-lt"/>
              </a:rPr>
              <a:t>Compensation is being adjusted only at the minimum wage level.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latin typeface="+mn-lt"/>
              </a:rPr>
              <a:t>Compensation is being adjusted for some nonexempt employees whose current pay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latin typeface="+mn-lt"/>
              </a:rPr>
              <a:t>is above minimum wage.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latin typeface="+mn-lt"/>
              </a:rPr>
              <a:t>Compensation is being adjusted for some nonexempt employees whose current pay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latin typeface="+mn-lt"/>
              </a:rPr>
              <a:t>Is above minimum wage and also for some exempt employees.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latin typeface="+mn-lt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r>
              <a:rPr lang="en-US" altLang="en-US" sz="1400" dirty="0" smtClean="0">
                <a:latin typeface="+mn-lt"/>
              </a:rPr>
              <a:t>Compensation is being adjusted for most or all employees.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sz="14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457200"/>
            <a:ext cx="7518400" cy="4555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Is your organization located in a city subject to a local ordinance increasing the minimum wage?</a:t>
            </a:r>
          </a:p>
          <a:p>
            <a:endParaRPr lang="en-US" sz="1400" dirty="0" smtClean="0"/>
          </a:p>
          <a:p>
            <a:r>
              <a:rPr lang="en-US" sz="1400" dirty="0" smtClean="0"/>
              <a:t>If yes, choose the statement below that best describes your organization’s response to the increase: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1400" dirty="0" smtClean="0"/>
              <a:t>1. Organization has developed a formal plan with respect to employee compensation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1400" dirty="0" smtClean="0"/>
              <a:t>in response to the ordinance.</a:t>
            </a:r>
            <a:endParaRPr lang="en-US" altLang="en-US" sz="1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1400" dirty="0" smtClean="0"/>
              <a:t>2. Organization has discussed the issue but not yet developed a formal plan.</a:t>
            </a:r>
            <a:endParaRPr lang="en-US" altLang="en-US" sz="1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400" dirty="0" smtClean="0"/>
              <a:t>3. The minimum wage increase may affect the organization in the future, but it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400" dirty="0" smtClean="0"/>
              <a:t>has not yet been addressed.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400" dirty="0" smtClean="0"/>
              <a:t>4. The minimum wage increase does not affect the organization in the near future so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400" dirty="0" smtClean="0"/>
              <a:t>It has not been discussed.</a:t>
            </a:r>
          </a:p>
          <a:p>
            <a:endParaRPr lang="en-US" sz="1400" dirty="0" smtClean="0"/>
          </a:p>
          <a:p>
            <a:r>
              <a:rPr lang="en-US" sz="1400" dirty="0" smtClean="0"/>
              <a:t>If your organization has a formal plan or has discussed the issue, choose the statement below that best describes your organization’s likely response with respect to compensation adjustments: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1400" dirty="0" smtClean="0"/>
              <a:t>1. </a:t>
            </a:r>
            <a:r>
              <a:rPr lang="en-US" altLang="en-US" sz="1400" dirty="0" smtClean="0"/>
              <a:t>Compensation is being adjusted only at the minimum wage level.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400" dirty="0" smtClean="0"/>
              <a:t>2. Compensation is being adjusted for some nonexempt employees whose current pay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400" dirty="0" smtClean="0"/>
              <a:t>is above minimum wage.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400" dirty="0" smtClean="0"/>
              <a:t>3. Compensation is being adjusted for some nonexempt employees whose current pay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400" dirty="0" smtClean="0"/>
              <a:t>Is above minimum wage and also for some exempt employees.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400" dirty="0" smtClean="0"/>
              <a:t>4. Compensation is being adjusted for most or all employees.</a:t>
            </a:r>
            <a:endParaRPr lang="en-US" sz="1400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88938" y="812801"/>
            <a:ext cx="8350250" cy="3937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ＭＳ Ｐゴシック" panose="020B0600070205080204" pitchFamily="34" charset="-128"/>
                <a:cs typeface="ＭＳ Ｐゴシック" pitchFamily="-110" charset="-128"/>
              </a:rPr>
              <a:t>Nonprofit Compensation Associates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sz="3600" b="1" dirty="0" smtClean="0">
              <a:solidFill>
                <a:srgbClr val="08736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cs typeface="ＭＳ Ｐゴシック" pitchFamily="-110" charset="-128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8736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ＭＳ Ｐゴシック" panose="020B0600070205080204" pitchFamily="34" charset="-128"/>
                <a:cs typeface="ＭＳ Ｐゴシック" pitchFamily="-110" charset="-128"/>
                <a:hlinkClick r:id="rId2"/>
              </a:rPr>
              <a:t>www.nonprofitcomp.com</a:t>
            </a:r>
            <a:endParaRPr kumimoji="0" lang="en-US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8736D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ＭＳ Ｐゴシック" panose="020B0600070205080204" pitchFamily="34" charset="-128"/>
              <a:cs typeface="ＭＳ Ｐゴシック" pitchFamily="-110" charset="-128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sz="2400" b="1" dirty="0" smtClean="0">
              <a:solidFill>
                <a:srgbClr val="08736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cs typeface="ＭＳ Ｐゴシック" pitchFamily="-110" charset="-128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b="1" dirty="0" smtClean="0">
                <a:solidFill>
                  <a:srgbClr val="08736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ＭＳ Ｐゴシック" pitchFamily="-110" charset="-128"/>
                <a:hlinkClick r:id="rId3"/>
              </a:rPr>
              <a:t>rita@nonprofitcomp.com</a:t>
            </a:r>
            <a:endParaRPr lang="en-US" altLang="en-US" sz="2400" b="1" dirty="0" smtClean="0">
              <a:solidFill>
                <a:srgbClr val="08736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cs typeface="ＭＳ Ｐゴシック" pitchFamily="-110" charset="-128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sz="2400" b="1" dirty="0" smtClean="0">
              <a:solidFill>
                <a:srgbClr val="08736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  <a:cs typeface="ＭＳ Ｐゴシック" pitchFamily="-110" charset="-128"/>
            </a:endParaRP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cs typeface="ＭＳ Ｐゴシック" pitchFamily="-110" charset="-128"/>
              </a:rPr>
              <a:t>510-645-1005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8736D"/>
              </a:solidFill>
              <a:effectLst/>
              <a:uLnTx/>
              <a:uFillTx/>
              <a:latin typeface="+mj-lt"/>
              <a:ea typeface="ＭＳ Ｐゴシック" panose="020B0600070205080204" pitchFamily="34" charset="-128"/>
              <a:cs typeface="ＭＳ Ｐゴシック" pitchFamily="-110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marR="0" lvl="0" indent="-255588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charset="2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Purpose:</a:t>
            </a:r>
          </a:p>
          <a:p>
            <a:pPr marL="365125" marR="0" lvl="0" indent="-255588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charset="2"/>
              <a:buChar char=""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ＭＳ Ｐゴシック" charset="-128"/>
            </a:endParaRPr>
          </a:p>
          <a:p>
            <a:pPr marL="365125" marR="0" lvl="0" indent="-255588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charset="2"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	The purpose of a compensation survey is to provide a “snapshot” of the labor market as accurately as possible, so that nonprofit managers can make well-informed</a:t>
            </a:r>
            <a:r>
              <a:rPr kumimoji="0" lang="en-US" sz="27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 decisions </a:t>
            </a:r>
            <a:r>
              <a:rPr kumimoji="0" lang="en-US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ＭＳ Ｐゴシック" charset="-128"/>
              </a:rPr>
              <a:t>about paying their employees.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631032"/>
            <a:ext cx="8229600" cy="630238"/>
          </a:xfrm>
        </p:spPr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Compensation Surveys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408738"/>
            <a:ext cx="366712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4AAF1662-1F04-544B-BCCD-9CFA8D72F412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525962"/>
          </a:xfrm>
        </p:spPr>
        <p:txBody>
          <a:bodyPr/>
          <a:lstStyle/>
          <a:p>
            <a:pPr eaLnBrk="1" hangingPunct="1">
              <a:buFont typeface="Wingdings 3" charset="2"/>
              <a:buNone/>
            </a:pPr>
            <a:r>
              <a:rPr lang="en-US" dirty="0" smtClean="0">
                <a:ea typeface="ＭＳ Ｐゴシック" charset="-128"/>
                <a:cs typeface="ＭＳ Ｐゴシック" charset="-128"/>
              </a:rPr>
              <a:t>  Characteristics of employers that tend to influence pay levels:</a:t>
            </a:r>
          </a:p>
          <a:p>
            <a:pPr eaLnBrk="1" hangingPunct="1">
              <a:buFont typeface="Wingdings 3" charset="2"/>
              <a:buNone/>
            </a:pPr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pPr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1.	Job location</a:t>
            </a:r>
          </a:p>
          <a:p>
            <a:pPr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2.	Organizational size </a:t>
            </a:r>
          </a:p>
          <a:p>
            <a:pPr lvl="2"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(financial and/or number of employees)</a:t>
            </a:r>
          </a:p>
          <a:p>
            <a:pPr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3.	Industry</a:t>
            </a:r>
          </a:p>
          <a:p>
            <a:pPr eaLnBrk="1" hangingPunct="1"/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pPr eaLnBrk="1" hangingPunct="1">
              <a:buFont typeface="Wingdings 3" charset="2"/>
              <a:buNone/>
            </a:pPr>
            <a:endParaRPr lang="en-US" dirty="0" smtClean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Compensation Surveys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408738"/>
            <a:ext cx="366712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B5A33598-0F56-7246-BE76-60E96E2719B5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525962"/>
          </a:xfrm>
        </p:spPr>
        <p:txBody>
          <a:bodyPr/>
          <a:lstStyle/>
          <a:p>
            <a:pPr eaLnBrk="1" hangingPunct="1">
              <a:buFont typeface="Wingdings 3" charset="2"/>
              <a:buNone/>
            </a:pPr>
            <a:r>
              <a:rPr lang="en-US" dirty="0" smtClean="0">
                <a:ea typeface="ＭＳ Ｐゴシック" charset="-128"/>
                <a:cs typeface="ＭＳ Ｐゴシック" charset="-128"/>
              </a:rPr>
              <a:t>Characteristics of employees and jobs that tend to influence pay levels:</a:t>
            </a:r>
          </a:p>
          <a:p>
            <a:pPr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1.	Tenure at company and/or in job</a:t>
            </a:r>
          </a:p>
          <a:p>
            <a:pPr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2.	Years of related experience</a:t>
            </a:r>
          </a:p>
          <a:p>
            <a:pPr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3.	Level of education</a:t>
            </a:r>
          </a:p>
          <a:p>
            <a:pPr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4.	Specific credential relevant for job</a:t>
            </a:r>
          </a:p>
          <a:p>
            <a:pPr eaLnBrk="1" hangingPunct="1"/>
            <a:r>
              <a:rPr lang="en-US" dirty="0" smtClean="0">
                <a:ea typeface="ＭＳ Ｐゴシック" charset="-128"/>
                <a:cs typeface="ＭＳ Ｐゴシック" charset="-128"/>
              </a:rPr>
              <a:t>5.	Supervisory responsibility</a:t>
            </a:r>
          </a:p>
          <a:p>
            <a:pPr eaLnBrk="1" hangingPunct="1"/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pPr eaLnBrk="1" hangingPunct="1">
              <a:buFont typeface="Wingdings 3" charset="2"/>
              <a:buNone/>
            </a:pPr>
            <a:endParaRPr lang="en-US" dirty="0" smtClean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Compensation Surveys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408738"/>
            <a:ext cx="366712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A22171F-77E3-7242-9359-F36F5FCC87BE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525962"/>
          </a:xfrm>
        </p:spPr>
        <p:txBody>
          <a:bodyPr/>
          <a:lstStyle/>
          <a:p>
            <a:pPr eaLnBrk="1" hangingPunct="1">
              <a:buFont typeface="Wingdings 3" charset="2"/>
              <a:buNone/>
            </a:pPr>
            <a:r>
              <a:rPr lang="en-US" dirty="0" smtClean="0">
                <a:ea typeface="ＭＳ Ｐゴシック" charset="-128"/>
                <a:cs typeface="ＭＳ Ｐゴシック" charset="-128"/>
              </a:rPr>
              <a:t>Pay Philosophy:</a:t>
            </a:r>
          </a:p>
          <a:p>
            <a:pPr eaLnBrk="1" hangingPunct="1"/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pPr eaLnBrk="1" hangingPunct="1">
              <a:buFont typeface="Wingdings 3" charset="2"/>
              <a:buNone/>
            </a:pPr>
            <a:r>
              <a:rPr lang="en-US" dirty="0" smtClean="0">
                <a:ea typeface="ＭＳ Ｐゴシック" charset="-128"/>
                <a:cs typeface="ＭＳ Ｐゴシック" charset="-128"/>
              </a:rPr>
              <a:t>  Where does an organization generally want its pay levels to be in comparison to the market?</a:t>
            </a:r>
          </a:p>
          <a:p>
            <a:pPr eaLnBrk="1" hangingPunct="1"/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pPr eaLnBrk="1" hangingPunct="1">
              <a:buFont typeface="Wingdings 3" charset="2"/>
              <a:buNone/>
            </a:pPr>
            <a:endParaRPr lang="en-US" dirty="0" smtClean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Compensation Surveys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408738"/>
            <a:ext cx="366712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405FA7F9-FBFC-FF47-962E-AC97C65A0101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08100" y="1955800"/>
            <a:ext cx="60833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 your knowledge, has your organization developed an overall pay philosophy?</a:t>
            </a:r>
          </a:p>
          <a:p>
            <a:endParaRPr lang="en-US" dirty="0" smtClean="0"/>
          </a:p>
          <a:p>
            <a:r>
              <a:rPr lang="en-US" dirty="0" smtClean="0"/>
              <a:t>If yes, how well do you think the organization practices it? Please choose a rating on a scale of 1 to 5, where 1 is high compliance with the pay philosophy and 5 is low compliance.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525962"/>
          </a:xfrm>
        </p:spPr>
        <p:txBody>
          <a:bodyPr/>
          <a:lstStyle/>
          <a:p>
            <a:pPr eaLnBrk="1" hangingPunct="1">
              <a:buFont typeface="Wingdings 3" charset="2"/>
              <a:buNone/>
            </a:pPr>
            <a:r>
              <a:rPr lang="en-US" dirty="0" smtClean="0">
                <a:ea typeface="ＭＳ Ｐゴシック" charset="-128"/>
                <a:cs typeface="ＭＳ Ｐゴシック" charset="-128"/>
              </a:rPr>
              <a:t>    Use:</a:t>
            </a:r>
          </a:p>
          <a:p>
            <a:pPr eaLnBrk="1" hangingPunct="1">
              <a:buFont typeface="Wingdings 3" charset="2"/>
              <a:buNone/>
            </a:pPr>
            <a:r>
              <a:rPr lang="en-US" dirty="0" smtClean="0">
                <a:ea typeface="ＭＳ Ｐゴシック" charset="-128"/>
                <a:cs typeface="ＭＳ Ｐゴシック" charset="-128"/>
              </a:rPr>
              <a:t>	Employers use compensation survey data to set competitive pay levels for their jobs, often by designing a salary structure that considers both external data (i.e. survey data) and internal job comparisons.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  <a:cs typeface="+mj-cs"/>
              </a:rPr>
              <a:t>Compensation Surveys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47113" y="6408738"/>
            <a:ext cx="366712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7D9EAD31-C0F5-C349-A4AD-19CC5F3F611A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a="http://schemas.openxmlformats.org/drawingml/2006/main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a="http://schemas.openxmlformats.org/drawingml/2006/main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2552</TotalTime>
  <Words>2929</Words>
  <Application>Microsoft Macintosh PowerPoint</Application>
  <PresentationFormat>On-screen Show (4:3)</PresentationFormat>
  <Paragraphs>949</Paragraphs>
  <Slides>32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Fair Pay for Northern California Nonprofits: The 2016 Compensation &amp; Benefits Survey    HIGHLIGHTS AND TRENDS</vt:lpstr>
      <vt:lpstr>Slide 2</vt:lpstr>
      <vt:lpstr>Slide 3</vt:lpstr>
      <vt:lpstr>Compensation Surveys</vt:lpstr>
      <vt:lpstr>Compensation Surveys</vt:lpstr>
      <vt:lpstr>Compensation Surveys</vt:lpstr>
      <vt:lpstr>Compensation Surveys</vt:lpstr>
      <vt:lpstr>Slide 8</vt:lpstr>
      <vt:lpstr>Compensation Surveys</vt:lpstr>
      <vt:lpstr>Compensation Surveys</vt:lpstr>
      <vt:lpstr>Compensation Surveys</vt:lpstr>
      <vt:lpstr>Compensation Surveys</vt:lpstr>
      <vt:lpstr>2016 Fair Pay for N CA Nonprofits</vt:lpstr>
      <vt:lpstr>Slide 14</vt:lpstr>
      <vt:lpstr>2016 Fair Pay for N CA Nonprofits</vt:lpstr>
      <vt:lpstr>2016 Fair Pay for N CA Nonprofits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Fair Pay for Northern California Nonprofits: The 2010 Compensation &amp; Benefits Survey  HIGHLIGHTS AND TRENDS</dc:title>
  <dc:creator>Rita Haronian</dc:creator>
  <cp:lastModifiedBy>Rita Haronian</cp:lastModifiedBy>
  <cp:revision>120</cp:revision>
  <cp:lastPrinted>2016-05-11T04:39:44Z</cp:lastPrinted>
  <dcterms:created xsi:type="dcterms:W3CDTF">2016-05-11T15:01:35Z</dcterms:created>
  <dcterms:modified xsi:type="dcterms:W3CDTF">2016-05-11T15:04:48Z</dcterms:modified>
</cp:coreProperties>
</file>